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5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embeddedFontLst>
    <p:embeddedFont>
      <p:font typeface="Century Gothic" panose="020B0502020202020204" pitchFamily="34" charset="0"/>
      <p:regular r:id="rId54"/>
      <p:bold r:id="rId55"/>
      <p:italic r:id="rId56"/>
      <p:boldItalic r:id="rId57"/>
    </p:embeddedFont>
    <p:embeddedFont>
      <p:font typeface="Roboto" panose="02000000000000000000" pitchFamily="2" charset="0"/>
      <p:regular r:id="rId58"/>
    </p:embeddedFont>
    <p:embeddedFont>
      <p:font typeface="Ultra" panose="020B0600070205080204" charset="0"/>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1"/>
    <p:restoredTop sz="94660"/>
  </p:normalViewPr>
  <p:slideViewPr>
    <p:cSldViewPr snapToGrid="0">
      <p:cViewPr varScale="1">
        <p:scale>
          <a:sx n="125" d="100"/>
          <a:sy n="125" d="100"/>
        </p:scale>
        <p:origin x="114" y="138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09994ef235_2_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g209994ef235_2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09994ef235_2_3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g209994ef235_2_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09994ef235_2_3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1" name="Google Shape;421;g209994ef235_2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09994ef235_2_4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g209994ef235_2_4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09994ef235_2_47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4" name="Google Shape;534;g209994ef235_2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09994ef235_2_4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3" name="Google Shape;543;g209994ef235_2_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09994ef235_2_48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g209994ef235_2_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09994ef235_2_51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0" name="Google Shape;580;g209994ef235_2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09994ef235_2_5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3" name="Google Shape;613;g209994ef235_2_5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09994ef235_2_58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6" name="Google Shape;646;g209994ef235_2_5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09994ef235_2_6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8" name="Google Shape;668;g209994ef235_2_6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09994ef235_2_5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g209994ef235_2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09994ef235_2_6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7" name="Google Shape;707;g209994ef235_2_6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09994ef235_2_65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g209994ef235_2_6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09994ef235_2_6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9" name="Google Shape;749;g209994ef235_2_6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09994ef235_2_69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8" name="Google Shape;768;g209994ef235_2_6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09994ef235_2_72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7" name="Google Shape;797;g209994ef235_2_7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09994ef235_2_76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7" name="Google Shape;837;g209994ef235_2_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209994ef235_2_78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g209994ef235_2_7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209994ef235_2_84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7" name="Google Shape;917;g209994ef235_2_8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209994ef235_2_8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5" name="Google Shape;935;g209994ef235_2_8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209994ef235_2_86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4" name="Google Shape;944;g209994ef235_2_8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09994ef235_2_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g209994ef235_2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209994ef235_2_8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0" name="Google Shape;960;g209994ef235_2_8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209994ef235_2_91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5" name="Google Shape;995;g209994ef235_2_9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09994ef235_2_92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4" name="Google Shape;1004;g209994ef235_2_9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209994ef235_2_9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4" name="Google Shape;1044;g209994ef235_2_9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209994ef235_2_100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7" name="Google Shape;1087;g209994ef235_2_10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209994ef235_2_10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3" name="Google Shape;1123;g209994ef235_2_10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209994ef235_2_106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0" name="Google Shape;1150;g209994ef235_2_10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209994ef235_2_10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6" name="Google Shape;1166;g209994ef235_2_10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209994ef235_2_109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g209994ef235_2_10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209994ef235_2_11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0" name="Google Shape;1210;g209994ef235_2_1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09994ef235_2_10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209994ef235_2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209994ef235_2_11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1" name="Google Shape;1231;g209994ef235_2_1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09994ef235_2_118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2" name="Google Shape;1272;g209994ef235_2_1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209994ef235_2_123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4" name="Google Shape;1324;g209994ef235_2_1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09994ef235_2_125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7" name="Google Shape;1347;g209994ef235_2_1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209994ef235_2_12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5" name="Google Shape;1355;g209994ef235_2_1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209994ef235_2_127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3" name="Google Shape;1363;g209994ef235_2_1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209994ef235_2_13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1" name="Google Shape;1431;g209994ef235_2_1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209994ef235_2_138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8" name="Google Shape;1478;g209994ef235_2_13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209994ef235_2_143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2" name="Google Shape;1532;g209994ef235_2_1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209994ef235_2_14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4" name="Google Shape;1554;g209994ef235_2_14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09994ef235_2_1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209994ef235_2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g209994ef235_2_15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8" name="Google Shape;1658;g209994ef235_2_15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09994ef235_2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209994ef235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09994ef235_2_16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g209994ef235_2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09994ef235_2_1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g209994ef235_2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09994ef235_2_21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g209994ef235_2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表紙" type="blank">
  <p:cSld name="BLANK">
    <p:spTree>
      <p:nvGrpSpPr>
        <p:cNvPr id="1" name="Shape 56"/>
        <p:cNvGrpSpPr/>
        <p:nvPr/>
      </p:nvGrpSpPr>
      <p:grpSpPr>
        <a:xfrm>
          <a:off x="0" y="0"/>
          <a:ext cx="0" cy="0"/>
          <a:chOff x="0" y="0"/>
          <a:chExt cx="0" cy="0"/>
        </a:xfrm>
      </p:grpSpPr>
      <p:sp>
        <p:nvSpPr>
          <p:cNvPr id="57" name="Google Shape;57;p14"/>
          <p:cNvSpPr/>
          <p:nvPr/>
        </p:nvSpPr>
        <p:spPr>
          <a:xfrm>
            <a:off x="0" y="0"/>
            <a:ext cx="9144000" cy="427512"/>
          </a:xfrm>
          <a:prstGeom prst="rect">
            <a:avLst/>
          </a:prstGeom>
          <a:solidFill>
            <a:srgbClr val="FFC85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accent4"/>
              </a:solidFill>
              <a:latin typeface="Arial"/>
              <a:ea typeface="Arial"/>
              <a:cs typeface="Arial"/>
              <a:sym typeface="Arial"/>
            </a:endParaRPr>
          </a:p>
        </p:txBody>
      </p:sp>
      <p:sp>
        <p:nvSpPr>
          <p:cNvPr id="58" name="Google Shape;58;p14"/>
          <p:cNvSpPr/>
          <p:nvPr/>
        </p:nvSpPr>
        <p:spPr>
          <a:xfrm>
            <a:off x="4348778" y="4848946"/>
            <a:ext cx="223222" cy="223222"/>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 name="Google Shape;59;p14"/>
          <p:cNvSpPr/>
          <p:nvPr/>
        </p:nvSpPr>
        <p:spPr>
          <a:xfrm>
            <a:off x="0" y="4715988"/>
            <a:ext cx="9144000" cy="427512"/>
          </a:xfrm>
          <a:prstGeom prst="rect">
            <a:avLst/>
          </a:prstGeom>
          <a:solidFill>
            <a:srgbClr val="FFC85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accent4"/>
              </a:solidFill>
              <a:latin typeface="Arial"/>
              <a:ea typeface="Arial"/>
              <a:cs typeface="Arial"/>
              <a:sym typeface="Arial"/>
            </a:endParaRPr>
          </a:p>
        </p:txBody>
      </p:sp>
      <p:sp>
        <p:nvSpPr>
          <p:cNvPr id="60" name="Google Shape;60;p14"/>
          <p:cNvSpPr txBox="1">
            <a:spLocks noGrp="1"/>
          </p:cNvSpPr>
          <p:nvPr>
            <p:ph type="ftr" idx="11"/>
          </p:nvPr>
        </p:nvSpPr>
        <p:spPr>
          <a:xfrm>
            <a:off x="2777859" y="4823634"/>
            <a:ext cx="3588283" cy="273844"/>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100"/>
              <a:buNone/>
              <a:defRPr sz="800" b="0" i="0">
                <a:solidFill>
                  <a:srgbClr val="3A3838"/>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白紙">
  <p:cSld name="白紙">
    <p:spTree>
      <p:nvGrpSpPr>
        <p:cNvPr id="1" name="Shape 61"/>
        <p:cNvGrpSpPr/>
        <p:nvPr/>
      </p:nvGrpSpPr>
      <p:grpSpPr>
        <a:xfrm>
          <a:off x="0" y="0"/>
          <a:ext cx="0" cy="0"/>
          <a:chOff x="0" y="0"/>
          <a:chExt cx="0" cy="0"/>
        </a:xfrm>
      </p:grpSpPr>
      <p:sp>
        <p:nvSpPr>
          <p:cNvPr id="62" name="Google Shape;62;p15"/>
          <p:cNvSpPr/>
          <p:nvPr/>
        </p:nvSpPr>
        <p:spPr>
          <a:xfrm>
            <a:off x="257175" y="267891"/>
            <a:ext cx="8658225" cy="4634635"/>
          </a:xfrm>
          <a:prstGeom prst="rect">
            <a:avLst/>
          </a:prstGeom>
          <a:noFill/>
          <a:ln w="1905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3" name="Google Shape;63;p15"/>
          <p:cNvSpPr txBox="1">
            <a:spLocks noGrp="1"/>
          </p:cNvSpPr>
          <p:nvPr>
            <p:ph type="ftr" idx="11"/>
          </p:nvPr>
        </p:nvSpPr>
        <p:spPr>
          <a:xfrm>
            <a:off x="5388173" y="4765604"/>
            <a:ext cx="3330793" cy="273844"/>
          </a:xfrm>
          <a:prstGeom prst="rect">
            <a:avLst/>
          </a:prstGeom>
          <a:solidFill>
            <a:schemeClr val="lt1"/>
          </a:solidFill>
          <a:ln>
            <a:noFill/>
          </a:ln>
        </p:spPr>
        <p:txBody>
          <a:bodyPr spcFirstLastPara="1" wrap="square" lIns="0" tIns="0" rIns="0" bIns="0" anchor="ctr" anchorCtr="0">
            <a:noAutofit/>
          </a:bodyPr>
          <a:lstStyle>
            <a:lvl1pPr lvl="0" algn="ctr">
              <a:spcBef>
                <a:spcPts val="0"/>
              </a:spcBef>
              <a:spcAft>
                <a:spcPts val="0"/>
              </a:spcAft>
              <a:buSzPts val="1100"/>
              <a:buNone/>
              <a:defRPr sz="800" b="0" i="0">
                <a:solidFill>
                  <a:srgbClr val="A5A5A5"/>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5"/>
          <p:cNvSpPr/>
          <p:nvPr/>
        </p:nvSpPr>
        <p:spPr>
          <a:xfrm>
            <a:off x="3598852" y="191312"/>
            <a:ext cx="1723070" cy="271329"/>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5" name="Google Shape;65;p15"/>
          <p:cNvPicPr preferRelativeResize="0"/>
          <p:nvPr/>
        </p:nvPicPr>
        <p:blipFill rotWithShape="1">
          <a:blip r:embed="rId2">
            <a:alphaModFix/>
          </a:blip>
          <a:srcRect/>
          <a:stretch/>
        </p:blipFill>
        <p:spPr>
          <a:xfrm>
            <a:off x="3888052" y="178093"/>
            <a:ext cx="1144669" cy="271329"/>
          </a:xfrm>
          <a:prstGeom prst="rect">
            <a:avLst/>
          </a:prstGeom>
          <a:noFill/>
          <a:ln>
            <a:noFill/>
          </a:ln>
        </p:spPr>
      </p:pic>
      <p:sp>
        <p:nvSpPr>
          <p:cNvPr id="66" name="Google Shape;66;p15"/>
          <p:cNvSpPr/>
          <p:nvPr/>
        </p:nvSpPr>
        <p:spPr>
          <a:xfrm>
            <a:off x="4423545" y="4754097"/>
            <a:ext cx="296910" cy="296910"/>
          </a:xfrm>
          <a:prstGeom prst="ellipse">
            <a:avLst/>
          </a:prstGeom>
          <a:solidFill>
            <a:srgbClr val="FFC85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7" name="Google Shape;67;p15"/>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1" i="0">
                <a:solidFill>
                  <a:schemeClr val="lt1"/>
                </a:solidFill>
                <a:latin typeface="Arial"/>
                <a:ea typeface="Arial"/>
                <a:cs typeface="Arial"/>
                <a:sym typeface="Arial"/>
              </a:defRPr>
            </a:lvl1pPr>
            <a:lvl2pPr marL="0" lvl="1" indent="0" algn="ctr">
              <a:spcBef>
                <a:spcPts val="0"/>
              </a:spcBef>
              <a:buNone/>
              <a:defRPr sz="800" b="1" i="0">
                <a:solidFill>
                  <a:schemeClr val="lt1"/>
                </a:solidFill>
                <a:latin typeface="Arial"/>
                <a:ea typeface="Arial"/>
                <a:cs typeface="Arial"/>
                <a:sym typeface="Arial"/>
              </a:defRPr>
            </a:lvl2pPr>
            <a:lvl3pPr marL="0" lvl="2" indent="0" algn="ctr">
              <a:spcBef>
                <a:spcPts val="0"/>
              </a:spcBef>
              <a:buNone/>
              <a:defRPr sz="800" b="1" i="0">
                <a:solidFill>
                  <a:schemeClr val="lt1"/>
                </a:solidFill>
                <a:latin typeface="Arial"/>
                <a:ea typeface="Arial"/>
                <a:cs typeface="Arial"/>
                <a:sym typeface="Arial"/>
              </a:defRPr>
            </a:lvl3pPr>
            <a:lvl4pPr marL="0" lvl="3" indent="0" algn="ctr">
              <a:spcBef>
                <a:spcPts val="0"/>
              </a:spcBef>
              <a:buNone/>
              <a:defRPr sz="800" b="1" i="0">
                <a:solidFill>
                  <a:schemeClr val="lt1"/>
                </a:solidFill>
                <a:latin typeface="Arial"/>
                <a:ea typeface="Arial"/>
                <a:cs typeface="Arial"/>
                <a:sym typeface="Arial"/>
              </a:defRPr>
            </a:lvl4pPr>
            <a:lvl5pPr marL="0" lvl="4" indent="0" algn="ctr">
              <a:spcBef>
                <a:spcPts val="0"/>
              </a:spcBef>
              <a:buNone/>
              <a:defRPr sz="800" b="1" i="0">
                <a:solidFill>
                  <a:schemeClr val="lt1"/>
                </a:solidFill>
                <a:latin typeface="Arial"/>
                <a:ea typeface="Arial"/>
                <a:cs typeface="Arial"/>
                <a:sym typeface="Arial"/>
              </a:defRPr>
            </a:lvl5pPr>
            <a:lvl6pPr marL="0" lvl="5" indent="0" algn="ctr">
              <a:spcBef>
                <a:spcPts val="0"/>
              </a:spcBef>
              <a:buNone/>
              <a:defRPr sz="800" b="1" i="0">
                <a:solidFill>
                  <a:schemeClr val="lt1"/>
                </a:solidFill>
                <a:latin typeface="Arial"/>
                <a:ea typeface="Arial"/>
                <a:cs typeface="Arial"/>
                <a:sym typeface="Arial"/>
              </a:defRPr>
            </a:lvl6pPr>
            <a:lvl7pPr marL="0" lvl="6" indent="0" algn="ctr">
              <a:spcBef>
                <a:spcPts val="0"/>
              </a:spcBef>
              <a:buNone/>
              <a:defRPr sz="800" b="1" i="0">
                <a:solidFill>
                  <a:schemeClr val="lt1"/>
                </a:solidFill>
                <a:latin typeface="Arial"/>
                <a:ea typeface="Arial"/>
                <a:cs typeface="Arial"/>
                <a:sym typeface="Arial"/>
              </a:defRPr>
            </a:lvl7pPr>
            <a:lvl8pPr marL="0" lvl="7" indent="0" algn="ctr">
              <a:spcBef>
                <a:spcPts val="0"/>
              </a:spcBef>
              <a:buNone/>
              <a:defRPr sz="800" b="1" i="0">
                <a:solidFill>
                  <a:schemeClr val="lt1"/>
                </a:solidFill>
                <a:latin typeface="Arial"/>
                <a:ea typeface="Arial"/>
                <a:cs typeface="Arial"/>
                <a:sym typeface="Arial"/>
              </a:defRPr>
            </a:lvl8pPr>
            <a:lvl9pPr marL="0" lvl="8" indent="0" algn="ctr">
              <a:spcBef>
                <a:spcPts val="0"/>
              </a:spcBef>
              <a:buNone/>
              <a:defRPr sz="800" b="1"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ロゴなし">
  <p:cSld name="ロゴなし">
    <p:spTree>
      <p:nvGrpSpPr>
        <p:cNvPr id="1" name="Shape 68"/>
        <p:cNvGrpSpPr/>
        <p:nvPr/>
      </p:nvGrpSpPr>
      <p:grpSpPr>
        <a:xfrm>
          <a:off x="0" y="0"/>
          <a:ext cx="0" cy="0"/>
          <a:chOff x="0" y="0"/>
          <a:chExt cx="0" cy="0"/>
        </a:xfrm>
      </p:grpSpPr>
      <p:sp>
        <p:nvSpPr>
          <p:cNvPr id="69" name="Google Shape;69;p16"/>
          <p:cNvSpPr/>
          <p:nvPr/>
        </p:nvSpPr>
        <p:spPr>
          <a:xfrm>
            <a:off x="257175" y="267891"/>
            <a:ext cx="8658225" cy="4634635"/>
          </a:xfrm>
          <a:prstGeom prst="rect">
            <a:avLst/>
          </a:prstGeom>
          <a:noFill/>
          <a:ln w="1905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0" name="Google Shape;70;p16"/>
          <p:cNvSpPr txBox="1">
            <a:spLocks noGrp="1"/>
          </p:cNvSpPr>
          <p:nvPr>
            <p:ph type="ftr" idx="11"/>
          </p:nvPr>
        </p:nvSpPr>
        <p:spPr>
          <a:xfrm>
            <a:off x="5388173" y="4765604"/>
            <a:ext cx="3330793" cy="273844"/>
          </a:xfrm>
          <a:prstGeom prst="rect">
            <a:avLst/>
          </a:prstGeom>
          <a:solidFill>
            <a:schemeClr val="lt1"/>
          </a:solidFill>
          <a:ln>
            <a:noFill/>
          </a:ln>
        </p:spPr>
        <p:txBody>
          <a:bodyPr spcFirstLastPara="1" wrap="square" lIns="0" tIns="0" rIns="0" bIns="0" anchor="ctr" anchorCtr="0">
            <a:noAutofit/>
          </a:bodyPr>
          <a:lstStyle>
            <a:lvl1pPr lvl="0" algn="ctr">
              <a:spcBef>
                <a:spcPts val="0"/>
              </a:spcBef>
              <a:spcAft>
                <a:spcPts val="0"/>
              </a:spcAft>
              <a:buSzPts val="1100"/>
              <a:buNone/>
              <a:defRPr sz="800" b="0" i="0">
                <a:solidFill>
                  <a:srgbClr val="A5A5A5"/>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6"/>
          <p:cNvSpPr/>
          <p:nvPr/>
        </p:nvSpPr>
        <p:spPr>
          <a:xfrm>
            <a:off x="4423545" y="4754097"/>
            <a:ext cx="296910" cy="296910"/>
          </a:xfrm>
          <a:prstGeom prst="ellipse">
            <a:avLst/>
          </a:prstGeom>
          <a:solidFill>
            <a:srgbClr val="FFC85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2" name="Google Shape;72;p16"/>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1" i="0">
                <a:solidFill>
                  <a:schemeClr val="lt1"/>
                </a:solidFill>
                <a:latin typeface="Arial"/>
                <a:ea typeface="Arial"/>
                <a:cs typeface="Arial"/>
                <a:sym typeface="Arial"/>
              </a:defRPr>
            </a:lvl1pPr>
            <a:lvl2pPr marL="0" lvl="1" indent="0" algn="ctr">
              <a:spcBef>
                <a:spcPts val="0"/>
              </a:spcBef>
              <a:buNone/>
              <a:defRPr sz="800" b="1" i="0">
                <a:solidFill>
                  <a:schemeClr val="lt1"/>
                </a:solidFill>
                <a:latin typeface="Arial"/>
                <a:ea typeface="Arial"/>
                <a:cs typeface="Arial"/>
                <a:sym typeface="Arial"/>
              </a:defRPr>
            </a:lvl2pPr>
            <a:lvl3pPr marL="0" lvl="2" indent="0" algn="ctr">
              <a:spcBef>
                <a:spcPts val="0"/>
              </a:spcBef>
              <a:buNone/>
              <a:defRPr sz="800" b="1" i="0">
                <a:solidFill>
                  <a:schemeClr val="lt1"/>
                </a:solidFill>
                <a:latin typeface="Arial"/>
                <a:ea typeface="Arial"/>
                <a:cs typeface="Arial"/>
                <a:sym typeface="Arial"/>
              </a:defRPr>
            </a:lvl3pPr>
            <a:lvl4pPr marL="0" lvl="3" indent="0" algn="ctr">
              <a:spcBef>
                <a:spcPts val="0"/>
              </a:spcBef>
              <a:buNone/>
              <a:defRPr sz="800" b="1" i="0">
                <a:solidFill>
                  <a:schemeClr val="lt1"/>
                </a:solidFill>
                <a:latin typeface="Arial"/>
                <a:ea typeface="Arial"/>
                <a:cs typeface="Arial"/>
                <a:sym typeface="Arial"/>
              </a:defRPr>
            </a:lvl4pPr>
            <a:lvl5pPr marL="0" lvl="4" indent="0" algn="ctr">
              <a:spcBef>
                <a:spcPts val="0"/>
              </a:spcBef>
              <a:buNone/>
              <a:defRPr sz="800" b="1" i="0">
                <a:solidFill>
                  <a:schemeClr val="lt1"/>
                </a:solidFill>
                <a:latin typeface="Arial"/>
                <a:ea typeface="Arial"/>
                <a:cs typeface="Arial"/>
                <a:sym typeface="Arial"/>
              </a:defRPr>
            </a:lvl5pPr>
            <a:lvl6pPr marL="0" lvl="5" indent="0" algn="ctr">
              <a:spcBef>
                <a:spcPts val="0"/>
              </a:spcBef>
              <a:buNone/>
              <a:defRPr sz="800" b="1" i="0">
                <a:solidFill>
                  <a:schemeClr val="lt1"/>
                </a:solidFill>
                <a:latin typeface="Arial"/>
                <a:ea typeface="Arial"/>
                <a:cs typeface="Arial"/>
                <a:sym typeface="Arial"/>
              </a:defRPr>
            </a:lvl6pPr>
            <a:lvl7pPr marL="0" lvl="6" indent="0" algn="ctr">
              <a:spcBef>
                <a:spcPts val="0"/>
              </a:spcBef>
              <a:buNone/>
              <a:defRPr sz="800" b="1" i="0">
                <a:solidFill>
                  <a:schemeClr val="lt1"/>
                </a:solidFill>
                <a:latin typeface="Arial"/>
                <a:ea typeface="Arial"/>
                <a:cs typeface="Arial"/>
                <a:sym typeface="Arial"/>
              </a:defRPr>
            </a:lvl7pPr>
            <a:lvl8pPr marL="0" lvl="7" indent="0" algn="ctr">
              <a:spcBef>
                <a:spcPts val="0"/>
              </a:spcBef>
              <a:buNone/>
              <a:defRPr sz="800" b="1" i="0">
                <a:solidFill>
                  <a:schemeClr val="lt1"/>
                </a:solidFill>
                <a:latin typeface="Arial"/>
                <a:ea typeface="Arial"/>
                <a:cs typeface="Arial"/>
                <a:sym typeface="Arial"/>
              </a:defRPr>
            </a:lvl8pPr>
            <a:lvl9pPr marL="0" lvl="8" indent="0" algn="ctr">
              <a:spcBef>
                <a:spcPts val="0"/>
              </a:spcBef>
              <a:buNone/>
              <a:defRPr sz="800" b="1"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表紙">
  <p:cSld name="1_表紙">
    <p:bg>
      <p:bgPr>
        <a:solidFill>
          <a:schemeClr val="accent4"/>
        </a:solidFill>
        <a:effectLst/>
      </p:bgPr>
    </p:bg>
    <p:spTree>
      <p:nvGrpSpPr>
        <p:cNvPr id="1" name="Shape 73"/>
        <p:cNvGrpSpPr/>
        <p:nvPr/>
      </p:nvGrpSpPr>
      <p:grpSpPr>
        <a:xfrm>
          <a:off x="0" y="0"/>
          <a:ext cx="0" cy="0"/>
          <a:chOff x="0" y="0"/>
          <a:chExt cx="0" cy="0"/>
        </a:xfrm>
      </p:grpSpPr>
      <p:sp>
        <p:nvSpPr>
          <p:cNvPr id="74" name="Google Shape;74;p17"/>
          <p:cNvSpPr txBox="1">
            <a:spLocks noGrp="1"/>
          </p:cNvSpPr>
          <p:nvPr>
            <p:ph type="ftr" idx="11"/>
          </p:nvPr>
        </p:nvSpPr>
        <p:spPr>
          <a:xfrm>
            <a:off x="2777859" y="4823634"/>
            <a:ext cx="3588283" cy="273844"/>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100"/>
              <a:buNone/>
              <a:defRPr sz="800" b="0" i="0">
                <a:solidFill>
                  <a:srgbClr val="3A3838"/>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7"/>
          <p:cNvSpPr/>
          <p:nvPr/>
        </p:nvSpPr>
        <p:spPr>
          <a:xfrm>
            <a:off x="678797" y="642938"/>
            <a:ext cx="7786406" cy="3857625"/>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5"/>
            <a:ext cx="7886700" cy="339342"/>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785343"/>
            <a:ext cx="7886700" cy="3809762"/>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57.png"/><Relationship Id="rId2" Type="http://schemas.openxmlformats.org/officeDocument/2006/relationships/notesSlide" Target="../notesSlides/notesSlide11.xml"/><Relationship Id="rId16"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60.png"/><Relationship Id="rId10" Type="http://schemas.openxmlformats.org/officeDocument/2006/relationships/image" Target="../media/image34.png"/><Relationship Id="rId4" Type="http://schemas.openxmlformats.org/officeDocument/2006/relationships/image" Target="../media/image1.png"/><Relationship Id="rId9" Type="http://schemas.openxmlformats.org/officeDocument/2006/relationships/image" Target="../media/image36.png"/><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78.jpg"/><Relationship Id="rId5" Type="http://schemas.openxmlformats.org/officeDocument/2006/relationships/image" Target="../media/image77.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45.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jp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45.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5.png"/><Relationship Id="rId7"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113.png"/><Relationship Id="rId10"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6.png"/><Relationship Id="rId7" Type="http://schemas.openxmlformats.org/officeDocument/2006/relationships/image" Target="../media/image8.png"/><Relationship Id="rId12"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118.png"/><Relationship Id="rId11" Type="http://schemas.openxmlformats.org/officeDocument/2006/relationships/image" Target="../media/image120.png"/><Relationship Id="rId5" Type="http://schemas.openxmlformats.org/officeDocument/2006/relationships/image" Target="../media/image117.png"/><Relationship Id="rId10" Type="http://schemas.openxmlformats.org/officeDocument/2006/relationships/image" Target="../media/image73.png"/><Relationship Id="rId4" Type="http://schemas.openxmlformats.org/officeDocument/2006/relationships/image" Target="../media/image116.png"/><Relationship Id="rId9" Type="http://schemas.openxmlformats.org/officeDocument/2006/relationships/image" Target="../media/image119.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8"/>
          <p:cNvSpPr txBox="1"/>
          <p:nvPr/>
        </p:nvSpPr>
        <p:spPr>
          <a:xfrm>
            <a:off x="1853525" y="1442126"/>
            <a:ext cx="54369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chemeClr val="dk1"/>
              </a:buClr>
              <a:buSzPts val="1100"/>
              <a:buFont typeface="Arial"/>
              <a:buNone/>
            </a:pPr>
            <a:r>
              <a:rPr lang="en-GB" b="1">
                <a:solidFill>
                  <a:schemeClr val="accent2"/>
                </a:solidFill>
              </a:rPr>
              <a:t>Paperless 'work forms'</a:t>
            </a:r>
            <a:r>
              <a:rPr lang="en-GB" b="1">
                <a:solidFill>
                  <a:schemeClr val="accent3"/>
                </a:solidFill>
              </a:rPr>
              <a:t> that combine digital and manual input</a:t>
            </a:r>
            <a:endParaRPr b="1">
              <a:solidFill>
                <a:schemeClr val="accent3"/>
              </a:solidFill>
            </a:endParaRPr>
          </a:p>
          <a:p>
            <a:pPr marL="0" marR="0" lvl="0" indent="0" algn="l" rtl="0">
              <a:spcBef>
                <a:spcPts val="0"/>
              </a:spcBef>
              <a:spcAft>
                <a:spcPts val="0"/>
              </a:spcAft>
              <a:buClr>
                <a:schemeClr val="dk1"/>
              </a:buClr>
              <a:buSzPts val="1100"/>
              <a:buFont typeface="Arial"/>
              <a:buNone/>
            </a:pPr>
            <a:endParaRPr b="1">
              <a:solidFill>
                <a:schemeClr val="accent3"/>
              </a:solidFill>
            </a:endParaRPr>
          </a:p>
          <a:p>
            <a:pPr marL="0" marR="0" lvl="0" indent="0" algn="l" rtl="0">
              <a:spcBef>
                <a:spcPts val="0"/>
              </a:spcBef>
              <a:spcAft>
                <a:spcPts val="0"/>
              </a:spcAft>
              <a:buNone/>
            </a:pPr>
            <a:endParaRPr b="1">
              <a:solidFill>
                <a:schemeClr val="accent3"/>
              </a:solidFill>
            </a:endParaRPr>
          </a:p>
        </p:txBody>
      </p:sp>
      <p:pic>
        <p:nvPicPr>
          <p:cNvPr id="81" name="Google Shape;81;p18"/>
          <p:cNvPicPr preferRelativeResize="0"/>
          <p:nvPr/>
        </p:nvPicPr>
        <p:blipFill rotWithShape="1">
          <a:blip r:embed="rId3">
            <a:alphaModFix/>
          </a:blip>
          <a:srcRect/>
          <a:stretch/>
        </p:blipFill>
        <p:spPr>
          <a:xfrm>
            <a:off x="2755546" y="2316071"/>
            <a:ext cx="3632907" cy="861133"/>
          </a:xfrm>
          <a:prstGeom prst="rect">
            <a:avLst/>
          </a:prstGeom>
          <a:noFill/>
          <a:ln>
            <a:noFill/>
          </a:ln>
        </p:spPr>
      </p:pic>
      <p:grpSp>
        <p:nvGrpSpPr>
          <p:cNvPr id="82" name="Google Shape;82;p18"/>
          <p:cNvGrpSpPr/>
          <p:nvPr/>
        </p:nvGrpSpPr>
        <p:grpSpPr>
          <a:xfrm>
            <a:off x="2916468" y="1056653"/>
            <a:ext cx="3471985" cy="321525"/>
            <a:chOff x="3888578" y="1537510"/>
            <a:chExt cx="4458121" cy="428700"/>
          </a:xfrm>
        </p:grpSpPr>
        <p:sp>
          <p:nvSpPr>
            <p:cNvPr id="83" name="Google Shape;83;p18"/>
            <p:cNvSpPr/>
            <p:nvPr/>
          </p:nvSpPr>
          <p:spPr>
            <a:xfrm>
              <a:off x="3888578" y="1537510"/>
              <a:ext cx="4414800" cy="428700"/>
            </a:xfrm>
            <a:prstGeom prst="roundRect">
              <a:avLst>
                <a:gd name="adj" fmla="val 50000"/>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 name="Google Shape;84;p18"/>
            <p:cNvSpPr txBox="1"/>
            <p:nvPr/>
          </p:nvSpPr>
          <p:spPr>
            <a:xfrm>
              <a:off x="4011100" y="1552034"/>
              <a:ext cx="4335599" cy="338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1200" b="1" dirty="0">
                  <a:solidFill>
                    <a:schemeClr val="lt1"/>
                  </a:solidFill>
                </a:rPr>
                <a:t>Recording, reporting and viewing solutions</a:t>
              </a:r>
              <a:endParaRPr sz="1200" b="1" dirty="0">
                <a:solidFill>
                  <a:schemeClr val="lt1"/>
                </a:solidFill>
                <a:latin typeface="Arial"/>
                <a:ea typeface="Arial"/>
                <a:cs typeface="Arial"/>
                <a:sym typeface="Arial"/>
              </a:endParaRPr>
            </a:p>
          </p:txBody>
        </p:sp>
      </p:grpSp>
      <p:grpSp>
        <p:nvGrpSpPr>
          <p:cNvPr id="85" name="Google Shape;85;p18"/>
          <p:cNvGrpSpPr/>
          <p:nvPr/>
        </p:nvGrpSpPr>
        <p:grpSpPr>
          <a:xfrm>
            <a:off x="2704454" y="4141577"/>
            <a:ext cx="3735094" cy="364333"/>
            <a:chOff x="3406636" y="5420503"/>
            <a:chExt cx="4980125" cy="485777"/>
          </a:xfrm>
        </p:grpSpPr>
        <p:sp>
          <p:nvSpPr>
            <p:cNvPr id="86" name="Google Shape;86;p18"/>
            <p:cNvSpPr/>
            <p:nvPr/>
          </p:nvSpPr>
          <p:spPr>
            <a:xfrm>
              <a:off x="3406636" y="5420505"/>
              <a:ext cx="1493977" cy="485775"/>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7" name="Google Shape;87;p18"/>
            <p:cNvSpPr/>
            <p:nvPr/>
          </p:nvSpPr>
          <p:spPr>
            <a:xfrm>
              <a:off x="5149710" y="5420504"/>
              <a:ext cx="1493977" cy="485775"/>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8" name="Google Shape;88;p18"/>
            <p:cNvSpPr/>
            <p:nvPr/>
          </p:nvSpPr>
          <p:spPr>
            <a:xfrm>
              <a:off x="6892784" y="5420503"/>
              <a:ext cx="1493977" cy="485775"/>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9" name="Google Shape;89;p18"/>
            <p:cNvSpPr txBox="1"/>
            <p:nvPr/>
          </p:nvSpPr>
          <p:spPr>
            <a:xfrm>
              <a:off x="3921252" y="5540279"/>
              <a:ext cx="464743"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rgbClr val="7F7F7F"/>
                  </a:solidFill>
                  <a:latin typeface="Arial"/>
                  <a:ea typeface="Arial"/>
                  <a:cs typeface="Arial"/>
                  <a:sym typeface="Arial"/>
                </a:rPr>
                <a:t>iPad</a:t>
              </a:r>
              <a:endParaRPr sz="1200" b="1">
                <a:solidFill>
                  <a:srgbClr val="7F7F7F"/>
                </a:solidFill>
                <a:latin typeface="Arial"/>
                <a:ea typeface="Arial"/>
                <a:cs typeface="Arial"/>
                <a:sym typeface="Arial"/>
              </a:endParaRPr>
            </a:p>
          </p:txBody>
        </p:sp>
        <p:sp>
          <p:nvSpPr>
            <p:cNvPr id="90" name="Google Shape;90;p18"/>
            <p:cNvSpPr txBox="1"/>
            <p:nvPr/>
          </p:nvSpPr>
          <p:spPr>
            <a:xfrm>
              <a:off x="5525602" y="5540279"/>
              <a:ext cx="742191"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rgbClr val="7F7F7F"/>
                  </a:solidFill>
                  <a:latin typeface="Arial"/>
                  <a:ea typeface="Arial"/>
                  <a:cs typeface="Arial"/>
                  <a:sym typeface="Arial"/>
                </a:rPr>
                <a:t>iPhone</a:t>
              </a:r>
              <a:endParaRPr sz="1200" b="1">
                <a:solidFill>
                  <a:srgbClr val="7F7F7F"/>
                </a:solidFill>
                <a:latin typeface="Arial"/>
                <a:ea typeface="Arial"/>
                <a:cs typeface="Arial"/>
                <a:sym typeface="Arial"/>
              </a:endParaRPr>
            </a:p>
          </p:txBody>
        </p:sp>
        <p:sp>
          <p:nvSpPr>
            <p:cNvPr id="91" name="Google Shape;91;p18"/>
            <p:cNvSpPr txBox="1"/>
            <p:nvPr/>
          </p:nvSpPr>
          <p:spPr>
            <a:xfrm>
              <a:off x="7147649" y="5535698"/>
              <a:ext cx="984244"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dirty="0">
                  <a:solidFill>
                    <a:srgbClr val="7F7F7F"/>
                  </a:solidFill>
                  <a:latin typeface="Arial"/>
                  <a:ea typeface="Arial"/>
                  <a:cs typeface="Arial"/>
                  <a:sym typeface="Arial"/>
                </a:rPr>
                <a:t>Windows</a:t>
              </a:r>
              <a:endParaRPr sz="1200" b="1" dirty="0">
                <a:solidFill>
                  <a:srgbClr val="7F7F7F"/>
                </a:solidFill>
                <a:latin typeface="Arial"/>
                <a:ea typeface="Arial"/>
                <a:cs typeface="Arial"/>
                <a:sym typeface="Arial"/>
              </a:endParaRPr>
            </a:p>
          </p:txBody>
        </p:sp>
      </p:grpSp>
      <p:pic>
        <p:nvPicPr>
          <p:cNvPr id="92" name="Google Shape;92;p18"/>
          <p:cNvPicPr preferRelativeResize="0"/>
          <p:nvPr/>
        </p:nvPicPr>
        <p:blipFill rotWithShape="1">
          <a:blip r:embed="rId4">
            <a:alphaModFix/>
          </a:blip>
          <a:srcRect/>
          <a:stretch/>
        </p:blipFill>
        <p:spPr>
          <a:xfrm>
            <a:off x="3980260" y="709844"/>
            <a:ext cx="1183481" cy="187561"/>
          </a:xfrm>
          <a:prstGeom prst="rect">
            <a:avLst/>
          </a:prstGeom>
          <a:noFill/>
          <a:ln>
            <a:noFill/>
          </a:ln>
        </p:spPr>
      </p:pic>
      <p:sp>
        <p:nvSpPr>
          <p:cNvPr id="93" name="Google Shape;93;p18"/>
          <p:cNvSpPr txBox="1"/>
          <p:nvPr/>
        </p:nvSpPr>
        <p:spPr>
          <a:xfrm>
            <a:off x="3453724" y="3247425"/>
            <a:ext cx="2387400" cy="330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700" b="1">
                <a:solidFill>
                  <a:schemeClr val="accent3"/>
                </a:solidFill>
              </a:rPr>
              <a:t>Product Introduction</a:t>
            </a:r>
            <a:endParaRPr sz="1000"/>
          </a:p>
        </p:txBody>
      </p:sp>
      <p:grpSp>
        <p:nvGrpSpPr>
          <p:cNvPr id="94" name="Google Shape;94;p18"/>
          <p:cNvGrpSpPr/>
          <p:nvPr/>
        </p:nvGrpSpPr>
        <p:grpSpPr>
          <a:xfrm>
            <a:off x="1646324" y="3399596"/>
            <a:ext cx="5741556" cy="13217"/>
            <a:chOff x="2195099" y="4604859"/>
            <a:chExt cx="7655408" cy="17622"/>
          </a:xfrm>
        </p:grpSpPr>
        <p:cxnSp>
          <p:nvCxnSpPr>
            <p:cNvPr id="95" name="Google Shape;95;p18"/>
            <p:cNvCxnSpPr/>
            <p:nvPr/>
          </p:nvCxnSpPr>
          <p:spPr>
            <a:xfrm rot="10800000">
              <a:off x="2195099" y="4622481"/>
              <a:ext cx="2528888" cy="0"/>
            </a:xfrm>
            <a:prstGeom prst="straightConnector1">
              <a:avLst/>
            </a:prstGeom>
            <a:noFill/>
            <a:ln w="9525" cap="flat" cmpd="sng">
              <a:solidFill>
                <a:srgbClr val="BFBFBF"/>
              </a:solidFill>
              <a:prstDash val="solid"/>
              <a:miter lim="800000"/>
              <a:headEnd type="none" w="sm" len="sm"/>
              <a:tailEnd type="none" w="sm" len="sm"/>
            </a:ln>
          </p:spPr>
        </p:cxnSp>
        <p:cxnSp>
          <p:nvCxnSpPr>
            <p:cNvPr id="96" name="Google Shape;96;p18"/>
            <p:cNvCxnSpPr/>
            <p:nvPr/>
          </p:nvCxnSpPr>
          <p:spPr>
            <a:xfrm rot="10800000">
              <a:off x="7321619" y="4604859"/>
              <a:ext cx="2528888" cy="0"/>
            </a:xfrm>
            <a:prstGeom prst="straightConnector1">
              <a:avLst/>
            </a:prstGeom>
            <a:noFill/>
            <a:ln w="9525" cap="flat" cmpd="sng">
              <a:solidFill>
                <a:srgbClr val="BFBFBF"/>
              </a:solidFill>
              <a:prstDash val="solid"/>
              <a:miter lim="800000"/>
              <a:headEnd type="none" w="sm" len="sm"/>
              <a:tailEnd type="none" w="sm" len="sm"/>
            </a:ln>
          </p:spPr>
        </p:cxnSp>
      </p:grpSp>
      <p:cxnSp>
        <p:nvCxnSpPr>
          <p:cNvPr id="97" name="Google Shape;97;p18"/>
          <p:cNvCxnSpPr/>
          <p:nvPr/>
        </p:nvCxnSpPr>
        <p:spPr>
          <a:xfrm>
            <a:off x="1646324" y="2131655"/>
            <a:ext cx="5741556" cy="0"/>
          </a:xfrm>
          <a:prstGeom prst="straightConnector1">
            <a:avLst/>
          </a:prstGeom>
          <a:noFill/>
          <a:ln w="9525" cap="flat" cmpd="sng">
            <a:solidFill>
              <a:srgbClr val="BFBFBF"/>
            </a:solidFill>
            <a:prstDash val="solid"/>
            <a:miter lim="800000"/>
            <a:headEnd type="none" w="sm" len="sm"/>
            <a:tailEnd type="none" w="sm" len="sm"/>
          </a:ln>
        </p:spPr>
      </p:cxnSp>
      <p:sp>
        <p:nvSpPr>
          <p:cNvPr id="98" name="Google Shape;98;p18"/>
          <p:cNvSpPr txBox="1"/>
          <p:nvPr/>
        </p:nvSpPr>
        <p:spPr>
          <a:xfrm>
            <a:off x="3912343" y="3701990"/>
            <a:ext cx="1319314" cy="193658"/>
          </a:xfrm>
          <a:prstGeom prst="rect">
            <a:avLst/>
          </a:prstGeom>
          <a:no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GB" sz="900" b="1" u="none">
                <a:solidFill>
                  <a:schemeClr val="accent4"/>
                </a:solidFill>
                <a:latin typeface="Arial"/>
                <a:ea typeface="Arial"/>
                <a:cs typeface="Arial"/>
                <a:sym typeface="Arial"/>
              </a:rPr>
              <a:t>Rev.2018.V6.004</a:t>
            </a:r>
            <a:endParaRPr sz="1100"/>
          </a:p>
        </p:txBody>
      </p:sp>
      <p:pic>
        <p:nvPicPr>
          <p:cNvPr id="99" name="Google Shape;99;p18" descr="グラフィカル ユーザー インターフェイス, アプリケーション&#10;&#10;自動的に生成された説明"/>
          <p:cNvPicPr preferRelativeResize="0"/>
          <p:nvPr/>
        </p:nvPicPr>
        <p:blipFill rotWithShape="1">
          <a:blip r:embed="rId5">
            <a:alphaModFix/>
          </a:blip>
          <a:srcRect l="239"/>
          <a:stretch/>
        </p:blipFill>
        <p:spPr>
          <a:xfrm>
            <a:off x="227246" y="1983265"/>
            <a:ext cx="1110445" cy="2158312"/>
          </a:xfrm>
          <a:prstGeom prst="rect">
            <a:avLst/>
          </a:prstGeom>
          <a:noFill/>
          <a:ln>
            <a:noFill/>
          </a:ln>
        </p:spPr>
      </p:pic>
      <p:pic>
        <p:nvPicPr>
          <p:cNvPr id="100" name="Google Shape;100;p18" descr="グラフィカル ユーザー インターフェイス, アプリケーション&#10;&#10;自動的に生成された説明"/>
          <p:cNvPicPr preferRelativeResize="0"/>
          <p:nvPr/>
        </p:nvPicPr>
        <p:blipFill rotWithShape="1">
          <a:blip r:embed="rId6">
            <a:alphaModFix/>
          </a:blip>
          <a:srcRect l="1" r="44054"/>
          <a:stretch/>
        </p:blipFill>
        <p:spPr>
          <a:xfrm>
            <a:off x="7229117" y="1692071"/>
            <a:ext cx="1914881" cy="2406151"/>
          </a:xfrm>
          <a:prstGeom prst="rect">
            <a:avLst/>
          </a:prstGeom>
          <a:noFill/>
          <a:ln>
            <a:noFill/>
          </a:ln>
        </p:spPr>
      </p:pic>
      <p:pic>
        <p:nvPicPr>
          <p:cNvPr id="101" name="Google Shape;101;p18"/>
          <p:cNvPicPr preferRelativeResize="0"/>
          <p:nvPr/>
        </p:nvPicPr>
        <p:blipFill rotWithShape="1">
          <a:blip r:embed="rId7">
            <a:alphaModFix/>
          </a:blip>
          <a:srcRect/>
          <a:stretch/>
        </p:blipFill>
        <p:spPr>
          <a:xfrm>
            <a:off x="6768755" y="1978313"/>
            <a:ext cx="1238250" cy="1752600"/>
          </a:xfrm>
          <a:prstGeom prst="rect">
            <a:avLst/>
          </a:prstGeom>
          <a:noFill/>
          <a:ln>
            <a:noFill/>
          </a:ln>
        </p:spPr>
      </p:pic>
      <p:pic>
        <p:nvPicPr>
          <p:cNvPr id="102" name="Google Shape;102;p18"/>
          <p:cNvPicPr preferRelativeResize="0"/>
          <p:nvPr/>
        </p:nvPicPr>
        <p:blipFill rotWithShape="1">
          <a:blip r:embed="rId8">
            <a:alphaModFix/>
          </a:blip>
          <a:srcRect/>
          <a:stretch/>
        </p:blipFill>
        <p:spPr>
          <a:xfrm>
            <a:off x="1029056" y="1924627"/>
            <a:ext cx="885825" cy="1943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p27"/>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10</a:t>
            </a:fld>
            <a:endParaRPr/>
          </a:p>
        </p:txBody>
      </p:sp>
      <p:sp>
        <p:nvSpPr>
          <p:cNvPr id="387" name="Google Shape;387;p27"/>
          <p:cNvSpPr txBox="1"/>
          <p:nvPr/>
        </p:nvSpPr>
        <p:spPr>
          <a:xfrm>
            <a:off x="2886075" y="549475"/>
            <a:ext cx="3371850"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i-Reporter Features</a:t>
            </a:r>
            <a:endParaRPr sz="1100"/>
          </a:p>
        </p:txBody>
      </p:sp>
      <p:sp>
        <p:nvSpPr>
          <p:cNvPr id="388" name="Google Shape;388;p27"/>
          <p:cNvSpPr txBox="1"/>
          <p:nvPr/>
        </p:nvSpPr>
        <p:spPr>
          <a:xfrm>
            <a:off x="537089" y="864522"/>
            <a:ext cx="8247600" cy="369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dirty="0">
                <a:solidFill>
                  <a:srgbClr val="3F3F3F"/>
                </a:solidFill>
              </a:rPr>
              <a:t>Provides a completely new style of 'on-site' recording, reporting and viewing that combines digital and manual input using iPad, iPhone and Windows.</a:t>
            </a:r>
            <a:endParaRPr sz="1100" dirty="0"/>
          </a:p>
        </p:txBody>
      </p:sp>
      <p:sp>
        <p:nvSpPr>
          <p:cNvPr id="389" name="Google Shape;389;p27"/>
          <p:cNvSpPr txBox="1"/>
          <p:nvPr/>
        </p:nvSpPr>
        <p:spPr>
          <a:xfrm>
            <a:off x="658217" y="3883662"/>
            <a:ext cx="7827600" cy="231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500" b="1">
                <a:solidFill>
                  <a:schemeClr val="accent3"/>
                </a:solidFill>
              </a:rPr>
              <a:t>Digitisation of manual based paper work that has been impossible until now!</a:t>
            </a:r>
            <a:endParaRPr sz="1100"/>
          </a:p>
        </p:txBody>
      </p:sp>
      <p:grpSp>
        <p:nvGrpSpPr>
          <p:cNvPr id="390" name="Google Shape;390;p27"/>
          <p:cNvGrpSpPr/>
          <p:nvPr/>
        </p:nvGrpSpPr>
        <p:grpSpPr>
          <a:xfrm>
            <a:off x="1902723" y="4246008"/>
            <a:ext cx="5640739" cy="437492"/>
            <a:chOff x="1042738" y="5624973"/>
            <a:chExt cx="7520984" cy="583322"/>
          </a:xfrm>
        </p:grpSpPr>
        <p:sp>
          <p:nvSpPr>
            <p:cNvPr id="391" name="Google Shape;391;p27"/>
            <p:cNvSpPr/>
            <p:nvPr/>
          </p:nvSpPr>
          <p:spPr>
            <a:xfrm>
              <a:off x="1042738" y="5624973"/>
              <a:ext cx="7460705" cy="583322"/>
            </a:xfrm>
            <a:prstGeom prst="roundRect">
              <a:avLst>
                <a:gd name="adj"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2" name="Google Shape;392;p27"/>
            <p:cNvSpPr/>
            <p:nvPr/>
          </p:nvSpPr>
          <p:spPr>
            <a:xfrm>
              <a:off x="1103016" y="5722521"/>
              <a:ext cx="7460706" cy="485774"/>
            </a:xfrm>
            <a:prstGeom prst="rect">
              <a:avLst/>
            </a:prstGeom>
            <a:noFill/>
            <a:ln>
              <a:noFill/>
            </a:ln>
          </p:spPr>
          <p:txBody>
            <a:bodyPr spcFirstLastPara="1" wrap="square" lIns="68575" tIns="34275" rIns="68575" bIns="34275" anchor="t" anchorCtr="0">
              <a:noAutofit/>
            </a:bodyPr>
            <a:lstStyle/>
            <a:p>
              <a:pPr marL="0" marR="0" lvl="0" indent="0" algn="ctr" rtl="0">
                <a:lnSpc>
                  <a:spcPct val="120000"/>
                </a:lnSpc>
                <a:spcBef>
                  <a:spcPts val="0"/>
                </a:spcBef>
                <a:spcAft>
                  <a:spcPts val="0"/>
                </a:spcAft>
                <a:buNone/>
              </a:pPr>
              <a:r>
                <a:rPr lang="en-GB" sz="1100" b="1" dirty="0">
                  <a:solidFill>
                    <a:schemeClr val="lt1"/>
                  </a:solidFill>
                </a:rPr>
                <a:t>improves the efficiency and quality of operations, speeds up and reduces costs.</a:t>
              </a:r>
              <a:endParaRPr sz="400" dirty="0"/>
            </a:p>
          </p:txBody>
        </p:sp>
      </p:grpSp>
      <p:sp>
        <p:nvSpPr>
          <p:cNvPr id="393" name="Google Shape;393;p27"/>
          <p:cNvSpPr/>
          <p:nvPr/>
        </p:nvSpPr>
        <p:spPr>
          <a:xfrm>
            <a:off x="4458389" y="1522381"/>
            <a:ext cx="3375000" cy="1038081"/>
          </a:xfrm>
          <a:prstGeom prst="rect">
            <a:avLst/>
          </a:prstGeom>
          <a:solidFill>
            <a:srgbClr val="F8F8F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4" name="Google Shape;394;p27"/>
          <p:cNvSpPr/>
          <p:nvPr/>
        </p:nvSpPr>
        <p:spPr>
          <a:xfrm>
            <a:off x="4458389" y="2722463"/>
            <a:ext cx="3375000" cy="1038081"/>
          </a:xfrm>
          <a:prstGeom prst="rect">
            <a:avLst/>
          </a:prstGeom>
          <a:solidFill>
            <a:srgbClr val="F8F8F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6" name="Google Shape;396;p27"/>
          <p:cNvSpPr txBox="1"/>
          <p:nvPr/>
        </p:nvSpPr>
        <p:spPr>
          <a:xfrm>
            <a:off x="4734540" y="1578768"/>
            <a:ext cx="2970000" cy="1107996"/>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Clr>
                <a:schemeClr val="dk1"/>
              </a:buClr>
              <a:buSzPts val="1100"/>
              <a:buFont typeface="Arial"/>
              <a:buNone/>
            </a:pPr>
            <a:r>
              <a:rPr lang="en-GB" sz="1200" dirty="0">
                <a:solidFill>
                  <a:schemeClr val="accent3"/>
                </a:solidFill>
              </a:rPr>
              <a:t>Centralised management of all forms in the forms database.</a:t>
            </a:r>
            <a:endParaRPr sz="1200" dirty="0">
              <a:solidFill>
                <a:schemeClr val="accent3"/>
              </a:solidFill>
            </a:endParaRPr>
          </a:p>
          <a:p>
            <a:pPr marL="0" marR="0" lvl="0" indent="0" rtl="0">
              <a:lnSpc>
                <a:spcPct val="120000"/>
              </a:lnSpc>
              <a:spcBef>
                <a:spcPts val="0"/>
              </a:spcBef>
              <a:spcAft>
                <a:spcPts val="0"/>
              </a:spcAft>
              <a:buClr>
                <a:schemeClr val="dk1"/>
              </a:buClr>
              <a:buSzPts val="1100"/>
              <a:buFont typeface="Arial"/>
              <a:buNone/>
            </a:pPr>
            <a:r>
              <a:rPr lang="en-GB" sz="1200" dirty="0">
                <a:solidFill>
                  <a:schemeClr val="accent3"/>
                </a:solidFill>
              </a:rPr>
              <a:t>Easy automatic integration with other back-end systems.</a:t>
            </a:r>
            <a:endParaRPr sz="1200" dirty="0">
              <a:solidFill>
                <a:schemeClr val="accent3"/>
              </a:solidFill>
            </a:endParaRPr>
          </a:p>
          <a:p>
            <a:pPr marL="0" marR="0" lvl="0" indent="0" rtl="0">
              <a:lnSpc>
                <a:spcPct val="120000"/>
              </a:lnSpc>
              <a:spcBef>
                <a:spcPts val="0"/>
              </a:spcBef>
              <a:spcAft>
                <a:spcPts val="0"/>
              </a:spcAft>
              <a:buNone/>
            </a:pPr>
            <a:endParaRPr sz="1200" dirty="0">
              <a:solidFill>
                <a:schemeClr val="accent3"/>
              </a:solidFill>
            </a:endParaRPr>
          </a:p>
        </p:txBody>
      </p:sp>
      <p:sp>
        <p:nvSpPr>
          <p:cNvPr id="400" name="Google Shape;400;p27"/>
          <p:cNvSpPr txBox="1"/>
          <p:nvPr/>
        </p:nvSpPr>
        <p:spPr>
          <a:xfrm>
            <a:off x="4694942" y="2876485"/>
            <a:ext cx="2970000" cy="886397"/>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None/>
            </a:pPr>
            <a:r>
              <a:rPr lang="en-GB" sz="1200" dirty="0">
                <a:solidFill>
                  <a:schemeClr val="accent3"/>
                </a:solidFill>
              </a:rPr>
              <a:t>With the document management function related documents such as drawings and procedure manuals can be viewed at the same time.</a:t>
            </a:r>
            <a:endParaRPr sz="1100" dirty="0"/>
          </a:p>
        </p:txBody>
      </p:sp>
      <p:sp>
        <p:nvSpPr>
          <p:cNvPr id="402" name="Google Shape;402;p27"/>
          <p:cNvSpPr txBox="1"/>
          <p:nvPr/>
        </p:nvSpPr>
        <p:spPr>
          <a:xfrm>
            <a:off x="4226592" y="1285670"/>
            <a:ext cx="567770"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4500" i="1">
                <a:solidFill>
                  <a:srgbClr val="D6D6D6"/>
                </a:solidFill>
                <a:latin typeface="Century Gothic"/>
                <a:ea typeface="Century Gothic"/>
                <a:cs typeface="Century Gothic"/>
                <a:sym typeface="Century Gothic"/>
              </a:rPr>
              <a:t>2</a:t>
            </a:r>
            <a:endParaRPr sz="4500" i="1">
              <a:solidFill>
                <a:srgbClr val="D6D6D6"/>
              </a:solidFill>
              <a:latin typeface="Century Gothic"/>
              <a:ea typeface="Century Gothic"/>
              <a:cs typeface="Century Gothic"/>
              <a:sym typeface="Century Gothic"/>
            </a:endParaRPr>
          </a:p>
        </p:txBody>
      </p:sp>
      <p:grpSp>
        <p:nvGrpSpPr>
          <p:cNvPr id="403" name="Google Shape;403;p27"/>
          <p:cNvGrpSpPr/>
          <p:nvPr/>
        </p:nvGrpSpPr>
        <p:grpSpPr>
          <a:xfrm>
            <a:off x="373056" y="1305207"/>
            <a:ext cx="3672385" cy="2653372"/>
            <a:chOff x="682604" y="1740276"/>
            <a:chExt cx="4896513" cy="3537829"/>
          </a:xfrm>
        </p:grpSpPr>
        <p:sp>
          <p:nvSpPr>
            <p:cNvPr id="404" name="Google Shape;404;p27"/>
            <p:cNvSpPr/>
            <p:nvPr/>
          </p:nvSpPr>
          <p:spPr>
            <a:xfrm>
              <a:off x="1079117" y="2029951"/>
              <a:ext cx="4500000" cy="1384108"/>
            </a:xfrm>
            <a:prstGeom prst="rect">
              <a:avLst/>
            </a:prstGeom>
            <a:solidFill>
              <a:srgbClr val="F8F8F8"/>
            </a:solidFill>
            <a:ln>
              <a:noFill/>
            </a:ln>
          </p:spPr>
          <p:txBody>
            <a:bodyPr spcFirstLastPara="1" wrap="square" lIns="68575" tIns="34275" rIns="68575" bIns="34275" anchor="ctr" anchorCtr="0">
              <a:noAutofit/>
            </a:bodyPr>
            <a:lstStyle/>
            <a:p>
              <a:pPr marL="0" marR="0" lvl="0" indent="0" rtl="0">
                <a:spcBef>
                  <a:spcPts val="0"/>
                </a:spcBef>
                <a:spcAft>
                  <a:spcPts val="0"/>
                </a:spcAft>
                <a:buNone/>
              </a:pPr>
              <a:endParaRPr sz="1400">
                <a:solidFill>
                  <a:schemeClr val="lt1"/>
                </a:solidFill>
                <a:latin typeface="Arial"/>
                <a:ea typeface="Arial"/>
                <a:cs typeface="Arial"/>
                <a:sym typeface="Arial"/>
              </a:endParaRPr>
            </a:p>
          </p:txBody>
        </p:sp>
        <p:sp>
          <p:nvSpPr>
            <p:cNvPr id="405" name="Google Shape;405;p27"/>
            <p:cNvSpPr/>
            <p:nvPr/>
          </p:nvSpPr>
          <p:spPr>
            <a:xfrm>
              <a:off x="1079117" y="3629950"/>
              <a:ext cx="4500000" cy="1384108"/>
            </a:xfrm>
            <a:prstGeom prst="rect">
              <a:avLst/>
            </a:prstGeom>
            <a:solidFill>
              <a:srgbClr val="F8F8F8"/>
            </a:solidFill>
            <a:ln>
              <a:noFill/>
            </a:ln>
          </p:spPr>
          <p:txBody>
            <a:bodyPr spcFirstLastPara="1" wrap="square" lIns="68575" tIns="34275" rIns="68575" bIns="34275" anchor="ctr" anchorCtr="0">
              <a:noAutofit/>
            </a:bodyPr>
            <a:lstStyle/>
            <a:p>
              <a:pPr marL="0" marR="0" lvl="0" indent="0" rtl="0">
                <a:spcBef>
                  <a:spcPts val="0"/>
                </a:spcBef>
                <a:spcAft>
                  <a:spcPts val="0"/>
                </a:spcAft>
                <a:buNone/>
              </a:pPr>
              <a:endParaRPr sz="1400">
                <a:solidFill>
                  <a:schemeClr val="lt1"/>
                </a:solidFill>
                <a:latin typeface="Arial"/>
                <a:ea typeface="Arial"/>
                <a:cs typeface="Arial"/>
                <a:sym typeface="Arial"/>
              </a:endParaRPr>
            </a:p>
          </p:txBody>
        </p:sp>
        <p:sp>
          <p:nvSpPr>
            <p:cNvPr id="407" name="Google Shape;407;p27"/>
            <p:cNvSpPr txBox="1"/>
            <p:nvPr/>
          </p:nvSpPr>
          <p:spPr>
            <a:xfrm>
              <a:off x="1349117" y="2147681"/>
              <a:ext cx="3960000" cy="1477328"/>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Clr>
                  <a:schemeClr val="dk1"/>
                </a:buClr>
                <a:buSzPts val="1100"/>
                <a:buFont typeface="Arial"/>
                <a:buNone/>
              </a:pPr>
              <a:r>
                <a:rPr lang="en-GB" sz="1200" dirty="0">
                  <a:solidFill>
                    <a:schemeClr val="accent3"/>
                  </a:solidFill>
                </a:rPr>
                <a:t>The familiar paper and Excel forms become electronic forms on the iPad as they are.</a:t>
              </a:r>
              <a:endParaRPr sz="1200" dirty="0">
                <a:solidFill>
                  <a:schemeClr val="accent3"/>
                </a:solidFill>
              </a:endParaRPr>
            </a:p>
            <a:p>
              <a:pPr marL="0" marR="0" lvl="0" indent="0" rtl="0">
                <a:lnSpc>
                  <a:spcPct val="120000"/>
                </a:lnSpc>
                <a:spcBef>
                  <a:spcPts val="0"/>
                </a:spcBef>
                <a:spcAft>
                  <a:spcPts val="0"/>
                </a:spcAft>
                <a:buClr>
                  <a:schemeClr val="dk1"/>
                </a:buClr>
                <a:buSzPts val="1100"/>
                <a:buFont typeface="Arial"/>
                <a:buNone/>
              </a:pPr>
              <a:r>
                <a:rPr lang="en-GB" sz="1200" dirty="0">
                  <a:solidFill>
                    <a:schemeClr val="accent3"/>
                  </a:solidFill>
                </a:rPr>
                <a:t>Digitalisation and paperless forms, retaining the quality of handwritten paper forms.</a:t>
              </a:r>
              <a:endParaRPr sz="1200" dirty="0">
                <a:solidFill>
                  <a:schemeClr val="accent3"/>
                </a:solidFill>
              </a:endParaRPr>
            </a:p>
            <a:p>
              <a:pPr marL="0" marR="0" lvl="0" indent="0" rtl="0">
                <a:lnSpc>
                  <a:spcPct val="120000"/>
                </a:lnSpc>
                <a:spcBef>
                  <a:spcPts val="0"/>
                </a:spcBef>
                <a:spcAft>
                  <a:spcPts val="0"/>
                </a:spcAft>
                <a:buNone/>
              </a:pPr>
              <a:endParaRPr sz="1200" dirty="0">
                <a:solidFill>
                  <a:schemeClr val="accent3"/>
                </a:solidFill>
              </a:endParaRPr>
            </a:p>
          </p:txBody>
        </p:sp>
        <p:sp>
          <p:nvSpPr>
            <p:cNvPr id="412" name="Google Shape;412;p27"/>
            <p:cNvSpPr txBox="1"/>
            <p:nvPr/>
          </p:nvSpPr>
          <p:spPr>
            <a:xfrm>
              <a:off x="1394311" y="3800777"/>
              <a:ext cx="3960000" cy="1477328"/>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Clr>
                  <a:schemeClr val="dk1"/>
                </a:buClr>
                <a:buSzPts val="1100"/>
                <a:buFont typeface="Arial"/>
                <a:buNone/>
              </a:pPr>
              <a:r>
                <a:rPr lang="en-GB" sz="1200" dirty="0">
                  <a:solidFill>
                    <a:schemeClr val="accent3"/>
                  </a:solidFill>
                </a:rPr>
                <a:t>Powerful functions &amp; light, fast operation via iPad native apps. </a:t>
              </a:r>
              <a:endParaRPr sz="1200" dirty="0">
                <a:solidFill>
                  <a:schemeClr val="accent3"/>
                </a:solidFill>
              </a:endParaRPr>
            </a:p>
            <a:p>
              <a:pPr marL="0" marR="0" lvl="0" indent="0" rtl="0">
                <a:lnSpc>
                  <a:spcPct val="120000"/>
                </a:lnSpc>
                <a:spcBef>
                  <a:spcPts val="0"/>
                </a:spcBef>
                <a:spcAft>
                  <a:spcPts val="0"/>
                </a:spcAft>
                <a:buClr>
                  <a:schemeClr val="dk1"/>
                </a:buClr>
                <a:buSzPts val="1100"/>
                <a:buFont typeface="Arial"/>
                <a:buNone/>
              </a:pPr>
              <a:r>
                <a:rPr lang="en-GB" sz="1200" dirty="0">
                  <a:solidFill>
                    <a:schemeClr val="accent3"/>
                  </a:solidFill>
                </a:rPr>
                <a:t>Can be used in offline environments where there is no signal.</a:t>
              </a:r>
              <a:endParaRPr sz="1200" dirty="0">
                <a:solidFill>
                  <a:schemeClr val="accent3"/>
                </a:solidFill>
              </a:endParaRPr>
            </a:p>
            <a:p>
              <a:pPr marL="0" marR="0" lvl="0" indent="0" rtl="0">
                <a:lnSpc>
                  <a:spcPct val="120000"/>
                </a:lnSpc>
                <a:spcBef>
                  <a:spcPts val="0"/>
                </a:spcBef>
                <a:spcAft>
                  <a:spcPts val="0"/>
                </a:spcAft>
                <a:buNone/>
              </a:pPr>
              <a:endParaRPr sz="1200" dirty="0">
                <a:solidFill>
                  <a:schemeClr val="accent3"/>
                </a:solidFill>
              </a:endParaRPr>
            </a:p>
          </p:txBody>
        </p:sp>
        <p:sp>
          <p:nvSpPr>
            <p:cNvPr id="415" name="Google Shape;415;p27"/>
            <p:cNvSpPr txBox="1"/>
            <p:nvPr/>
          </p:nvSpPr>
          <p:spPr>
            <a:xfrm>
              <a:off x="682604" y="1740276"/>
              <a:ext cx="756900" cy="923400"/>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GB" sz="4500" i="1">
                  <a:solidFill>
                    <a:srgbClr val="D6D6D6"/>
                  </a:solidFill>
                  <a:latin typeface="Century Gothic"/>
                  <a:ea typeface="Century Gothic"/>
                  <a:cs typeface="Century Gothic"/>
                  <a:sym typeface="Century Gothic"/>
                </a:rPr>
                <a:t>1</a:t>
              </a:r>
              <a:endParaRPr sz="4500" i="1">
                <a:solidFill>
                  <a:srgbClr val="D6D6D6"/>
                </a:solidFill>
                <a:latin typeface="Century Gothic"/>
                <a:ea typeface="Century Gothic"/>
                <a:cs typeface="Century Gothic"/>
                <a:sym typeface="Century Gothic"/>
              </a:endParaRPr>
            </a:p>
          </p:txBody>
        </p:sp>
        <p:sp>
          <p:nvSpPr>
            <p:cNvPr id="416" name="Google Shape;416;p27"/>
            <p:cNvSpPr txBox="1"/>
            <p:nvPr/>
          </p:nvSpPr>
          <p:spPr>
            <a:xfrm>
              <a:off x="682604" y="3315869"/>
              <a:ext cx="756900" cy="923400"/>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GB" sz="4500" i="1">
                  <a:solidFill>
                    <a:srgbClr val="D6D6D6"/>
                  </a:solidFill>
                  <a:latin typeface="Century Gothic"/>
                  <a:ea typeface="Century Gothic"/>
                  <a:cs typeface="Century Gothic"/>
                  <a:sym typeface="Century Gothic"/>
                </a:rPr>
                <a:t>3</a:t>
              </a:r>
              <a:endParaRPr sz="4500" i="1">
                <a:solidFill>
                  <a:srgbClr val="D6D6D6"/>
                </a:solidFill>
                <a:latin typeface="Century Gothic"/>
                <a:ea typeface="Century Gothic"/>
                <a:cs typeface="Century Gothic"/>
                <a:sym typeface="Century Gothic"/>
              </a:endParaRPr>
            </a:p>
          </p:txBody>
        </p:sp>
      </p:grpSp>
      <p:sp>
        <p:nvSpPr>
          <p:cNvPr id="417" name="Google Shape;417;p27"/>
          <p:cNvSpPr txBox="1"/>
          <p:nvPr/>
        </p:nvSpPr>
        <p:spPr>
          <a:xfrm>
            <a:off x="4226592" y="2467364"/>
            <a:ext cx="567770"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4500" i="1">
                <a:solidFill>
                  <a:srgbClr val="D6D6D6"/>
                </a:solidFill>
                <a:latin typeface="Century Gothic"/>
                <a:ea typeface="Century Gothic"/>
                <a:cs typeface="Century Gothic"/>
                <a:sym typeface="Century Gothic"/>
              </a:rPr>
              <a:t>4</a:t>
            </a:r>
            <a:endParaRPr sz="4500" i="1">
              <a:solidFill>
                <a:srgbClr val="D6D6D6"/>
              </a:solidFill>
              <a:latin typeface="Century Gothic"/>
              <a:ea typeface="Century Gothic"/>
              <a:cs typeface="Century Gothic"/>
              <a:sym typeface="Century Gothic"/>
            </a:endParaRPr>
          </a:p>
        </p:txBody>
      </p:sp>
      <p:pic>
        <p:nvPicPr>
          <p:cNvPr id="418" name="Google Shape;418;p27" descr="グラフィカル ユーザー インターフェイス, アプリケーション&#10;&#10;自動的に生成された説明"/>
          <p:cNvPicPr preferRelativeResize="0"/>
          <p:nvPr/>
        </p:nvPicPr>
        <p:blipFill rotWithShape="1">
          <a:blip r:embed="rId3">
            <a:alphaModFix/>
          </a:blip>
          <a:srcRect/>
          <a:stretch/>
        </p:blipFill>
        <p:spPr>
          <a:xfrm rot="781281">
            <a:off x="7528360" y="3103417"/>
            <a:ext cx="1514861" cy="9180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8"/>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11</a:t>
            </a:fld>
            <a:endParaRPr/>
          </a:p>
        </p:txBody>
      </p:sp>
      <p:sp>
        <p:nvSpPr>
          <p:cNvPr id="424" name="Google Shape;424;p28"/>
          <p:cNvSpPr txBox="1"/>
          <p:nvPr/>
        </p:nvSpPr>
        <p:spPr>
          <a:xfrm>
            <a:off x="2886075" y="508306"/>
            <a:ext cx="3371850"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chemeClr val="accent3"/>
                </a:solidFill>
              </a:rPr>
              <a:t>i-Reporter Configuration</a:t>
            </a:r>
            <a:endParaRPr sz="1100" dirty="0"/>
          </a:p>
        </p:txBody>
      </p:sp>
      <p:sp>
        <p:nvSpPr>
          <p:cNvPr id="425" name="Google Shape;425;p28"/>
          <p:cNvSpPr txBox="1"/>
          <p:nvPr/>
        </p:nvSpPr>
        <p:spPr>
          <a:xfrm>
            <a:off x="448261" y="905585"/>
            <a:ext cx="8247600" cy="627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1200" b="1" dirty="0">
                <a:solidFill>
                  <a:schemeClr val="accent3"/>
                </a:solidFill>
              </a:rPr>
              <a:t>ConMas Server, ConMas Manager, ConMas Designer and i-Reporter apps (iPad, iPhone and Windows)</a:t>
            </a:r>
            <a:endParaRPr sz="1200" b="1" dirty="0">
              <a:solidFill>
                <a:schemeClr val="accent3"/>
              </a:solidFill>
            </a:endParaRPr>
          </a:p>
          <a:p>
            <a:pPr marL="0" marR="0" lvl="0" indent="0" algn="ctr" rtl="0">
              <a:lnSpc>
                <a:spcPct val="120000"/>
              </a:lnSpc>
              <a:spcBef>
                <a:spcPts val="0"/>
              </a:spcBef>
              <a:spcAft>
                <a:spcPts val="0"/>
              </a:spcAft>
              <a:buClr>
                <a:schemeClr val="dk1"/>
              </a:buClr>
              <a:buSzPts val="1100"/>
              <a:buFont typeface="Arial"/>
              <a:buNone/>
            </a:pPr>
            <a:r>
              <a:rPr lang="en-GB" sz="1200" b="1" dirty="0">
                <a:solidFill>
                  <a:schemeClr val="accent3"/>
                </a:solidFill>
              </a:rPr>
              <a:t>The system consists of four</a:t>
            </a:r>
            <a:endParaRPr sz="1200" b="1" dirty="0">
              <a:solidFill>
                <a:schemeClr val="accent3"/>
              </a:solidFill>
            </a:endParaRPr>
          </a:p>
          <a:p>
            <a:pPr marL="0" marR="0" lvl="0" indent="0" algn="ctr" rtl="0">
              <a:lnSpc>
                <a:spcPct val="120000"/>
              </a:lnSpc>
              <a:spcBef>
                <a:spcPts val="0"/>
              </a:spcBef>
              <a:spcAft>
                <a:spcPts val="0"/>
              </a:spcAft>
              <a:buNone/>
            </a:pPr>
            <a:endParaRPr sz="1200" b="1" dirty="0">
              <a:solidFill>
                <a:schemeClr val="accent3"/>
              </a:solidFill>
            </a:endParaRPr>
          </a:p>
        </p:txBody>
      </p:sp>
      <p:grpSp>
        <p:nvGrpSpPr>
          <p:cNvPr id="426" name="Google Shape;426;p28"/>
          <p:cNvGrpSpPr/>
          <p:nvPr/>
        </p:nvGrpSpPr>
        <p:grpSpPr>
          <a:xfrm>
            <a:off x="473369" y="1469817"/>
            <a:ext cx="8232840" cy="3239755"/>
            <a:chOff x="631159" y="1959756"/>
            <a:chExt cx="10977120" cy="4319674"/>
          </a:xfrm>
        </p:grpSpPr>
        <p:sp>
          <p:nvSpPr>
            <p:cNvPr id="427" name="Google Shape;427;p28"/>
            <p:cNvSpPr/>
            <p:nvPr/>
          </p:nvSpPr>
          <p:spPr>
            <a:xfrm>
              <a:off x="4278774" y="2818827"/>
              <a:ext cx="3634451" cy="2219517"/>
            </a:xfrm>
            <a:prstGeom prst="roundRect">
              <a:avLst>
                <a:gd name="adj" fmla="val 7806"/>
              </a:avLst>
            </a:prstGeom>
            <a:solidFill>
              <a:srgbClr val="D7EF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28" name="Google Shape;428;p28"/>
            <p:cNvSpPr txBox="1"/>
            <p:nvPr/>
          </p:nvSpPr>
          <p:spPr>
            <a:xfrm>
              <a:off x="4917702" y="2662248"/>
              <a:ext cx="2385169"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accent3"/>
                  </a:solidFill>
                  <a:latin typeface="Arial"/>
                  <a:ea typeface="Arial"/>
                  <a:cs typeface="Arial"/>
                  <a:sym typeface="Arial"/>
                </a:rPr>
                <a:t>ConMas Server</a:t>
              </a:r>
              <a:endParaRPr sz="1200" b="1">
                <a:solidFill>
                  <a:schemeClr val="accent3"/>
                </a:solidFill>
                <a:latin typeface="Arial"/>
                <a:ea typeface="Arial"/>
                <a:cs typeface="Arial"/>
                <a:sym typeface="Arial"/>
              </a:endParaRPr>
            </a:p>
          </p:txBody>
        </p:sp>
        <p:pic>
          <p:nvPicPr>
            <p:cNvPr id="429" name="Google Shape;429;p28"/>
            <p:cNvPicPr preferRelativeResize="0"/>
            <p:nvPr/>
          </p:nvPicPr>
          <p:blipFill rotWithShape="1">
            <a:blip r:embed="rId3">
              <a:alphaModFix/>
            </a:blip>
            <a:srcRect/>
            <a:stretch/>
          </p:blipFill>
          <p:spPr>
            <a:xfrm>
              <a:off x="6882201" y="3506115"/>
              <a:ext cx="764929" cy="878250"/>
            </a:xfrm>
            <a:prstGeom prst="rect">
              <a:avLst/>
            </a:prstGeom>
            <a:noFill/>
            <a:ln>
              <a:noFill/>
            </a:ln>
          </p:spPr>
        </p:pic>
        <p:sp>
          <p:nvSpPr>
            <p:cNvPr id="430" name="Google Shape;430;p28"/>
            <p:cNvSpPr/>
            <p:nvPr/>
          </p:nvSpPr>
          <p:spPr>
            <a:xfrm>
              <a:off x="4676273" y="3075270"/>
              <a:ext cx="2839452" cy="276616"/>
            </a:xfrm>
            <a:prstGeom prst="roundRect">
              <a:avLst>
                <a:gd name="adj"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31" name="Google Shape;431;p28"/>
            <p:cNvSpPr txBox="1"/>
            <p:nvPr/>
          </p:nvSpPr>
          <p:spPr>
            <a:xfrm>
              <a:off x="5555787" y="3109159"/>
              <a:ext cx="1080300" cy="164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a:solidFill>
                    <a:schemeClr val="lt1"/>
                  </a:solidFill>
                </a:rPr>
                <a:t>Form Database</a:t>
              </a:r>
              <a:endParaRPr sz="800" b="1">
                <a:solidFill>
                  <a:schemeClr val="lt1"/>
                </a:solidFill>
                <a:latin typeface="Arial"/>
                <a:ea typeface="Arial"/>
                <a:cs typeface="Arial"/>
                <a:sym typeface="Arial"/>
              </a:endParaRPr>
            </a:p>
          </p:txBody>
        </p:sp>
        <p:sp>
          <p:nvSpPr>
            <p:cNvPr id="432" name="Google Shape;432;p28"/>
            <p:cNvSpPr/>
            <p:nvPr/>
          </p:nvSpPr>
          <p:spPr>
            <a:xfrm>
              <a:off x="4498848" y="3533004"/>
              <a:ext cx="2117258" cy="54522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33" name="Google Shape;433;p28"/>
            <p:cNvSpPr txBox="1"/>
            <p:nvPr/>
          </p:nvSpPr>
          <p:spPr>
            <a:xfrm>
              <a:off x="4896526" y="3589219"/>
              <a:ext cx="1321800" cy="410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a:solidFill>
                    <a:schemeClr val="accent3"/>
                  </a:solidFill>
                  <a:latin typeface="Arial"/>
                  <a:ea typeface="Arial"/>
                  <a:cs typeface="Arial"/>
                  <a:sym typeface="Arial"/>
                </a:rPr>
                <a:t>Web Application</a:t>
              </a:r>
              <a:endParaRPr sz="1000"/>
            </a:p>
            <a:p>
              <a:pPr marL="0" marR="0" lvl="0" indent="0" algn="ctr" rtl="0">
                <a:spcBef>
                  <a:spcPts val="0"/>
                </a:spcBef>
                <a:spcAft>
                  <a:spcPts val="0"/>
                </a:spcAft>
                <a:buNone/>
              </a:pPr>
              <a:r>
                <a:rPr lang="en-GB" sz="1000">
                  <a:solidFill>
                    <a:schemeClr val="accent3"/>
                  </a:solidFill>
                  <a:latin typeface="Arial"/>
                  <a:ea typeface="Arial"/>
                  <a:cs typeface="Arial"/>
                  <a:sym typeface="Arial"/>
                </a:rPr>
                <a:t>ASP.NET</a:t>
              </a:r>
              <a:endParaRPr sz="1000">
                <a:solidFill>
                  <a:schemeClr val="accent3"/>
                </a:solidFill>
                <a:latin typeface="Arial"/>
                <a:ea typeface="Arial"/>
                <a:cs typeface="Arial"/>
                <a:sym typeface="Arial"/>
              </a:endParaRPr>
            </a:p>
          </p:txBody>
        </p:sp>
        <p:sp>
          <p:nvSpPr>
            <p:cNvPr id="434" name="Google Shape;434;p28"/>
            <p:cNvSpPr/>
            <p:nvPr/>
          </p:nvSpPr>
          <p:spPr>
            <a:xfrm>
              <a:off x="4497078" y="4137113"/>
              <a:ext cx="2117258" cy="670547"/>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35" name="Google Shape;435;p28"/>
            <p:cNvSpPr/>
            <p:nvPr/>
          </p:nvSpPr>
          <p:spPr>
            <a:xfrm>
              <a:off x="6589225" y="4449177"/>
              <a:ext cx="1251265" cy="46166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GB" sz="900">
                  <a:solidFill>
                    <a:schemeClr val="accent1"/>
                  </a:solidFill>
                  <a:latin typeface="Arial"/>
                  <a:ea typeface="Arial"/>
                  <a:cs typeface="Arial"/>
                  <a:sym typeface="Arial"/>
                </a:rPr>
                <a:t>PostgreSQL </a:t>
              </a:r>
              <a:br>
                <a:rPr lang="en-GB" sz="900">
                  <a:solidFill>
                    <a:schemeClr val="accent1"/>
                  </a:solidFill>
                  <a:latin typeface="Arial"/>
                  <a:ea typeface="Arial"/>
                  <a:cs typeface="Arial"/>
                  <a:sym typeface="Arial"/>
                </a:rPr>
              </a:br>
              <a:r>
                <a:rPr lang="en-GB" sz="900">
                  <a:solidFill>
                    <a:schemeClr val="accent1"/>
                  </a:solidFill>
                  <a:latin typeface="Arial"/>
                  <a:ea typeface="Arial"/>
                  <a:cs typeface="Arial"/>
                  <a:sym typeface="Arial"/>
                </a:rPr>
                <a:t>Data Base</a:t>
              </a:r>
              <a:endParaRPr sz="1100"/>
            </a:p>
          </p:txBody>
        </p:sp>
        <p:sp>
          <p:nvSpPr>
            <p:cNvPr id="436" name="Google Shape;436;p28"/>
            <p:cNvSpPr txBox="1"/>
            <p:nvPr/>
          </p:nvSpPr>
          <p:spPr>
            <a:xfrm>
              <a:off x="4677160" y="4313136"/>
              <a:ext cx="1824603" cy="18466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dirty="0">
                  <a:solidFill>
                    <a:schemeClr val="accent3"/>
                  </a:solidFill>
                  <a:latin typeface="Arial"/>
                  <a:ea typeface="Arial"/>
                  <a:cs typeface="Arial"/>
                  <a:sym typeface="Arial"/>
                </a:rPr>
                <a:t>Windows Server System</a:t>
              </a:r>
              <a:endParaRPr sz="900" dirty="0">
                <a:solidFill>
                  <a:schemeClr val="accent3"/>
                </a:solidFill>
                <a:latin typeface="Arial"/>
                <a:ea typeface="Arial"/>
                <a:cs typeface="Arial"/>
                <a:sym typeface="Arial"/>
              </a:endParaRPr>
            </a:p>
          </p:txBody>
        </p:sp>
        <p:sp>
          <p:nvSpPr>
            <p:cNvPr id="437" name="Google Shape;437;p28"/>
            <p:cNvSpPr txBox="1"/>
            <p:nvPr/>
          </p:nvSpPr>
          <p:spPr>
            <a:xfrm>
              <a:off x="5118764" y="4543546"/>
              <a:ext cx="1039965" cy="18466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dirty="0">
                  <a:solidFill>
                    <a:schemeClr val="accent3"/>
                  </a:solidFill>
                  <a:latin typeface="Arial"/>
                  <a:ea typeface="Arial"/>
                  <a:cs typeface="Arial"/>
                  <a:sym typeface="Arial"/>
                </a:rPr>
                <a:t>Microsoft.NET</a:t>
              </a:r>
              <a:endParaRPr sz="900" dirty="0">
                <a:solidFill>
                  <a:schemeClr val="accent3"/>
                </a:solidFill>
                <a:latin typeface="Arial"/>
                <a:ea typeface="Arial"/>
                <a:cs typeface="Arial"/>
                <a:sym typeface="Arial"/>
              </a:endParaRPr>
            </a:p>
          </p:txBody>
        </p:sp>
        <p:sp>
          <p:nvSpPr>
            <p:cNvPr id="439" name="Google Shape;439;p28"/>
            <p:cNvSpPr/>
            <p:nvPr/>
          </p:nvSpPr>
          <p:spPr>
            <a:xfrm>
              <a:off x="631159" y="2106976"/>
              <a:ext cx="2834062" cy="1873353"/>
            </a:xfrm>
            <a:prstGeom prst="roundRect">
              <a:avLst>
                <a:gd name="adj" fmla="val 7806"/>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40" name="Google Shape;440;p28"/>
            <p:cNvSpPr/>
            <p:nvPr/>
          </p:nvSpPr>
          <p:spPr>
            <a:xfrm>
              <a:off x="631159" y="4406077"/>
              <a:ext cx="2834062" cy="1873353"/>
            </a:xfrm>
            <a:prstGeom prst="roundRect">
              <a:avLst>
                <a:gd name="adj" fmla="val 7806"/>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41" name="Google Shape;441;p28"/>
            <p:cNvSpPr/>
            <p:nvPr/>
          </p:nvSpPr>
          <p:spPr>
            <a:xfrm>
              <a:off x="8774217" y="2376296"/>
              <a:ext cx="2834062" cy="2662048"/>
            </a:xfrm>
            <a:prstGeom prst="roundRect">
              <a:avLst>
                <a:gd name="adj" fmla="val 7806"/>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42" name="Google Shape;442;p28"/>
            <p:cNvSpPr txBox="1"/>
            <p:nvPr/>
          </p:nvSpPr>
          <p:spPr>
            <a:xfrm>
              <a:off x="855605" y="1959756"/>
              <a:ext cx="2385169"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accent3"/>
                  </a:solidFill>
                  <a:latin typeface="Arial"/>
                  <a:ea typeface="Arial"/>
                  <a:cs typeface="Arial"/>
                  <a:sym typeface="Arial"/>
                </a:rPr>
                <a:t>ConMas Manager</a:t>
              </a:r>
              <a:endParaRPr sz="1200" b="1">
                <a:solidFill>
                  <a:schemeClr val="accent3"/>
                </a:solidFill>
                <a:latin typeface="Arial"/>
                <a:ea typeface="Arial"/>
                <a:cs typeface="Arial"/>
                <a:sym typeface="Arial"/>
              </a:endParaRPr>
            </a:p>
          </p:txBody>
        </p:sp>
        <p:sp>
          <p:nvSpPr>
            <p:cNvPr id="443" name="Google Shape;443;p28"/>
            <p:cNvSpPr txBox="1"/>
            <p:nvPr/>
          </p:nvSpPr>
          <p:spPr>
            <a:xfrm>
              <a:off x="855604" y="4244689"/>
              <a:ext cx="2385169"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accent3"/>
                  </a:solidFill>
                  <a:latin typeface="Arial"/>
                  <a:ea typeface="Arial"/>
                  <a:cs typeface="Arial"/>
                  <a:sym typeface="Arial"/>
                </a:rPr>
                <a:t>ConMas Designer</a:t>
              </a:r>
              <a:endParaRPr sz="1200" b="1">
                <a:solidFill>
                  <a:schemeClr val="accent3"/>
                </a:solidFill>
                <a:latin typeface="Arial"/>
                <a:ea typeface="Arial"/>
                <a:cs typeface="Arial"/>
                <a:sym typeface="Arial"/>
              </a:endParaRPr>
            </a:p>
          </p:txBody>
        </p:sp>
        <p:pic>
          <p:nvPicPr>
            <p:cNvPr id="444" name="Google Shape;444;p28"/>
            <p:cNvPicPr preferRelativeResize="0"/>
            <p:nvPr/>
          </p:nvPicPr>
          <p:blipFill rotWithShape="1">
            <a:blip r:embed="rId4">
              <a:alphaModFix/>
            </a:blip>
            <a:srcRect/>
            <a:stretch/>
          </p:blipFill>
          <p:spPr>
            <a:xfrm>
              <a:off x="9107921" y="2124530"/>
              <a:ext cx="2124275" cy="503532"/>
            </a:xfrm>
            <a:prstGeom prst="rect">
              <a:avLst/>
            </a:prstGeom>
            <a:noFill/>
            <a:ln>
              <a:noFill/>
            </a:ln>
          </p:spPr>
        </p:pic>
        <p:pic>
          <p:nvPicPr>
            <p:cNvPr id="445" name="Google Shape;445;p28"/>
            <p:cNvPicPr preferRelativeResize="0"/>
            <p:nvPr/>
          </p:nvPicPr>
          <p:blipFill rotWithShape="1">
            <a:blip r:embed="rId5">
              <a:alphaModFix/>
            </a:blip>
            <a:srcRect/>
            <a:stretch/>
          </p:blipFill>
          <p:spPr>
            <a:xfrm>
              <a:off x="776416" y="2767020"/>
              <a:ext cx="1025402" cy="947646"/>
            </a:xfrm>
            <a:prstGeom prst="rect">
              <a:avLst/>
            </a:prstGeom>
            <a:noFill/>
            <a:ln>
              <a:noFill/>
            </a:ln>
          </p:spPr>
        </p:pic>
        <p:sp>
          <p:nvSpPr>
            <p:cNvPr id="446" name="Google Shape;446;p28"/>
            <p:cNvSpPr/>
            <p:nvPr/>
          </p:nvSpPr>
          <p:spPr>
            <a:xfrm>
              <a:off x="736997" y="2362280"/>
              <a:ext cx="2566259" cy="249333"/>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47" name="Google Shape;447;p28"/>
            <p:cNvSpPr txBox="1"/>
            <p:nvPr/>
          </p:nvSpPr>
          <p:spPr>
            <a:xfrm>
              <a:off x="855604" y="2442331"/>
              <a:ext cx="2338183" cy="10259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500" b="1" dirty="0">
                  <a:solidFill>
                    <a:schemeClr val="lt1"/>
                  </a:solidFill>
                </a:rPr>
                <a:t>Referencing and editing of forms, system administration</a:t>
              </a:r>
              <a:endParaRPr sz="500" b="1" dirty="0">
                <a:solidFill>
                  <a:schemeClr val="lt1"/>
                </a:solidFill>
                <a:latin typeface="Arial"/>
                <a:ea typeface="Arial"/>
                <a:cs typeface="Arial"/>
                <a:sym typeface="Arial"/>
              </a:endParaRPr>
            </a:p>
          </p:txBody>
        </p:sp>
        <p:sp>
          <p:nvSpPr>
            <p:cNvPr id="448" name="Google Shape;448;p28"/>
            <p:cNvSpPr/>
            <p:nvPr/>
          </p:nvSpPr>
          <p:spPr>
            <a:xfrm>
              <a:off x="783489" y="4646224"/>
              <a:ext cx="2566259" cy="249333"/>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49" name="Google Shape;449;p28"/>
            <p:cNvSpPr txBox="1"/>
            <p:nvPr/>
          </p:nvSpPr>
          <p:spPr>
            <a:xfrm>
              <a:off x="1168115" y="4699040"/>
              <a:ext cx="1931400" cy="143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b="1" dirty="0">
                  <a:solidFill>
                    <a:schemeClr val="lt1"/>
                  </a:solidFill>
                </a:rPr>
                <a:t>Design of form sheet definitions</a:t>
              </a:r>
              <a:endParaRPr sz="700" b="1" dirty="0">
                <a:solidFill>
                  <a:schemeClr val="lt1"/>
                </a:solidFill>
                <a:latin typeface="Arial"/>
                <a:ea typeface="Arial"/>
                <a:cs typeface="Arial"/>
                <a:sym typeface="Arial"/>
              </a:endParaRPr>
            </a:p>
          </p:txBody>
        </p:sp>
        <p:pic>
          <p:nvPicPr>
            <p:cNvPr id="450" name="Google Shape;450;p28"/>
            <p:cNvPicPr preferRelativeResize="0"/>
            <p:nvPr/>
          </p:nvPicPr>
          <p:blipFill rotWithShape="1">
            <a:blip r:embed="rId6">
              <a:alphaModFix/>
            </a:blip>
            <a:srcRect/>
            <a:stretch/>
          </p:blipFill>
          <p:spPr>
            <a:xfrm>
              <a:off x="818251" y="5069730"/>
              <a:ext cx="969782" cy="1075769"/>
            </a:xfrm>
            <a:prstGeom prst="rect">
              <a:avLst/>
            </a:prstGeom>
            <a:noFill/>
            <a:ln>
              <a:noFill/>
            </a:ln>
          </p:spPr>
        </p:pic>
        <p:pic>
          <p:nvPicPr>
            <p:cNvPr id="451" name="Google Shape;451;p28"/>
            <p:cNvPicPr preferRelativeResize="0"/>
            <p:nvPr/>
          </p:nvPicPr>
          <p:blipFill rotWithShape="1">
            <a:blip r:embed="rId7">
              <a:alphaModFix/>
            </a:blip>
            <a:srcRect/>
            <a:stretch/>
          </p:blipFill>
          <p:spPr>
            <a:xfrm>
              <a:off x="2010170" y="5149785"/>
              <a:ext cx="1258587" cy="831982"/>
            </a:xfrm>
            <a:prstGeom prst="rect">
              <a:avLst/>
            </a:prstGeom>
            <a:noFill/>
            <a:ln>
              <a:noFill/>
            </a:ln>
          </p:spPr>
        </p:pic>
        <p:pic>
          <p:nvPicPr>
            <p:cNvPr id="452" name="Google Shape;452;p28"/>
            <p:cNvPicPr preferRelativeResize="0"/>
            <p:nvPr/>
          </p:nvPicPr>
          <p:blipFill rotWithShape="1">
            <a:blip r:embed="rId8">
              <a:alphaModFix/>
            </a:blip>
            <a:srcRect/>
            <a:stretch/>
          </p:blipFill>
          <p:spPr>
            <a:xfrm>
              <a:off x="8968211" y="3333965"/>
              <a:ext cx="695598" cy="932984"/>
            </a:xfrm>
            <a:prstGeom prst="rect">
              <a:avLst/>
            </a:prstGeom>
            <a:noFill/>
            <a:ln>
              <a:noFill/>
            </a:ln>
          </p:spPr>
        </p:pic>
        <p:pic>
          <p:nvPicPr>
            <p:cNvPr id="453" name="Google Shape;453;p28"/>
            <p:cNvPicPr preferRelativeResize="0"/>
            <p:nvPr/>
          </p:nvPicPr>
          <p:blipFill rotWithShape="1">
            <a:blip r:embed="rId9">
              <a:alphaModFix/>
            </a:blip>
            <a:srcRect/>
            <a:stretch/>
          </p:blipFill>
          <p:spPr>
            <a:xfrm>
              <a:off x="9852267" y="3571351"/>
              <a:ext cx="380923" cy="695598"/>
            </a:xfrm>
            <a:prstGeom prst="rect">
              <a:avLst/>
            </a:prstGeom>
            <a:noFill/>
            <a:ln>
              <a:noFill/>
            </a:ln>
          </p:spPr>
        </p:pic>
        <p:pic>
          <p:nvPicPr>
            <p:cNvPr id="454" name="Google Shape;454;p28"/>
            <p:cNvPicPr preferRelativeResize="0"/>
            <p:nvPr/>
          </p:nvPicPr>
          <p:blipFill rotWithShape="1">
            <a:blip r:embed="rId10">
              <a:alphaModFix/>
            </a:blip>
            <a:srcRect/>
            <a:stretch/>
          </p:blipFill>
          <p:spPr>
            <a:xfrm>
              <a:off x="10421648" y="3599658"/>
              <a:ext cx="1015793" cy="932984"/>
            </a:xfrm>
            <a:prstGeom prst="rect">
              <a:avLst/>
            </a:prstGeom>
            <a:noFill/>
            <a:ln>
              <a:noFill/>
            </a:ln>
          </p:spPr>
        </p:pic>
        <p:sp>
          <p:nvSpPr>
            <p:cNvPr id="455" name="Google Shape;455;p28"/>
            <p:cNvSpPr/>
            <p:nvPr/>
          </p:nvSpPr>
          <p:spPr>
            <a:xfrm>
              <a:off x="8924144" y="2730464"/>
              <a:ext cx="2566259" cy="464373"/>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56" name="Google Shape;456;p28"/>
            <p:cNvSpPr txBox="1"/>
            <p:nvPr/>
          </p:nvSpPr>
          <p:spPr>
            <a:xfrm>
              <a:off x="9109668" y="2740612"/>
              <a:ext cx="2170500" cy="431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b="1" dirty="0">
                  <a:solidFill>
                    <a:schemeClr val="lt1"/>
                  </a:solidFill>
                </a:rPr>
                <a:t>Referring to and creating forms and viewing related books on iPad, iPhone and Windows </a:t>
              </a:r>
              <a:endParaRPr sz="700" b="1" dirty="0">
                <a:solidFill>
                  <a:schemeClr val="lt1"/>
                </a:solidFill>
                <a:latin typeface="Arial"/>
                <a:ea typeface="Arial"/>
                <a:cs typeface="Arial"/>
                <a:sym typeface="Arial"/>
              </a:endParaRPr>
            </a:p>
          </p:txBody>
        </p:sp>
        <p:grpSp>
          <p:nvGrpSpPr>
            <p:cNvPr id="457" name="Google Shape;457;p28"/>
            <p:cNvGrpSpPr/>
            <p:nvPr/>
          </p:nvGrpSpPr>
          <p:grpSpPr>
            <a:xfrm>
              <a:off x="1981842" y="2709540"/>
              <a:ext cx="1174482" cy="1196746"/>
              <a:chOff x="2362842" y="2747640"/>
              <a:chExt cx="1174482" cy="1196746"/>
            </a:xfrm>
          </p:grpSpPr>
          <p:pic>
            <p:nvPicPr>
              <p:cNvPr id="458" name="Google Shape;458;p28"/>
              <p:cNvPicPr preferRelativeResize="0"/>
              <p:nvPr/>
            </p:nvPicPr>
            <p:blipFill rotWithShape="1">
              <a:blip r:embed="rId11">
                <a:alphaModFix/>
              </a:blip>
              <a:srcRect/>
              <a:stretch/>
            </p:blipFill>
            <p:spPr>
              <a:xfrm>
                <a:off x="3069740" y="2751608"/>
                <a:ext cx="353566" cy="353566"/>
              </a:xfrm>
              <a:prstGeom prst="rect">
                <a:avLst/>
              </a:prstGeom>
              <a:noFill/>
              <a:ln>
                <a:noFill/>
              </a:ln>
            </p:spPr>
          </p:pic>
          <p:pic>
            <p:nvPicPr>
              <p:cNvPr id="459" name="Google Shape;459;p28"/>
              <p:cNvPicPr preferRelativeResize="0"/>
              <p:nvPr/>
            </p:nvPicPr>
            <p:blipFill rotWithShape="1">
              <a:blip r:embed="rId12">
                <a:alphaModFix/>
              </a:blip>
              <a:srcRect/>
              <a:stretch/>
            </p:blipFill>
            <p:spPr>
              <a:xfrm>
                <a:off x="2386216" y="2747640"/>
                <a:ext cx="348208" cy="353566"/>
              </a:xfrm>
              <a:prstGeom prst="rect">
                <a:avLst/>
              </a:prstGeom>
              <a:noFill/>
              <a:ln>
                <a:noFill/>
              </a:ln>
            </p:spPr>
          </p:pic>
          <p:pic>
            <p:nvPicPr>
              <p:cNvPr id="460" name="Google Shape;460;p28"/>
              <p:cNvPicPr preferRelativeResize="0"/>
              <p:nvPr/>
            </p:nvPicPr>
            <p:blipFill rotWithShape="1">
              <a:blip r:embed="rId13">
                <a:alphaModFix/>
              </a:blip>
              <a:srcRect/>
              <a:stretch/>
            </p:blipFill>
            <p:spPr>
              <a:xfrm>
                <a:off x="2738957" y="3373800"/>
                <a:ext cx="353566" cy="353566"/>
              </a:xfrm>
              <a:prstGeom prst="rect">
                <a:avLst/>
              </a:prstGeom>
              <a:noFill/>
              <a:ln>
                <a:noFill/>
              </a:ln>
            </p:spPr>
          </p:pic>
          <p:sp>
            <p:nvSpPr>
              <p:cNvPr id="461" name="Google Shape;461;p28"/>
              <p:cNvSpPr/>
              <p:nvPr/>
            </p:nvSpPr>
            <p:spPr>
              <a:xfrm>
                <a:off x="2362842" y="3144284"/>
                <a:ext cx="394955" cy="18466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GB" sz="900">
                    <a:solidFill>
                      <a:schemeClr val="accent3"/>
                    </a:solidFill>
                    <a:latin typeface="Arial"/>
                    <a:ea typeface="Arial"/>
                    <a:cs typeface="Arial"/>
                    <a:sym typeface="Arial"/>
                  </a:rPr>
                  <a:t>Edge</a:t>
                </a:r>
                <a:endParaRPr sz="1100"/>
              </a:p>
            </p:txBody>
          </p:sp>
          <p:sp>
            <p:nvSpPr>
              <p:cNvPr id="462" name="Google Shape;462;p28"/>
              <p:cNvSpPr/>
              <p:nvPr/>
            </p:nvSpPr>
            <p:spPr>
              <a:xfrm>
                <a:off x="2946140" y="3141888"/>
                <a:ext cx="591184" cy="19093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GB" sz="900">
                    <a:solidFill>
                      <a:schemeClr val="accent3"/>
                    </a:solidFill>
                    <a:latin typeface="Arial"/>
                    <a:ea typeface="Arial"/>
                    <a:cs typeface="Arial"/>
                    <a:sym typeface="Arial"/>
                  </a:rPr>
                  <a:t>Chrome</a:t>
                </a:r>
                <a:endParaRPr sz="1100"/>
              </a:p>
            </p:txBody>
          </p:sp>
          <p:sp>
            <p:nvSpPr>
              <p:cNvPr id="463" name="Google Shape;463;p28"/>
              <p:cNvSpPr/>
              <p:nvPr/>
            </p:nvSpPr>
            <p:spPr>
              <a:xfrm>
                <a:off x="2620148" y="3753455"/>
                <a:ext cx="591184" cy="19093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GB" sz="900">
                    <a:solidFill>
                      <a:schemeClr val="accent3"/>
                    </a:solidFill>
                    <a:latin typeface="Arial"/>
                    <a:ea typeface="Arial"/>
                    <a:cs typeface="Arial"/>
                    <a:sym typeface="Arial"/>
                  </a:rPr>
                  <a:t>Safari</a:t>
                </a:r>
                <a:endParaRPr sz="1100"/>
              </a:p>
            </p:txBody>
          </p:sp>
        </p:grpSp>
        <p:sp>
          <p:nvSpPr>
            <p:cNvPr id="464" name="Google Shape;464;p28"/>
            <p:cNvSpPr/>
            <p:nvPr/>
          </p:nvSpPr>
          <p:spPr>
            <a:xfrm>
              <a:off x="9020616" y="4311872"/>
              <a:ext cx="2370349" cy="571079"/>
            </a:xfrm>
            <a:custGeom>
              <a:avLst/>
              <a:gdLst/>
              <a:ahLst/>
              <a:cxnLst/>
              <a:rect l="l" t="t" r="r" b="b"/>
              <a:pathLst>
                <a:path w="2370349" h="571079" extrusionOk="0">
                  <a:moveTo>
                    <a:pt x="1018288" y="0"/>
                  </a:moveTo>
                  <a:lnTo>
                    <a:pt x="1078924" y="212596"/>
                  </a:lnTo>
                  <a:lnTo>
                    <a:pt x="1854825" y="212596"/>
                  </a:lnTo>
                  <a:lnTo>
                    <a:pt x="1908690" y="23744"/>
                  </a:lnTo>
                  <a:lnTo>
                    <a:pt x="1962554" y="212596"/>
                  </a:lnTo>
                  <a:lnTo>
                    <a:pt x="2370349" y="212596"/>
                  </a:lnTo>
                  <a:lnTo>
                    <a:pt x="2370349" y="571079"/>
                  </a:lnTo>
                  <a:lnTo>
                    <a:pt x="0" y="571079"/>
                  </a:lnTo>
                  <a:lnTo>
                    <a:pt x="0" y="212596"/>
                  </a:lnTo>
                  <a:lnTo>
                    <a:pt x="231771" y="212596"/>
                  </a:lnTo>
                  <a:lnTo>
                    <a:pt x="291220" y="4166"/>
                  </a:lnTo>
                  <a:lnTo>
                    <a:pt x="350668" y="212596"/>
                  </a:lnTo>
                  <a:lnTo>
                    <a:pt x="957651" y="212596"/>
                  </a:lnTo>
                  <a:close/>
                </a:path>
              </a:pathLst>
            </a:custGeom>
            <a:solidFill>
              <a:schemeClr val="lt1"/>
            </a:solidFill>
            <a:ln w="127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5" name="Google Shape;465;p28"/>
            <p:cNvSpPr txBox="1"/>
            <p:nvPr/>
          </p:nvSpPr>
          <p:spPr>
            <a:xfrm>
              <a:off x="9123694" y="4543546"/>
              <a:ext cx="2117400" cy="3285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dirty="0">
                  <a:solidFill>
                    <a:srgbClr val="848484"/>
                  </a:solidFill>
                </a:rPr>
                <a:t>Individual Authentication Management</a:t>
              </a:r>
              <a:endParaRPr sz="800" b="1" dirty="0">
                <a:solidFill>
                  <a:srgbClr val="848484"/>
                </a:solidFill>
                <a:latin typeface="Arial"/>
                <a:ea typeface="Arial"/>
                <a:cs typeface="Arial"/>
                <a:sym typeface="Arial"/>
              </a:endParaRPr>
            </a:p>
          </p:txBody>
        </p:sp>
        <p:sp>
          <p:nvSpPr>
            <p:cNvPr id="466" name="Google Shape;466;p28"/>
            <p:cNvSpPr/>
            <p:nvPr/>
          </p:nvSpPr>
          <p:spPr>
            <a:xfrm rot="1800000">
              <a:off x="3424938" y="3146623"/>
              <a:ext cx="875562" cy="279400"/>
            </a:xfrm>
            <a:prstGeom prst="leftRightArrow">
              <a:avLst>
                <a:gd name="adj1" fmla="val 50000"/>
                <a:gd name="adj2" fmla="val 50000"/>
              </a:avLst>
            </a:prstGeom>
            <a:solidFill>
              <a:srgbClr val="ADAD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7" name="Google Shape;467;p28"/>
            <p:cNvSpPr/>
            <p:nvPr/>
          </p:nvSpPr>
          <p:spPr>
            <a:xfrm rot="9000000" flipH="1">
              <a:off x="3443902" y="4872931"/>
              <a:ext cx="875562" cy="279400"/>
            </a:xfrm>
            <a:prstGeom prst="leftRightArrow">
              <a:avLst>
                <a:gd name="adj1" fmla="val 50000"/>
                <a:gd name="adj2" fmla="val 50000"/>
              </a:avLst>
            </a:prstGeom>
            <a:solidFill>
              <a:srgbClr val="ADAD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8" name="Google Shape;468;p28"/>
            <p:cNvSpPr/>
            <p:nvPr/>
          </p:nvSpPr>
          <p:spPr>
            <a:xfrm rot="10800000" flipH="1">
              <a:off x="7911973" y="3840629"/>
              <a:ext cx="875562" cy="279400"/>
            </a:xfrm>
            <a:prstGeom prst="leftRightArrow">
              <a:avLst>
                <a:gd name="adj1" fmla="val 50000"/>
                <a:gd name="adj2" fmla="val 50000"/>
              </a:avLst>
            </a:prstGeom>
            <a:solidFill>
              <a:srgbClr val="ADAD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9" name="Google Shape;469;p28"/>
            <p:cNvSpPr txBox="1"/>
            <p:nvPr/>
          </p:nvSpPr>
          <p:spPr>
            <a:xfrm>
              <a:off x="4232204" y="5704769"/>
              <a:ext cx="1009812" cy="28725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00" dirty="0">
                  <a:solidFill>
                    <a:schemeClr val="accent3"/>
                  </a:solidFill>
                  <a:latin typeface="Arial"/>
                  <a:ea typeface="Arial"/>
                  <a:cs typeface="Arial"/>
                  <a:sym typeface="Arial"/>
                </a:rPr>
                <a:t>HTTP/HTTPS</a:t>
              </a:r>
              <a:endParaRPr sz="1100" dirty="0"/>
            </a:p>
            <a:p>
              <a:pPr marL="0" marR="0" lvl="0" indent="0" algn="l" rtl="0">
                <a:spcBef>
                  <a:spcPts val="0"/>
                </a:spcBef>
                <a:spcAft>
                  <a:spcPts val="0"/>
                </a:spcAft>
                <a:buNone/>
              </a:pPr>
              <a:r>
                <a:rPr lang="en-GB" sz="700" dirty="0">
                  <a:solidFill>
                    <a:schemeClr val="accent3"/>
                  </a:solidFill>
                  <a:latin typeface="Arial"/>
                  <a:ea typeface="Arial"/>
                  <a:cs typeface="Arial"/>
                  <a:sym typeface="Arial"/>
                </a:rPr>
                <a:t>(REST)</a:t>
              </a:r>
              <a:endParaRPr sz="700" dirty="0">
                <a:solidFill>
                  <a:schemeClr val="accent3"/>
                </a:solidFill>
                <a:latin typeface="Arial"/>
                <a:ea typeface="Arial"/>
                <a:cs typeface="Arial"/>
                <a:sym typeface="Arial"/>
              </a:endParaRPr>
            </a:p>
          </p:txBody>
        </p:sp>
        <p:sp>
          <p:nvSpPr>
            <p:cNvPr id="470" name="Google Shape;470;p28"/>
            <p:cNvSpPr txBox="1"/>
            <p:nvPr/>
          </p:nvSpPr>
          <p:spPr>
            <a:xfrm>
              <a:off x="4232206" y="2413507"/>
              <a:ext cx="1009811" cy="28725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00" dirty="0">
                  <a:solidFill>
                    <a:schemeClr val="accent3"/>
                  </a:solidFill>
                  <a:latin typeface="Arial"/>
                  <a:ea typeface="Arial"/>
                  <a:cs typeface="Arial"/>
                  <a:sym typeface="Arial"/>
                </a:rPr>
                <a:t>HTTP/HTTPS</a:t>
              </a:r>
              <a:endParaRPr sz="1100" dirty="0"/>
            </a:p>
            <a:p>
              <a:pPr marL="0" marR="0" lvl="0" indent="0" algn="l" rtl="0">
                <a:spcBef>
                  <a:spcPts val="0"/>
                </a:spcBef>
                <a:spcAft>
                  <a:spcPts val="0"/>
                </a:spcAft>
                <a:buNone/>
              </a:pPr>
              <a:r>
                <a:rPr lang="en-GB" sz="700" dirty="0">
                  <a:solidFill>
                    <a:schemeClr val="accent3"/>
                  </a:solidFill>
                  <a:latin typeface="Arial"/>
                  <a:ea typeface="Arial"/>
                  <a:cs typeface="Arial"/>
                  <a:sym typeface="Arial"/>
                </a:rPr>
                <a:t>(REST)</a:t>
              </a:r>
              <a:endParaRPr sz="700" dirty="0">
                <a:solidFill>
                  <a:schemeClr val="accent3"/>
                </a:solidFill>
                <a:latin typeface="Arial"/>
                <a:ea typeface="Arial"/>
                <a:cs typeface="Arial"/>
                <a:sym typeface="Arial"/>
              </a:endParaRPr>
            </a:p>
          </p:txBody>
        </p:sp>
        <p:pic>
          <p:nvPicPr>
            <p:cNvPr id="471" name="Google Shape;471;p28"/>
            <p:cNvPicPr preferRelativeResize="0"/>
            <p:nvPr/>
          </p:nvPicPr>
          <p:blipFill rotWithShape="1">
            <a:blip r:embed="rId14">
              <a:alphaModFix/>
            </a:blip>
            <a:srcRect/>
            <a:stretch/>
          </p:blipFill>
          <p:spPr>
            <a:xfrm>
              <a:off x="3597118" y="2273656"/>
              <a:ext cx="533019" cy="533019"/>
            </a:xfrm>
            <a:prstGeom prst="rect">
              <a:avLst/>
            </a:prstGeom>
            <a:noFill/>
            <a:ln>
              <a:noFill/>
            </a:ln>
          </p:spPr>
        </p:pic>
        <p:pic>
          <p:nvPicPr>
            <p:cNvPr id="472" name="Google Shape;472;p28"/>
            <p:cNvPicPr preferRelativeResize="0"/>
            <p:nvPr/>
          </p:nvPicPr>
          <p:blipFill rotWithShape="1">
            <a:blip r:embed="rId14">
              <a:alphaModFix/>
            </a:blip>
            <a:srcRect/>
            <a:stretch/>
          </p:blipFill>
          <p:spPr>
            <a:xfrm>
              <a:off x="3597118" y="5539162"/>
              <a:ext cx="533019" cy="533019"/>
            </a:xfrm>
            <a:prstGeom prst="rect">
              <a:avLst/>
            </a:prstGeom>
            <a:noFill/>
            <a:ln>
              <a:noFill/>
            </a:ln>
          </p:spPr>
        </p:pic>
        <p:sp>
          <p:nvSpPr>
            <p:cNvPr id="473" name="Google Shape;473;p28"/>
            <p:cNvSpPr txBox="1"/>
            <p:nvPr/>
          </p:nvSpPr>
          <p:spPr>
            <a:xfrm>
              <a:off x="7989749" y="4864832"/>
              <a:ext cx="711733"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chemeClr val="accent3"/>
                  </a:solidFill>
                  <a:latin typeface="Arial"/>
                  <a:ea typeface="Arial"/>
                  <a:cs typeface="Arial"/>
                  <a:sym typeface="Arial"/>
                </a:rPr>
                <a:t>HTTP/HTTPS</a:t>
              </a:r>
              <a:endParaRPr sz="1100"/>
            </a:p>
            <a:p>
              <a:pPr marL="0" marR="0" lvl="0" indent="0" algn="ctr" rtl="0">
                <a:spcBef>
                  <a:spcPts val="0"/>
                </a:spcBef>
                <a:spcAft>
                  <a:spcPts val="0"/>
                </a:spcAft>
                <a:buNone/>
              </a:pPr>
              <a:r>
                <a:rPr lang="en-GB" sz="700">
                  <a:solidFill>
                    <a:schemeClr val="accent3"/>
                  </a:solidFill>
                  <a:latin typeface="Arial"/>
                  <a:ea typeface="Arial"/>
                  <a:cs typeface="Arial"/>
                  <a:sym typeface="Arial"/>
                </a:rPr>
                <a:t>(REST)</a:t>
              </a:r>
              <a:endParaRPr sz="700">
                <a:solidFill>
                  <a:schemeClr val="accent3"/>
                </a:solidFill>
                <a:latin typeface="Arial"/>
                <a:ea typeface="Arial"/>
                <a:cs typeface="Arial"/>
                <a:sym typeface="Arial"/>
              </a:endParaRPr>
            </a:p>
          </p:txBody>
        </p:sp>
        <p:pic>
          <p:nvPicPr>
            <p:cNvPr id="474" name="Google Shape;474;p28"/>
            <p:cNvPicPr preferRelativeResize="0"/>
            <p:nvPr/>
          </p:nvPicPr>
          <p:blipFill rotWithShape="1">
            <a:blip r:embed="rId14">
              <a:alphaModFix/>
            </a:blip>
            <a:srcRect/>
            <a:stretch/>
          </p:blipFill>
          <p:spPr>
            <a:xfrm>
              <a:off x="8077211" y="4244689"/>
              <a:ext cx="533019" cy="533019"/>
            </a:xfrm>
            <a:prstGeom prst="rect">
              <a:avLst/>
            </a:prstGeom>
            <a:noFill/>
            <a:ln>
              <a:noFill/>
            </a:ln>
          </p:spPr>
        </p:pic>
        <p:sp>
          <p:nvSpPr>
            <p:cNvPr id="475" name="Google Shape;475;p28"/>
            <p:cNvSpPr/>
            <p:nvPr/>
          </p:nvSpPr>
          <p:spPr>
            <a:xfrm>
              <a:off x="5288351" y="5350409"/>
              <a:ext cx="3157149" cy="792594"/>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76" name="Google Shape;476;p28"/>
            <p:cNvSpPr/>
            <p:nvPr/>
          </p:nvSpPr>
          <p:spPr>
            <a:xfrm>
              <a:off x="8610230" y="5350409"/>
              <a:ext cx="2998049" cy="792594"/>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477" name="Google Shape;477;p28"/>
            <p:cNvPicPr preferRelativeResize="0"/>
            <p:nvPr/>
          </p:nvPicPr>
          <p:blipFill rotWithShape="1">
            <a:blip r:embed="rId15">
              <a:alphaModFix/>
            </a:blip>
            <a:srcRect/>
            <a:stretch/>
          </p:blipFill>
          <p:spPr>
            <a:xfrm>
              <a:off x="5423726" y="5480196"/>
              <a:ext cx="533019" cy="533019"/>
            </a:xfrm>
            <a:prstGeom prst="rect">
              <a:avLst/>
            </a:prstGeom>
            <a:noFill/>
            <a:ln>
              <a:noFill/>
            </a:ln>
          </p:spPr>
        </p:pic>
        <p:sp>
          <p:nvSpPr>
            <p:cNvPr id="478" name="Google Shape;478;p28"/>
            <p:cNvSpPr txBox="1"/>
            <p:nvPr/>
          </p:nvSpPr>
          <p:spPr>
            <a:xfrm>
              <a:off x="6091151" y="5387685"/>
              <a:ext cx="2785692"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900" b="1" dirty="0">
                  <a:solidFill>
                    <a:schemeClr val="accent3"/>
                  </a:solidFill>
                </a:rPr>
                <a:t>Login and password </a:t>
              </a:r>
            </a:p>
            <a:p>
              <a:pPr marL="0" marR="0" lvl="0" indent="0" algn="l" rtl="0">
                <a:spcBef>
                  <a:spcPts val="0"/>
                </a:spcBef>
                <a:spcAft>
                  <a:spcPts val="0"/>
                </a:spcAft>
                <a:buNone/>
              </a:pPr>
              <a:r>
                <a:rPr lang="en-GB" sz="900" b="1" dirty="0">
                  <a:solidFill>
                    <a:schemeClr val="accent3"/>
                  </a:solidFill>
                </a:rPr>
                <a:t>management</a:t>
              </a:r>
              <a:endParaRPr sz="900" b="1" dirty="0">
                <a:solidFill>
                  <a:schemeClr val="accent3"/>
                </a:solidFill>
                <a:latin typeface="Arial"/>
                <a:ea typeface="Arial"/>
                <a:cs typeface="Arial"/>
                <a:sym typeface="Arial"/>
              </a:endParaRPr>
            </a:p>
          </p:txBody>
        </p:sp>
        <p:sp>
          <p:nvSpPr>
            <p:cNvPr id="479" name="Google Shape;479;p28"/>
            <p:cNvSpPr txBox="1"/>
            <p:nvPr/>
          </p:nvSpPr>
          <p:spPr>
            <a:xfrm>
              <a:off x="6092118" y="5767834"/>
              <a:ext cx="2399716"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900" b="1" dirty="0">
                  <a:solidFill>
                    <a:schemeClr val="accent3"/>
                  </a:solidFill>
                </a:rPr>
                <a:t>User, rights and </a:t>
              </a:r>
              <a:r>
                <a:rPr lang="en-US" altLang="ja-JP" sz="900" b="1" dirty="0">
                  <a:solidFill>
                    <a:schemeClr val="accent3"/>
                  </a:solidFill>
                </a:rPr>
                <a:t>authority</a:t>
              </a:r>
            </a:p>
            <a:p>
              <a:pPr marL="0" marR="0" lvl="0" indent="0" algn="l" rtl="0">
                <a:spcBef>
                  <a:spcPts val="0"/>
                </a:spcBef>
                <a:spcAft>
                  <a:spcPts val="0"/>
                </a:spcAft>
                <a:buNone/>
              </a:pPr>
              <a:r>
                <a:rPr lang="en-GB" sz="900" b="1" dirty="0">
                  <a:solidFill>
                    <a:schemeClr val="accent3"/>
                  </a:solidFill>
                </a:rPr>
                <a:t>management</a:t>
              </a:r>
              <a:endParaRPr sz="900" b="1" dirty="0">
                <a:solidFill>
                  <a:schemeClr val="accent3"/>
                </a:solidFill>
                <a:latin typeface="Arial"/>
                <a:ea typeface="Arial"/>
                <a:cs typeface="Arial"/>
                <a:sym typeface="Arial"/>
              </a:endParaRPr>
            </a:p>
          </p:txBody>
        </p:sp>
        <p:sp>
          <p:nvSpPr>
            <p:cNvPr id="480" name="Google Shape;480;p28"/>
            <p:cNvSpPr txBox="1"/>
            <p:nvPr/>
          </p:nvSpPr>
          <p:spPr>
            <a:xfrm>
              <a:off x="9077930" y="5538657"/>
              <a:ext cx="2381400" cy="369332"/>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GB" sz="900" b="1" dirty="0">
                  <a:solidFill>
                    <a:schemeClr val="accent3"/>
                  </a:solidFill>
                </a:rPr>
                <a:t>256-bit SSL-encrypted communications</a:t>
              </a:r>
              <a:endParaRPr sz="900" dirty="0"/>
            </a:p>
          </p:txBody>
        </p:sp>
        <p:pic>
          <p:nvPicPr>
            <p:cNvPr id="481" name="Google Shape;481;p28"/>
            <p:cNvPicPr preferRelativeResize="0"/>
            <p:nvPr/>
          </p:nvPicPr>
          <p:blipFill rotWithShape="1">
            <a:blip r:embed="rId16">
              <a:alphaModFix/>
            </a:blip>
            <a:srcRect/>
            <a:stretch/>
          </p:blipFill>
          <p:spPr>
            <a:xfrm>
              <a:off x="8736872" y="5540848"/>
              <a:ext cx="386821" cy="435174"/>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9"/>
          <p:cNvSpPr/>
          <p:nvPr/>
        </p:nvSpPr>
        <p:spPr>
          <a:xfrm>
            <a:off x="258365" y="4391228"/>
            <a:ext cx="8648700" cy="282172"/>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87" name="Google Shape;487;p29"/>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12</a:t>
            </a:fld>
            <a:endParaRPr/>
          </a:p>
        </p:txBody>
      </p:sp>
      <p:sp>
        <p:nvSpPr>
          <p:cNvPr id="488" name="Google Shape;488;p29"/>
          <p:cNvSpPr txBox="1"/>
          <p:nvPr/>
        </p:nvSpPr>
        <p:spPr>
          <a:xfrm>
            <a:off x="2886075" y="629134"/>
            <a:ext cx="3371850"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i-Reporter Case Studies</a:t>
            </a:r>
            <a:endParaRPr sz="1100"/>
          </a:p>
        </p:txBody>
      </p:sp>
      <p:pic>
        <p:nvPicPr>
          <p:cNvPr id="489" name="Google Shape;489;p29" descr="人, 立つ, 屋内, 男 が含まれている画像&#10;&#10;自動的に生成された説明"/>
          <p:cNvPicPr preferRelativeResize="0"/>
          <p:nvPr/>
        </p:nvPicPr>
        <p:blipFill rotWithShape="1">
          <a:blip r:embed="rId3">
            <a:alphaModFix/>
          </a:blip>
          <a:srcRect l="7787" t="2754" r="5458" b="39802"/>
          <a:stretch/>
        </p:blipFill>
        <p:spPr>
          <a:xfrm>
            <a:off x="1009157" y="2150205"/>
            <a:ext cx="2696356" cy="1239107"/>
          </a:xfrm>
          <a:prstGeom prst="rect">
            <a:avLst/>
          </a:prstGeom>
          <a:noFill/>
          <a:ln>
            <a:noFill/>
          </a:ln>
        </p:spPr>
      </p:pic>
      <p:pic>
        <p:nvPicPr>
          <p:cNvPr id="490" name="Google Shape;490;p29" descr="スーツを着ている人たち&#10;&#10;自動的に生成された説明"/>
          <p:cNvPicPr preferRelativeResize="0"/>
          <p:nvPr/>
        </p:nvPicPr>
        <p:blipFill rotWithShape="1">
          <a:blip r:embed="rId4">
            <a:alphaModFix/>
          </a:blip>
          <a:srcRect t="6023" b="33186"/>
          <a:stretch/>
        </p:blipFill>
        <p:spPr>
          <a:xfrm>
            <a:off x="5339129" y="2150205"/>
            <a:ext cx="2696357" cy="1239106"/>
          </a:xfrm>
          <a:prstGeom prst="rect">
            <a:avLst/>
          </a:prstGeom>
          <a:noFill/>
          <a:ln>
            <a:noFill/>
          </a:ln>
        </p:spPr>
      </p:pic>
      <p:cxnSp>
        <p:nvCxnSpPr>
          <p:cNvPr id="491" name="Google Shape;491;p29"/>
          <p:cNvCxnSpPr/>
          <p:nvPr/>
        </p:nvCxnSpPr>
        <p:spPr>
          <a:xfrm flipH="1">
            <a:off x="4572000" y="1152570"/>
            <a:ext cx="10715" cy="3099284"/>
          </a:xfrm>
          <a:prstGeom prst="straightConnector1">
            <a:avLst/>
          </a:prstGeom>
          <a:noFill/>
          <a:ln w="9525" cap="flat" cmpd="sng">
            <a:solidFill>
              <a:srgbClr val="BFBFBF"/>
            </a:solidFill>
            <a:prstDash val="solid"/>
            <a:miter lim="800000"/>
            <a:headEnd type="none" w="sm" len="sm"/>
            <a:tailEnd type="none" w="sm" len="sm"/>
          </a:ln>
        </p:spPr>
      </p:cxnSp>
      <p:pic>
        <p:nvPicPr>
          <p:cNvPr id="492" name="Google Shape;492;p29" descr="http://conmas.jp/example/sekisuiseikei/images/sekisui_logo.png"/>
          <p:cNvPicPr preferRelativeResize="0"/>
          <p:nvPr/>
        </p:nvPicPr>
        <p:blipFill rotWithShape="1">
          <a:blip r:embed="rId5">
            <a:alphaModFix/>
          </a:blip>
          <a:srcRect/>
          <a:stretch/>
        </p:blipFill>
        <p:spPr>
          <a:xfrm>
            <a:off x="1819735" y="1034375"/>
            <a:ext cx="1066340" cy="399877"/>
          </a:xfrm>
          <a:prstGeom prst="rect">
            <a:avLst/>
          </a:prstGeom>
          <a:noFill/>
          <a:ln>
            <a:noFill/>
          </a:ln>
        </p:spPr>
      </p:pic>
      <p:pic>
        <p:nvPicPr>
          <p:cNvPr id="493" name="Google Shape;493;p29"/>
          <p:cNvPicPr preferRelativeResize="0"/>
          <p:nvPr/>
        </p:nvPicPr>
        <p:blipFill rotWithShape="1">
          <a:blip r:embed="rId6">
            <a:alphaModFix/>
          </a:blip>
          <a:srcRect/>
          <a:stretch/>
        </p:blipFill>
        <p:spPr>
          <a:xfrm>
            <a:off x="6101723" y="1062034"/>
            <a:ext cx="1216199" cy="346249"/>
          </a:xfrm>
          <a:prstGeom prst="rect">
            <a:avLst/>
          </a:prstGeom>
          <a:noFill/>
          <a:ln>
            <a:noFill/>
          </a:ln>
        </p:spPr>
      </p:pic>
      <p:sp>
        <p:nvSpPr>
          <p:cNvPr id="494" name="Google Shape;494;p29"/>
          <p:cNvSpPr txBox="1"/>
          <p:nvPr/>
        </p:nvSpPr>
        <p:spPr>
          <a:xfrm>
            <a:off x="724195" y="3490107"/>
            <a:ext cx="3485100" cy="215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b="1">
                <a:solidFill>
                  <a:srgbClr val="3F3F3F"/>
                </a:solidFill>
              </a:rPr>
              <a:t>Sekisui Sheet Molding Industry Co., Ltd.</a:t>
            </a:r>
            <a:endParaRPr sz="1400" b="1">
              <a:solidFill>
                <a:srgbClr val="3F3F3F"/>
              </a:solidFill>
              <a:latin typeface="Arial"/>
              <a:ea typeface="Arial"/>
              <a:cs typeface="Arial"/>
              <a:sym typeface="Arial"/>
            </a:endParaRPr>
          </a:p>
        </p:txBody>
      </p:sp>
      <p:sp>
        <p:nvSpPr>
          <p:cNvPr id="495" name="Google Shape;495;p29"/>
          <p:cNvSpPr txBox="1"/>
          <p:nvPr/>
        </p:nvSpPr>
        <p:spPr>
          <a:xfrm>
            <a:off x="4999840" y="3490107"/>
            <a:ext cx="3485100" cy="215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b="1">
                <a:solidFill>
                  <a:srgbClr val="3F3F3F"/>
                </a:solidFill>
              </a:rPr>
              <a:t>TODA CORPORATION</a:t>
            </a:r>
            <a:endParaRPr sz="1400" b="1">
              <a:solidFill>
                <a:srgbClr val="3F3F3F"/>
              </a:solidFill>
              <a:latin typeface="Arial"/>
              <a:ea typeface="Arial"/>
              <a:cs typeface="Arial"/>
              <a:sym typeface="Arial"/>
            </a:endParaRPr>
          </a:p>
        </p:txBody>
      </p:sp>
      <p:grpSp>
        <p:nvGrpSpPr>
          <p:cNvPr id="496" name="Google Shape;496;p29"/>
          <p:cNvGrpSpPr/>
          <p:nvPr/>
        </p:nvGrpSpPr>
        <p:grpSpPr>
          <a:xfrm>
            <a:off x="3165337" y="1630324"/>
            <a:ext cx="1069984" cy="405152"/>
            <a:chOff x="4250467" y="5585477"/>
            <a:chExt cx="1426646" cy="540203"/>
          </a:xfrm>
        </p:grpSpPr>
        <p:sp>
          <p:nvSpPr>
            <p:cNvPr id="497" name="Google Shape;497;p29"/>
            <p:cNvSpPr/>
            <p:nvPr/>
          </p:nvSpPr>
          <p:spPr>
            <a:xfrm>
              <a:off x="4250467" y="5585477"/>
              <a:ext cx="1426646" cy="540203"/>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98" name="Google Shape;498;p29"/>
            <p:cNvSpPr txBox="1"/>
            <p:nvPr/>
          </p:nvSpPr>
          <p:spPr>
            <a:xfrm>
              <a:off x="4250467" y="5640136"/>
              <a:ext cx="1410600" cy="348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700" b="1">
                  <a:solidFill>
                    <a:schemeClr val="lt1"/>
                  </a:solidFill>
                  <a:latin typeface="Arial"/>
                  <a:ea typeface="Arial"/>
                  <a:cs typeface="Arial"/>
                  <a:sym typeface="Arial"/>
                </a:rPr>
                <a:t>60</a:t>
              </a:r>
              <a:r>
                <a:rPr lang="en-GB" sz="800">
                  <a:solidFill>
                    <a:schemeClr val="lt1"/>
                  </a:solidFill>
                  <a:latin typeface="Arial"/>
                  <a:ea typeface="Arial"/>
                  <a:cs typeface="Arial"/>
                  <a:sym typeface="Arial"/>
                </a:rPr>
                <a:t>％</a:t>
              </a:r>
              <a:r>
                <a:rPr lang="en-GB" sz="800" b="1">
                  <a:solidFill>
                    <a:schemeClr val="lt1"/>
                  </a:solidFill>
                </a:rPr>
                <a:t> Reduction</a:t>
              </a:r>
              <a:endParaRPr sz="800" b="1">
                <a:solidFill>
                  <a:schemeClr val="lt1"/>
                </a:solidFill>
                <a:latin typeface="Arial"/>
                <a:ea typeface="Arial"/>
                <a:cs typeface="Arial"/>
                <a:sym typeface="Arial"/>
              </a:endParaRPr>
            </a:p>
          </p:txBody>
        </p:sp>
      </p:grpSp>
      <p:sp>
        <p:nvSpPr>
          <p:cNvPr id="499" name="Google Shape;499;p29"/>
          <p:cNvSpPr txBox="1"/>
          <p:nvPr/>
        </p:nvSpPr>
        <p:spPr>
          <a:xfrm>
            <a:off x="5489023" y="1671325"/>
            <a:ext cx="2769300" cy="323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a:solidFill>
                  <a:srgbClr val="3F3F3F"/>
                </a:solidFill>
              </a:rPr>
              <a:t>Approximately </a:t>
            </a:r>
            <a:r>
              <a:rPr lang="en-GB" sz="2100" b="1">
                <a:solidFill>
                  <a:schemeClr val="dk2"/>
                </a:solidFill>
                <a:latin typeface="Arial"/>
                <a:ea typeface="Arial"/>
                <a:cs typeface="Arial"/>
                <a:sym typeface="Arial"/>
              </a:rPr>
              <a:t>25</a:t>
            </a:r>
            <a:r>
              <a:rPr lang="en-GB" sz="1200">
                <a:solidFill>
                  <a:srgbClr val="3F3F3F"/>
                </a:solidFill>
                <a:latin typeface="Arial"/>
                <a:ea typeface="Arial"/>
                <a:cs typeface="Arial"/>
                <a:sym typeface="Arial"/>
              </a:rPr>
              <a:t>%</a:t>
            </a:r>
            <a:r>
              <a:rPr lang="en-GB" sz="1200">
                <a:solidFill>
                  <a:srgbClr val="3F3F3F"/>
                </a:solidFill>
              </a:rPr>
              <a:t> less work per day</a:t>
            </a:r>
            <a:endParaRPr sz="1200" b="1">
              <a:solidFill>
                <a:srgbClr val="3F3F3F"/>
              </a:solidFill>
              <a:latin typeface="Arial"/>
              <a:ea typeface="Arial"/>
              <a:cs typeface="Arial"/>
              <a:sym typeface="Arial"/>
            </a:endParaRPr>
          </a:p>
        </p:txBody>
      </p:sp>
      <p:cxnSp>
        <p:nvCxnSpPr>
          <p:cNvPr id="500" name="Google Shape;500;p29"/>
          <p:cNvCxnSpPr/>
          <p:nvPr/>
        </p:nvCxnSpPr>
        <p:spPr>
          <a:xfrm>
            <a:off x="705145" y="1478929"/>
            <a:ext cx="3513019" cy="0"/>
          </a:xfrm>
          <a:prstGeom prst="straightConnector1">
            <a:avLst/>
          </a:prstGeom>
          <a:noFill/>
          <a:ln w="9525" cap="flat" cmpd="sng">
            <a:solidFill>
              <a:srgbClr val="AEABAB"/>
            </a:solidFill>
            <a:prstDash val="solid"/>
            <a:miter lim="800000"/>
            <a:headEnd type="none" w="sm" len="sm"/>
            <a:tailEnd type="none" w="sm" len="sm"/>
          </a:ln>
        </p:spPr>
      </p:cxnSp>
      <p:grpSp>
        <p:nvGrpSpPr>
          <p:cNvPr id="501" name="Google Shape;501;p29"/>
          <p:cNvGrpSpPr/>
          <p:nvPr/>
        </p:nvGrpSpPr>
        <p:grpSpPr>
          <a:xfrm>
            <a:off x="677355" y="1671320"/>
            <a:ext cx="2396475" cy="307800"/>
            <a:chOff x="970210" y="5005137"/>
            <a:chExt cx="3195300" cy="410400"/>
          </a:xfrm>
        </p:grpSpPr>
        <p:sp>
          <p:nvSpPr>
            <p:cNvPr id="502" name="Google Shape;502;p29"/>
            <p:cNvSpPr txBox="1"/>
            <p:nvPr/>
          </p:nvSpPr>
          <p:spPr>
            <a:xfrm>
              <a:off x="970210" y="5005137"/>
              <a:ext cx="3195300" cy="410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a:solidFill>
                    <a:srgbClr val="3F3F3F"/>
                  </a:solidFill>
                </a:rPr>
                <a:t>Monthly:</a:t>
              </a:r>
              <a:r>
                <a:rPr lang="en-GB" sz="1100">
                  <a:solidFill>
                    <a:srgbClr val="3F3F3F"/>
                  </a:solidFill>
                  <a:latin typeface="Arial"/>
                  <a:ea typeface="Arial"/>
                  <a:cs typeface="Arial"/>
                  <a:sym typeface="Arial"/>
                </a:rPr>
                <a:t> </a:t>
              </a:r>
              <a:r>
                <a:rPr lang="en-GB" sz="2000" b="1">
                  <a:solidFill>
                    <a:schemeClr val="dk2"/>
                  </a:solidFill>
                  <a:latin typeface="Arial"/>
                  <a:ea typeface="Arial"/>
                  <a:cs typeface="Arial"/>
                  <a:sym typeface="Arial"/>
                </a:rPr>
                <a:t>300</a:t>
              </a:r>
              <a:r>
                <a:rPr lang="en-GB" sz="1100">
                  <a:solidFill>
                    <a:srgbClr val="3F3F3F"/>
                  </a:solidFill>
                </a:rPr>
                <a:t> hours</a:t>
              </a:r>
              <a:r>
                <a:rPr lang="en-GB" sz="1100">
                  <a:solidFill>
                    <a:srgbClr val="3F3F3F"/>
                  </a:solidFill>
                  <a:latin typeface="Arial"/>
                  <a:ea typeface="Arial"/>
                  <a:cs typeface="Arial"/>
                  <a:sym typeface="Arial"/>
                </a:rPr>
                <a:t>　</a:t>
              </a:r>
              <a:r>
                <a:rPr lang="en-GB" sz="2000" b="1">
                  <a:solidFill>
                    <a:schemeClr val="dk2"/>
                  </a:solidFill>
                  <a:latin typeface="Arial"/>
                  <a:ea typeface="Arial"/>
                  <a:cs typeface="Arial"/>
                  <a:sym typeface="Arial"/>
                </a:rPr>
                <a:t>130</a:t>
              </a:r>
              <a:r>
                <a:rPr lang="en-GB" sz="1100">
                  <a:solidFill>
                    <a:srgbClr val="3F3F3F"/>
                  </a:solidFill>
                </a:rPr>
                <a:t> hours</a:t>
              </a:r>
              <a:endParaRPr sz="1100">
                <a:solidFill>
                  <a:srgbClr val="3F3F3F"/>
                </a:solidFill>
                <a:latin typeface="Arial"/>
                <a:ea typeface="Arial"/>
                <a:cs typeface="Arial"/>
                <a:sym typeface="Arial"/>
              </a:endParaRPr>
            </a:p>
          </p:txBody>
        </p:sp>
        <p:sp>
          <p:nvSpPr>
            <p:cNvPr id="503" name="Google Shape;503;p29"/>
            <p:cNvSpPr/>
            <p:nvPr/>
          </p:nvSpPr>
          <p:spPr>
            <a:xfrm rot="5400000">
              <a:off x="2869648" y="5196360"/>
              <a:ext cx="158400" cy="136500"/>
            </a:xfrm>
            <a:prstGeom prst="triangle">
              <a:avLst>
                <a:gd name="adj" fmla="val 50000"/>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cxnSp>
        <p:nvCxnSpPr>
          <p:cNvPr id="504" name="Google Shape;504;p29"/>
          <p:cNvCxnSpPr/>
          <p:nvPr/>
        </p:nvCxnSpPr>
        <p:spPr>
          <a:xfrm>
            <a:off x="4953000" y="1478929"/>
            <a:ext cx="3513019" cy="0"/>
          </a:xfrm>
          <a:prstGeom prst="straightConnector1">
            <a:avLst/>
          </a:prstGeom>
          <a:noFill/>
          <a:ln w="9525" cap="flat" cmpd="sng">
            <a:solidFill>
              <a:srgbClr val="AEABAB"/>
            </a:solidFill>
            <a:prstDash val="solid"/>
            <a:miter lim="800000"/>
            <a:headEnd type="none" w="sm" len="sm"/>
            <a:tailEnd type="none" w="sm" len="sm"/>
          </a:ln>
        </p:spPr>
      </p:cxnSp>
      <p:sp>
        <p:nvSpPr>
          <p:cNvPr id="505" name="Google Shape;505;p29"/>
          <p:cNvSpPr txBox="1"/>
          <p:nvPr/>
        </p:nvSpPr>
        <p:spPr>
          <a:xfrm>
            <a:off x="705145" y="3803156"/>
            <a:ext cx="3485100" cy="677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dk1"/>
              </a:buClr>
              <a:buSzPts val="1100"/>
              <a:buFont typeface="Arial"/>
              <a:buNone/>
            </a:pPr>
            <a:r>
              <a:rPr lang="en-GB" sz="1100">
                <a:solidFill>
                  <a:srgbClr val="7F7F7F"/>
                </a:solidFill>
              </a:rPr>
              <a:t>Daily production reports were digitised using i-Reporter.</a:t>
            </a:r>
            <a:endParaRPr sz="1100">
              <a:solidFill>
                <a:srgbClr val="7F7F7F"/>
              </a:solidFill>
            </a:endParaRPr>
          </a:p>
          <a:p>
            <a:pPr marL="0" marR="0" lvl="0" indent="0" algn="l" rtl="0">
              <a:spcBef>
                <a:spcPts val="0"/>
              </a:spcBef>
              <a:spcAft>
                <a:spcPts val="0"/>
              </a:spcAft>
              <a:buClr>
                <a:schemeClr val="dk1"/>
              </a:buClr>
              <a:buSzPts val="1100"/>
              <a:buFont typeface="Arial"/>
              <a:buNone/>
            </a:pPr>
            <a:r>
              <a:rPr lang="en-GB" sz="1100">
                <a:solidFill>
                  <a:srgbClr val="7F7F7F"/>
                </a:solidFill>
              </a:rPr>
              <a:t>This initiative won a silver award in an improvement contest within Sekisui Chemical Group companies.</a:t>
            </a:r>
            <a:endParaRPr sz="1100">
              <a:solidFill>
                <a:srgbClr val="7F7F7F"/>
              </a:solidFill>
            </a:endParaRPr>
          </a:p>
          <a:p>
            <a:pPr marL="0" marR="0" lvl="0" indent="0" algn="l" rtl="0">
              <a:spcBef>
                <a:spcPts val="0"/>
              </a:spcBef>
              <a:spcAft>
                <a:spcPts val="0"/>
              </a:spcAft>
              <a:buNone/>
            </a:pPr>
            <a:endParaRPr sz="1100">
              <a:solidFill>
                <a:srgbClr val="7F7F7F"/>
              </a:solidFill>
            </a:endParaRPr>
          </a:p>
        </p:txBody>
      </p:sp>
      <p:sp>
        <p:nvSpPr>
          <p:cNvPr id="506" name="Google Shape;506;p29"/>
          <p:cNvSpPr txBox="1"/>
          <p:nvPr/>
        </p:nvSpPr>
        <p:spPr>
          <a:xfrm>
            <a:off x="4905341" y="3805026"/>
            <a:ext cx="3601200" cy="5079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100">
                <a:solidFill>
                  <a:srgbClr val="7F7F7F"/>
                </a:solidFill>
              </a:rPr>
              <a:t>Since i-Reporter has been used on their construction sites, the workflow for creating forms has changed dramatically, leading to a reduction in labour costs.</a:t>
            </a:r>
            <a:endParaRPr sz="1100"/>
          </a:p>
        </p:txBody>
      </p:sp>
      <p:sp>
        <p:nvSpPr>
          <p:cNvPr id="507" name="Google Shape;507;p29"/>
          <p:cNvSpPr txBox="1"/>
          <p:nvPr/>
        </p:nvSpPr>
        <p:spPr>
          <a:xfrm>
            <a:off x="1693100" y="4439975"/>
            <a:ext cx="5759700" cy="200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300" b="1">
                <a:solidFill>
                  <a:srgbClr val="595959"/>
                </a:solidFill>
              </a:rPr>
              <a:t>Details of these case studies can be found on each product website</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31"/>
          <p:cNvPicPr preferRelativeResize="0"/>
          <p:nvPr/>
        </p:nvPicPr>
        <p:blipFill rotWithShape="1">
          <a:blip r:embed="rId3">
            <a:alphaModFix/>
          </a:blip>
          <a:srcRect/>
          <a:stretch/>
        </p:blipFill>
        <p:spPr>
          <a:xfrm>
            <a:off x="2374877" y="1393850"/>
            <a:ext cx="4394247" cy="1041599"/>
          </a:xfrm>
          <a:prstGeom prst="rect">
            <a:avLst/>
          </a:prstGeom>
          <a:noFill/>
          <a:ln>
            <a:noFill/>
          </a:ln>
        </p:spPr>
      </p:pic>
      <p:sp>
        <p:nvSpPr>
          <p:cNvPr id="537" name="Google Shape;537;p31"/>
          <p:cNvSpPr txBox="1"/>
          <p:nvPr/>
        </p:nvSpPr>
        <p:spPr>
          <a:xfrm>
            <a:off x="3213441" y="3112467"/>
            <a:ext cx="3875700" cy="2310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b="1" dirty="0">
                <a:solidFill>
                  <a:srgbClr val="3F3F3F"/>
                </a:solidFill>
              </a:rPr>
              <a:t>   Features and main functions</a:t>
            </a:r>
            <a:endParaRPr sz="1500" b="1" dirty="0">
              <a:solidFill>
                <a:srgbClr val="3F3F3F"/>
              </a:solidFill>
              <a:latin typeface="Arial"/>
              <a:ea typeface="Arial"/>
              <a:cs typeface="Arial"/>
              <a:sym typeface="Arial"/>
            </a:endParaRPr>
          </a:p>
        </p:txBody>
      </p:sp>
      <p:cxnSp>
        <p:nvCxnSpPr>
          <p:cNvPr id="538" name="Google Shape;538;p31"/>
          <p:cNvCxnSpPr/>
          <p:nvPr/>
        </p:nvCxnSpPr>
        <p:spPr>
          <a:xfrm>
            <a:off x="1907005" y="2779295"/>
            <a:ext cx="5329989" cy="0"/>
          </a:xfrm>
          <a:prstGeom prst="straightConnector1">
            <a:avLst/>
          </a:prstGeom>
          <a:noFill/>
          <a:ln w="19050" cap="flat" cmpd="sng">
            <a:solidFill>
              <a:srgbClr val="BFBFBF"/>
            </a:solidFill>
            <a:prstDash val="solid"/>
            <a:miter lim="800000"/>
            <a:headEnd type="none" w="sm" len="sm"/>
            <a:tailEnd type="none" w="sm" len="sm"/>
          </a:ln>
        </p:spPr>
      </p:cxnSp>
      <p:pic>
        <p:nvPicPr>
          <p:cNvPr id="539" name="Google Shape;539;p31" descr="グラフィカル ユーザー インターフェイス, アプリケーション&#10;&#10;自動的に生成された説明"/>
          <p:cNvPicPr preferRelativeResize="0"/>
          <p:nvPr/>
        </p:nvPicPr>
        <p:blipFill rotWithShape="1">
          <a:blip r:embed="rId4">
            <a:alphaModFix/>
          </a:blip>
          <a:srcRect/>
          <a:stretch/>
        </p:blipFill>
        <p:spPr>
          <a:xfrm>
            <a:off x="6090550" y="2571750"/>
            <a:ext cx="2936363" cy="2064176"/>
          </a:xfrm>
          <a:prstGeom prst="rect">
            <a:avLst/>
          </a:prstGeom>
          <a:noFill/>
          <a:ln>
            <a:noFill/>
          </a:ln>
        </p:spPr>
      </p:pic>
      <p:pic>
        <p:nvPicPr>
          <p:cNvPr id="540" name="Google Shape;540;p31" descr="グラフィカル ユーザー インターフェイス, アプリケーション&#10;&#10;自動的に生成された説明"/>
          <p:cNvPicPr preferRelativeResize="0"/>
          <p:nvPr/>
        </p:nvPicPr>
        <p:blipFill rotWithShape="1">
          <a:blip r:embed="rId5">
            <a:alphaModFix/>
          </a:blip>
          <a:srcRect l="4057"/>
          <a:stretch/>
        </p:blipFill>
        <p:spPr>
          <a:xfrm>
            <a:off x="8087731" y="2942021"/>
            <a:ext cx="939182" cy="18980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2"/>
          <p:cNvSpPr/>
          <p:nvPr/>
        </p:nvSpPr>
        <p:spPr>
          <a:xfrm>
            <a:off x="4505450" y="737681"/>
            <a:ext cx="130843" cy="601174"/>
          </a:xfrm>
          <a:custGeom>
            <a:avLst/>
            <a:gdLst/>
            <a:ahLst/>
            <a:cxnLst/>
            <a:rect l="l" t="t" r="r" b="b"/>
            <a:pathLst>
              <a:path w="373570" h="1716405" extrusionOk="0">
                <a:moveTo>
                  <a:pt x="280178" y="0"/>
                </a:moveTo>
                <a:lnTo>
                  <a:pt x="348329" y="0"/>
                </a:lnTo>
                <a:cubicBezTo>
                  <a:pt x="363474" y="0"/>
                  <a:pt x="373570" y="10097"/>
                  <a:pt x="373570" y="25241"/>
                </a:cubicBezTo>
                <a:lnTo>
                  <a:pt x="373570" y="1691164"/>
                </a:lnTo>
                <a:cubicBezTo>
                  <a:pt x="373570" y="1706309"/>
                  <a:pt x="363474" y="1716405"/>
                  <a:pt x="348329" y="1716405"/>
                </a:cubicBezTo>
                <a:lnTo>
                  <a:pt x="275129" y="1716405"/>
                </a:lnTo>
                <a:cubicBezTo>
                  <a:pt x="259985" y="1716405"/>
                  <a:pt x="249888" y="1706309"/>
                  <a:pt x="249888" y="1691164"/>
                </a:cubicBezTo>
                <a:lnTo>
                  <a:pt x="249888" y="161544"/>
                </a:lnTo>
                <a:lnTo>
                  <a:pt x="244840" y="161544"/>
                </a:lnTo>
                <a:lnTo>
                  <a:pt x="27765" y="335709"/>
                </a:lnTo>
                <a:cubicBezTo>
                  <a:pt x="12620" y="345805"/>
                  <a:pt x="0" y="340757"/>
                  <a:pt x="0" y="318040"/>
                </a:cubicBezTo>
                <a:lnTo>
                  <a:pt x="0" y="232220"/>
                </a:lnTo>
                <a:cubicBezTo>
                  <a:pt x="0" y="217075"/>
                  <a:pt x="5048" y="206978"/>
                  <a:pt x="20193" y="194358"/>
                </a:cubicBezTo>
                <a:lnTo>
                  <a:pt x="242316" y="15145"/>
                </a:lnTo>
                <a:cubicBezTo>
                  <a:pt x="254936" y="5048"/>
                  <a:pt x="262509" y="0"/>
                  <a:pt x="280178" y="0"/>
                </a:cubicBezTo>
                <a:close/>
              </a:path>
            </a:pathLst>
          </a:custGeom>
          <a:solidFill>
            <a:srgbClr val="D0CECE"/>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900">
              <a:solidFill>
                <a:srgbClr val="BFBFBF"/>
              </a:solidFill>
              <a:latin typeface="Arial"/>
              <a:ea typeface="Arial"/>
              <a:cs typeface="Arial"/>
              <a:sym typeface="Arial"/>
            </a:endParaRPr>
          </a:p>
        </p:txBody>
      </p:sp>
      <p:sp>
        <p:nvSpPr>
          <p:cNvPr id="546" name="Google Shape;546;p32"/>
          <p:cNvSpPr txBox="1"/>
          <p:nvPr/>
        </p:nvSpPr>
        <p:spPr>
          <a:xfrm>
            <a:off x="2005548" y="1611993"/>
            <a:ext cx="51570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800">
                <a:solidFill>
                  <a:srgbClr val="757070"/>
                </a:solidFill>
              </a:rPr>
              <a:t>Apps for iPad, iPhone and Windows tablets</a:t>
            </a:r>
            <a:endParaRPr sz="1800">
              <a:solidFill>
                <a:srgbClr val="757070"/>
              </a:solidFill>
              <a:latin typeface="Arial"/>
              <a:ea typeface="Arial"/>
              <a:cs typeface="Arial"/>
              <a:sym typeface="Arial"/>
            </a:endParaRPr>
          </a:p>
        </p:txBody>
      </p:sp>
      <p:pic>
        <p:nvPicPr>
          <p:cNvPr id="547" name="Google Shape;547;p32"/>
          <p:cNvPicPr preferRelativeResize="0"/>
          <p:nvPr/>
        </p:nvPicPr>
        <p:blipFill rotWithShape="1">
          <a:blip r:embed="rId3">
            <a:alphaModFix/>
          </a:blip>
          <a:srcRect/>
          <a:stretch/>
        </p:blipFill>
        <p:spPr>
          <a:xfrm>
            <a:off x="2856371" y="2193219"/>
            <a:ext cx="3429000" cy="812800"/>
          </a:xfrm>
          <a:prstGeom prst="rect">
            <a:avLst/>
          </a:prstGeom>
          <a:noFill/>
          <a:ln>
            <a:noFill/>
          </a:ln>
        </p:spPr>
      </p:pic>
      <p:cxnSp>
        <p:nvCxnSpPr>
          <p:cNvPr id="548" name="Google Shape;548;p32"/>
          <p:cNvCxnSpPr/>
          <p:nvPr/>
        </p:nvCxnSpPr>
        <p:spPr>
          <a:xfrm>
            <a:off x="1209173" y="1070722"/>
            <a:ext cx="6749716" cy="0"/>
          </a:xfrm>
          <a:prstGeom prst="straightConnector1">
            <a:avLst/>
          </a:prstGeom>
          <a:noFill/>
          <a:ln w="9525" cap="flat" cmpd="sng">
            <a:solidFill>
              <a:srgbClr val="BFBFBF"/>
            </a:solidFill>
            <a:prstDash val="solid"/>
            <a:miter lim="800000"/>
            <a:headEnd type="none" w="sm" len="sm"/>
            <a:tailEnd type="none" w="sm" len="sm"/>
          </a:ln>
        </p:spPr>
      </p:cxnSp>
      <p:sp>
        <p:nvSpPr>
          <p:cNvPr id="549" name="Google Shape;549;p32"/>
          <p:cNvSpPr txBox="1"/>
          <p:nvPr/>
        </p:nvSpPr>
        <p:spPr>
          <a:xfrm>
            <a:off x="1197142" y="3262327"/>
            <a:ext cx="6749700" cy="785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1500">
                <a:solidFill>
                  <a:srgbClr val="3F3F3F"/>
                </a:solidFill>
              </a:rPr>
              <a:t>The field worker can input data easily, without fuss and without error with a focus on easy-to-read, easy-to-understand forms.</a:t>
            </a:r>
            <a:endParaRPr sz="1500">
              <a:solidFill>
                <a:srgbClr val="3F3F3F"/>
              </a:solidFill>
            </a:endParaRPr>
          </a:p>
          <a:p>
            <a:pPr marL="0" marR="0" lvl="0" indent="0" algn="ctr" rtl="0">
              <a:lnSpc>
                <a:spcPct val="120000"/>
              </a:lnSpc>
              <a:spcBef>
                <a:spcPts val="0"/>
              </a:spcBef>
              <a:spcAft>
                <a:spcPts val="0"/>
              </a:spcAft>
              <a:buNone/>
            </a:pPr>
            <a:endParaRPr sz="1500">
              <a:solidFill>
                <a:srgbClr val="3F3F3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3"/>
          <p:cNvSpPr/>
          <p:nvPr/>
        </p:nvSpPr>
        <p:spPr>
          <a:xfrm>
            <a:off x="259545" y="3074744"/>
            <a:ext cx="8662713" cy="486728"/>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55" name="Google Shape;555;p33"/>
          <p:cNvSpPr/>
          <p:nvPr/>
        </p:nvSpPr>
        <p:spPr>
          <a:xfrm>
            <a:off x="577517" y="3741821"/>
            <a:ext cx="2712155" cy="830179"/>
          </a:xfrm>
          <a:prstGeom prst="homePlate">
            <a:avLst>
              <a:gd name="adj" fmla="val 38406"/>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56" name="Google Shape;556;p33"/>
          <p:cNvSpPr txBox="1"/>
          <p:nvPr/>
        </p:nvSpPr>
        <p:spPr>
          <a:xfrm>
            <a:off x="2001250" y="549475"/>
            <a:ext cx="54198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rgbClr val="3F3F3F"/>
                </a:solidFill>
              </a:rPr>
              <a:t>Digital input for easy and accurate data entry</a:t>
            </a:r>
            <a:endParaRPr sz="1100"/>
          </a:p>
        </p:txBody>
      </p:sp>
      <p:sp>
        <p:nvSpPr>
          <p:cNvPr id="557" name="Google Shape;557;p33"/>
          <p:cNvSpPr txBox="1"/>
          <p:nvPr/>
        </p:nvSpPr>
        <p:spPr>
          <a:xfrm>
            <a:off x="502201" y="984224"/>
            <a:ext cx="8177400" cy="28007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dirty="0">
                <a:solidFill>
                  <a:srgbClr val="3F3F3F"/>
                </a:solidFill>
              </a:rPr>
              <a:t>32 types of digital input are available for ease of input and accuracy according to the type of input data</a:t>
            </a:r>
            <a:endParaRPr dirty="0"/>
          </a:p>
        </p:txBody>
      </p:sp>
      <p:sp>
        <p:nvSpPr>
          <p:cNvPr id="558" name="Google Shape;558;p33"/>
          <p:cNvSpPr txBox="1"/>
          <p:nvPr/>
        </p:nvSpPr>
        <p:spPr>
          <a:xfrm>
            <a:off x="483226" y="3160871"/>
            <a:ext cx="8177400" cy="2772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800" b="1" dirty="0">
                <a:solidFill>
                  <a:schemeClr val="dk2"/>
                </a:solidFill>
              </a:rPr>
              <a:t>Intuitive, dedicated digital inputs to solve these problems.</a:t>
            </a:r>
            <a:endParaRPr sz="1100" dirty="0"/>
          </a:p>
        </p:txBody>
      </p:sp>
      <p:sp>
        <p:nvSpPr>
          <p:cNvPr id="559" name="Google Shape;559;p33"/>
          <p:cNvSpPr/>
          <p:nvPr/>
        </p:nvSpPr>
        <p:spPr>
          <a:xfrm rot="10800000">
            <a:off x="4460346" y="2811910"/>
            <a:ext cx="223306" cy="192505"/>
          </a:xfrm>
          <a:prstGeom prst="triangle">
            <a:avLst>
              <a:gd name="adj" fmla="val 50000"/>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60" name="Google Shape;560;p33"/>
          <p:cNvSpPr txBox="1"/>
          <p:nvPr/>
        </p:nvSpPr>
        <p:spPr>
          <a:xfrm>
            <a:off x="577515" y="3797462"/>
            <a:ext cx="2562600" cy="7389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GB" sz="1500" b="1" dirty="0">
                <a:solidFill>
                  <a:srgbClr val="757070"/>
                </a:solidFill>
              </a:rPr>
              <a:t>See here for more information on the 32 different digital inputs </a:t>
            </a:r>
            <a:endParaRPr sz="1500" dirty="0">
              <a:solidFill>
                <a:srgbClr val="757070"/>
              </a:solidFill>
              <a:latin typeface="Arial"/>
              <a:ea typeface="Arial"/>
              <a:cs typeface="Arial"/>
              <a:sym typeface="Arial"/>
            </a:endParaRPr>
          </a:p>
        </p:txBody>
      </p:sp>
      <p:sp>
        <p:nvSpPr>
          <p:cNvPr id="563" name="Google Shape;563;p33"/>
          <p:cNvSpPr/>
          <p:nvPr/>
        </p:nvSpPr>
        <p:spPr>
          <a:xfrm>
            <a:off x="4437971" y="4320243"/>
            <a:ext cx="4706029" cy="27329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500" b="1" dirty="0">
                <a:solidFill>
                  <a:srgbClr val="595959"/>
                </a:solidFill>
                <a:latin typeface="Arial"/>
                <a:ea typeface="Arial"/>
                <a:cs typeface="Arial"/>
                <a:sym typeface="Arial"/>
              </a:rPr>
              <a:t>https://i-reporter.jp/en/functions_cat/form-input/</a:t>
            </a:r>
            <a:endParaRPr sz="1500" b="1" dirty="0">
              <a:solidFill>
                <a:srgbClr val="595959"/>
              </a:solidFill>
              <a:latin typeface="Arial"/>
              <a:ea typeface="Arial"/>
              <a:cs typeface="Arial"/>
              <a:sym typeface="Arial"/>
            </a:endParaRPr>
          </a:p>
        </p:txBody>
      </p:sp>
      <p:sp>
        <p:nvSpPr>
          <p:cNvPr id="564" name="Google Shape;564;p33"/>
          <p:cNvSpPr/>
          <p:nvPr/>
        </p:nvSpPr>
        <p:spPr>
          <a:xfrm>
            <a:off x="4399568" y="1390253"/>
            <a:ext cx="704521" cy="704521"/>
          </a:xfrm>
          <a:prstGeom prst="mathMultiply">
            <a:avLst>
              <a:gd name="adj1" fmla="val 11566"/>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65" name="Google Shape;565;p33"/>
          <p:cNvSpPr/>
          <p:nvPr/>
        </p:nvSpPr>
        <p:spPr>
          <a:xfrm>
            <a:off x="225255" y="1390253"/>
            <a:ext cx="704521" cy="704521"/>
          </a:xfrm>
          <a:prstGeom prst="mathMultiply">
            <a:avLst>
              <a:gd name="adj1" fmla="val 11566"/>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566" name="Google Shape;566;p33"/>
          <p:cNvGrpSpPr/>
          <p:nvPr/>
        </p:nvGrpSpPr>
        <p:grpSpPr>
          <a:xfrm rot="984110">
            <a:off x="7919388" y="2560538"/>
            <a:ext cx="647672" cy="1169273"/>
            <a:chOff x="10558416" y="3422042"/>
            <a:chExt cx="863563" cy="1559030"/>
          </a:xfrm>
        </p:grpSpPr>
        <p:pic>
          <p:nvPicPr>
            <p:cNvPr id="567" name="Google Shape;567;p33"/>
            <p:cNvPicPr preferRelativeResize="0"/>
            <p:nvPr/>
          </p:nvPicPr>
          <p:blipFill rotWithShape="1">
            <a:blip r:embed="rId3">
              <a:alphaModFix/>
            </a:blip>
            <a:srcRect/>
            <a:stretch/>
          </p:blipFill>
          <p:spPr>
            <a:xfrm>
              <a:off x="10558416" y="3832717"/>
              <a:ext cx="863563" cy="1148355"/>
            </a:xfrm>
            <a:prstGeom prst="rect">
              <a:avLst/>
            </a:prstGeom>
            <a:noFill/>
            <a:ln>
              <a:noFill/>
            </a:ln>
          </p:spPr>
        </p:pic>
        <p:grpSp>
          <p:nvGrpSpPr>
            <p:cNvPr id="568" name="Google Shape;568;p33"/>
            <p:cNvGrpSpPr/>
            <p:nvPr/>
          </p:nvGrpSpPr>
          <p:grpSpPr>
            <a:xfrm>
              <a:off x="10738373" y="3422042"/>
              <a:ext cx="503647" cy="313369"/>
              <a:chOff x="8273722" y="5118067"/>
              <a:chExt cx="503647" cy="313369"/>
            </a:xfrm>
          </p:grpSpPr>
          <p:sp>
            <p:nvSpPr>
              <p:cNvPr id="569" name="Google Shape;569;p33"/>
              <p:cNvSpPr/>
              <p:nvPr/>
            </p:nvSpPr>
            <p:spPr>
              <a:xfrm rot="8473835" flipH="1">
                <a:off x="8347783" y="5182770"/>
                <a:ext cx="45719" cy="252631"/>
              </a:xfrm>
              <a:prstGeom prst="triangle">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70" name="Google Shape;570;p33"/>
              <p:cNvSpPr/>
              <p:nvPr/>
            </p:nvSpPr>
            <p:spPr>
              <a:xfrm rot="-8473835">
                <a:off x="8657590" y="5192321"/>
                <a:ext cx="45719" cy="252631"/>
              </a:xfrm>
              <a:prstGeom prst="triangle">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71" name="Google Shape;571;p33"/>
              <p:cNvSpPr/>
              <p:nvPr/>
            </p:nvSpPr>
            <p:spPr>
              <a:xfrm rot="10800000">
                <a:off x="8503024" y="5118067"/>
                <a:ext cx="45719" cy="252631"/>
              </a:xfrm>
              <a:prstGeom prst="triangle">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sp>
        <p:nvSpPr>
          <p:cNvPr id="572" name="Google Shape;572;p33"/>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15</a:t>
            </a:fld>
            <a:endParaRPr/>
          </a:p>
        </p:txBody>
      </p:sp>
      <p:grpSp>
        <p:nvGrpSpPr>
          <p:cNvPr id="573" name="Google Shape;573;p33"/>
          <p:cNvGrpSpPr/>
          <p:nvPr/>
        </p:nvGrpSpPr>
        <p:grpSpPr>
          <a:xfrm>
            <a:off x="675891" y="1864014"/>
            <a:ext cx="7886759" cy="1046701"/>
            <a:chOff x="906354" y="2409101"/>
            <a:chExt cx="10515679" cy="1395601"/>
          </a:xfrm>
        </p:grpSpPr>
        <p:sp>
          <p:nvSpPr>
            <p:cNvPr id="574" name="Google Shape;574;p33"/>
            <p:cNvSpPr txBox="1"/>
            <p:nvPr/>
          </p:nvSpPr>
          <p:spPr>
            <a:xfrm>
              <a:off x="1013449" y="2591225"/>
              <a:ext cx="4828800" cy="96026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300" dirty="0">
                  <a:solidFill>
                    <a:srgbClr val="3F3F3F"/>
                  </a:solidFill>
                </a:rPr>
                <a:t>Manual input on paper forms leads to variations in input by individual workers, misinformation, mistakes, etc. reducing the quality of the work.</a:t>
              </a:r>
              <a:endParaRPr sz="1300" dirty="0">
                <a:solidFill>
                  <a:srgbClr val="3F3F3F"/>
                </a:solidFill>
                <a:latin typeface="Arial"/>
                <a:ea typeface="Arial"/>
                <a:cs typeface="Arial"/>
                <a:sym typeface="Arial"/>
              </a:endParaRPr>
            </a:p>
          </p:txBody>
        </p:sp>
        <p:sp>
          <p:nvSpPr>
            <p:cNvPr id="575" name="Google Shape;575;p33"/>
            <p:cNvSpPr txBox="1"/>
            <p:nvPr/>
          </p:nvSpPr>
          <p:spPr>
            <a:xfrm>
              <a:off x="6468908" y="2626769"/>
              <a:ext cx="4839300" cy="96026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300" dirty="0">
                  <a:solidFill>
                    <a:srgbClr val="3F3F3F"/>
                  </a:solidFill>
                </a:rPr>
                <a:t>Correct values cannot be collected or there are enquiries and requests for correction afterwards, leading to a waste in time and costs.</a:t>
              </a:r>
              <a:endParaRPr sz="1300" dirty="0"/>
            </a:p>
          </p:txBody>
        </p:sp>
        <p:sp>
          <p:nvSpPr>
            <p:cNvPr id="576" name="Google Shape;576;p33"/>
            <p:cNvSpPr/>
            <p:nvPr/>
          </p:nvSpPr>
          <p:spPr>
            <a:xfrm>
              <a:off x="906354" y="2409101"/>
              <a:ext cx="5101500" cy="1395600"/>
            </a:xfrm>
            <a:prstGeom prst="rect">
              <a:avLst/>
            </a:prstGeom>
            <a:no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77" name="Google Shape;577;p33"/>
            <p:cNvSpPr/>
            <p:nvPr/>
          </p:nvSpPr>
          <p:spPr>
            <a:xfrm>
              <a:off x="6320533" y="2409102"/>
              <a:ext cx="5101500" cy="1395600"/>
            </a:xfrm>
            <a:prstGeom prst="rect">
              <a:avLst/>
            </a:prstGeom>
            <a:no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pic>
        <p:nvPicPr>
          <p:cNvPr id="3" name="Picture 2" descr="Qr code&#10;&#10;Description automatically generated">
            <a:extLst>
              <a:ext uri="{FF2B5EF4-FFF2-40B4-BE49-F238E27FC236}">
                <a16:creationId xmlns:a16="http://schemas.microsoft.com/office/drawing/2014/main" id="{B75AF7D7-C8A4-3403-4990-A56EE9E47550}"/>
              </a:ext>
            </a:extLst>
          </p:cNvPr>
          <p:cNvPicPr>
            <a:picLocks noChangeAspect="1"/>
          </p:cNvPicPr>
          <p:nvPr/>
        </p:nvPicPr>
        <p:blipFill>
          <a:blip r:embed="rId4"/>
          <a:stretch>
            <a:fillRect/>
          </a:stretch>
        </p:blipFill>
        <p:spPr>
          <a:xfrm>
            <a:off x="3311594" y="3678502"/>
            <a:ext cx="976820" cy="9768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3" name="Google Shape;583;p34"/>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16</a:t>
            </a:fld>
            <a:endParaRPr/>
          </a:p>
        </p:txBody>
      </p:sp>
      <p:sp>
        <p:nvSpPr>
          <p:cNvPr id="584" name="Google Shape;584;p34"/>
          <p:cNvSpPr txBox="1"/>
          <p:nvPr/>
        </p:nvSpPr>
        <p:spPr>
          <a:xfrm>
            <a:off x="1558775" y="549475"/>
            <a:ext cx="58782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Input from 1 dimensional barcodes and QR codes</a:t>
            </a:r>
            <a:endParaRPr sz="1800" b="1">
              <a:solidFill>
                <a:schemeClr val="accent3"/>
              </a:solidFill>
              <a:latin typeface="Arial"/>
              <a:ea typeface="Arial"/>
              <a:cs typeface="Arial"/>
              <a:sym typeface="Arial"/>
            </a:endParaRPr>
          </a:p>
        </p:txBody>
      </p:sp>
      <p:sp>
        <p:nvSpPr>
          <p:cNvPr id="585" name="Google Shape;585;p34"/>
          <p:cNvSpPr txBox="1"/>
          <p:nvPr/>
        </p:nvSpPr>
        <p:spPr>
          <a:xfrm>
            <a:off x="483227" y="1082843"/>
            <a:ext cx="8177400" cy="1848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200">
                <a:solidFill>
                  <a:srgbClr val="3F3F3F"/>
                </a:solidFill>
              </a:rPr>
              <a:t>Barcode scanning reduces input effort and helps to ensure accurate and correct data entry.</a:t>
            </a:r>
            <a:endParaRPr sz="1200">
              <a:solidFill>
                <a:srgbClr val="3F3F3F"/>
              </a:solidFill>
              <a:latin typeface="Arial"/>
              <a:ea typeface="Arial"/>
              <a:cs typeface="Arial"/>
              <a:sym typeface="Arial"/>
            </a:endParaRPr>
          </a:p>
        </p:txBody>
      </p:sp>
      <p:sp>
        <p:nvSpPr>
          <p:cNvPr id="586" name="Google Shape;586;p34"/>
          <p:cNvSpPr/>
          <p:nvPr/>
        </p:nvSpPr>
        <p:spPr>
          <a:xfrm>
            <a:off x="1609867" y="1509143"/>
            <a:ext cx="5924267" cy="306142"/>
          </a:xfrm>
          <a:prstGeom prst="rect">
            <a:avLst/>
          </a:prstGeom>
          <a:noFill/>
          <a:ln>
            <a:noFill/>
          </a:ln>
        </p:spPr>
        <p:txBody>
          <a:bodyPr spcFirstLastPara="1" wrap="square" lIns="68575" tIns="34275" rIns="68575" bIns="34275" anchor="t" anchorCtr="0">
            <a:noAutofit/>
          </a:bodyPr>
          <a:lstStyle/>
          <a:p>
            <a:pPr marL="0" marR="0" lvl="0" indent="0" algn="ctr" rtl="0">
              <a:lnSpc>
                <a:spcPct val="130000"/>
              </a:lnSpc>
              <a:spcBef>
                <a:spcPts val="0"/>
              </a:spcBef>
              <a:spcAft>
                <a:spcPts val="0"/>
              </a:spcAft>
              <a:buNone/>
            </a:pPr>
            <a:r>
              <a:rPr lang="en-GB" b="1" dirty="0">
                <a:solidFill>
                  <a:srgbClr val="3F3F3F"/>
                </a:solidFill>
              </a:rPr>
              <a:t>Can be read by the tablet/iPhone's built-in camera and Bluetooth-connected recorder.</a:t>
            </a:r>
            <a:endParaRPr sz="1100" dirty="0"/>
          </a:p>
        </p:txBody>
      </p:sp>
      <p:cxnSp>
        <p:nvCxnSpPr>
          <p:cNvPr id="587" name="Google Shape;587;p34"/>
          <p:cNvCxnSpPr/>
          <p:nvPr/>
        </p:nvCxnSpPr>
        <p:spPr>
          <a:xfrm rot="10800000">
            <a:off x="483227" y="1684421"/>
            <a:ext cx="1129004" cy="0"/>
          </a:xfrm>
          <a:prstGeom prst="straightConnector1">
            <a:avLst/>
          </a:prstGeom>
          <a:noFill/>
          <a:ln w="19050" cap="flat" cmpd="sng">
            <a:solidFill>
              <a:schemeClr val="dk2"/>
            </a:solidFill>
            <a:prstDash val="solid"/>
            <a:miter lim="800000"/>
            <a:headEnd type="none" w="sm" len="sm"/>
            <a:tailEnd type="none" w="sm" len="sm"/>
          </a:ln>
        </p:spPr>
      </p:cxnSp>
      <p:cxnSp>
        <p:nvCxnSpPr>
          <p:cNvPr id="588" name="Google Shape;588;p34"/>
          <p:cNvCxnSpPr/>
          <p:nvPr/>
        </p:nvCxnSpPr>
        <p:spPr>
          <a:xfrm rot="10800000">
            <a:off x="7531768" y="1684421"/>
            <a:ext cx="1129004" cy="0"/>
          </a:xfrm>
          <a:prstGeom prst="straightConnector1">
            <a:avLst/>
          </a:prstGeom>
          <a:noFill/>
          <a:ln w="19050" cap="flat" cmpd="sng">
            <a:solidFill>
              <a:schemeClr val="dk2"/>
            </a:solidFill>
            <a:prstDash val="solid"/>
            <a:miter lim="800000"/>
            <a:headEnd type="none" w="sm" len="sm"/>
            <a:tailEnd type="none" w="sm" len="sm"/>
          </a:ln>
        </p:spPr>
      </p:cxnSp>
      <p:sp>
        <p:nvSpPr>
          <p:cNvPr id="589" name="Google Shape;589;p34"/>
          <p:cNvSpPr/>
          <p:nvPr/>
        </p:nvSpPr>
        <p:spPr>
          <a:xfrm>
            <a:off x="3265783" y="2055214"/>
            <a:ext cx="2584825" cy="1372389"/>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0" name="Google Shape;590;p34"/>
          <p:cNvSpPr/>
          <p:nvPr/>
        </p:nvSpPr>
        <p:spPr>
          <a:xfrm>
            <a:off x="483227" y="2055214"/>
            <a:ext cx="2584825" cy="1372389"/>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1" name="Google Shape;591;p34"/>
          <p:cNvSpPr/>
          <p:nvPr/>
        </p:nvSpPr>
        <p:spPr>
          <a:xfrm>
            <a:off x="6048338" y="2055214"/>
            <a:ext cx="2584825" cy="1372389"/>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2" name="Google Shape;592;p34"/>
          <p:cNvSpPr/>
          <p:nvPr/>
        </p:nvSpPr>
        <p:spPr>
          <a:xfrm>
            <a:off x="3265783" y="2055214"/>
            <a:ext cx="2584825" cy="423292"/>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3" name="Google Shape;593;p34"/>
          <p:cNvSpPr/>
          <p:nvPr/>
        </p:nvSpPr>
        <p:spPr>
          <a:xfrm>
            <a:off x="483227" y="2055214"/>
            <a:ext cx="2584825" cy="423292"/>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4" name="Google Shape;594;p34"/>
          <p:cNvSpPr/>
          <p:nvPr/>
        </p:nvSpPr>
        <p:spPr>
          <a:xfrm>
            <a:off x="6048338" y="2055214"/>
            <a:ext cx="2584825" cy="423292"/>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5" name="Google Shape;595;p34"/>
          <p:cNvSpPr/>
          <p:nvPr/>
        </p:nvSpPr>
        <p:spPr>
          <a:xfrm>
            <a:off x="3990613" y="2098370"/>
            <a:ext cx="1135166" cy="332494"/>
          </a:xfrm>
          <a:prstGeom prst="rect">
            <a:avLst/>
          </a:prstGeom>
          <a:noFill/>
          <a:ln>
            <a:noFill/>
          </a:ln>
        </p:spPr>
        <p:txBody>
          <a:bodyPr spcFirstLastPara="1" wrap="square" lIns="68575" tIns="34275" rIns="68575" bIns="34275" anchor="t" anchorCtr="0">
            <a:noAutofit/>
          </a:bodyPr>
          <a:lstStyle/>
          <a:p>
            <a:pPr marL="0" marR="0" lvl="0" indent="0" algn="ctr" rtl="0">
              <a:lnSpc>
                <a:spcPct val="130000"/>
              </a:lnSpc>
              <a:spcBef>
                <a:spcPts val="0"/>
              </a:spcBef>
              <a:spcAft>
                <a:spcPts val="0"/>
              </a:spcAft>
              <a:buNone/>
            </a:pPr>
            <a:r>
              <a:rPr lang="en-GB" sz="1500" b="1">
                <a:solidFill>
                  <a:srgbClr val="3F3F3F"/>
                </a:solidFill>
              </a:rPr>
              <a:t>Text Entry</a:t>
            </a:r>
            <a:endParaRPr sz="1100"/>
          </a:p>
        </p:txBody>
      </p:sp>
      <p:sp>
        <p:nvSpPr>
          <p:cNvPr id="596" name="Google Shape;596;p34"/>
          <p:cNvSpPr/>
          <p:nvPr/>
        </p:nvSpPr>
        <p:spPr>
          <a:xfrm>
            <a:off x="1245224" y="2098375"/>
            <a:ext cx="1317000" cy="332400"/>
          </a:xfrm>
          <a:prstGeom prst="rect">
            <a:avLst/>
          </a:prstGeom>
          <a:noFill/>
          <a:ln>
            <a:noFill/>
          </a:ln>
        </p:spPr>
        <p:txBody>
          <a:bodyPr spcFirstLastPara="1" wrap="square" lIns="68575" tIns="34275" rIns="68575" bIns="34275" anchor="t" anchorCtr="0">
            <a:noAutofit/>
          </a:bodyPr>
          <a:lstStyle/>
          <a:p>
            <a:pPr marL="0" marR="0" lvl="0" indent="0" algn="ctr" rtl="0">
              <a:lnSpc>
                <a:spcPct val="130000"/>
              </a:lnSpc>
              <a:spcBef>
                <a:spcPts val="0"/>
              </a:spcBef>
              <a:spcAft>
                <a:spcPts val="0"/>
              </a:spcAft>
              <a:buNone/>
            </a:pPr>
            <a:r>
              <a:rPr lang="en-GB" sz="1200" b="1">
                <a:solidFill>
                  <a:srgbClr val="3F3F3F"/>
                </a:solidFill>
              </a:rPr>
              <a:t>Form Searching</a:t>
            </a:r>
            <a:endParaRPr sz="800"/>
          </a:p>
        </p:txBody>
      </p:sp>
      <p:sp>
        <p:nvSpPr>
          <p:cNvPr id="597" name="Google Shape;597;p34"/>
          <p:cNvSpPr/>
          <p:nvPr/>
        </p:nvSpPr>
        <p:spPr>
          <a:xfrm>
            <a:off x="6819841" y="2098005"/>
            <a:ext cx="1012538" cy="332494"/>
          </a:xfrm>
          <a:prstGeom prst="rect">
            <a:avLst/>
          </a:prstGeom>
          <a:noFill/>
          <a:ln>
            <a:noFill/>
          </a:ln>
        </p:spPr>
        <p:txBody>
          <a:bodyPr spcFirstLastPara="1" wrap="square" lIns="68575" tIns="34275" rIns="68575" bIns="34275" anchor="t" anchorCtr="0">
            <a:noAutofit/>
          </a:bodyPr>
          <a:lstStyle/>
          <a:p>
            <a:pPr marL="0" marR="0" lvl="0" indent="0" algn="ctr" rtl="0">
              <a:lnSpc>
                <a:spcPct val="130000"/>
              </a:lnSpc>
              <a:spcBef>
                <a:spcPts val="0"/>
              </a:spcBef>
              <a:spcAft>
                <a:spcPts val="0"/>
              </a:spcAft>
              <a:buNone/>
            </a:pPr>
            <a:r>
              <a:rPr lang="en-GB" sz="1500" b="1">
                <a:solidFill>
                  <a:srgbClr val="3F3F3F"/>
                </a:solidFill>
              </a:rPr>
              <a:t>Login ID</a:t>
            </a:r>
            <a:endParaRPr sz="1500" b="1">
              <a:solidFill>
                <a:srgbClr val="3F3F3F"/>
              </a:solidFill>
              <a:latin typeface="Arial"/>
              <a:ea typeface="Arial"/>
              <a:cs typeface="Arial"/>
              <a:sym typeface="Arial"/>
            </a:endParaRPr>
          </a:p>
        </p:txBody>
      </p:sp>
      <p:sp>
        <p:nvSpPr>
          <p:cNvPr id="598" name="Google Shape;598;p34"/>
          <p:cNvSpPr txBox="1"/>
          <p:nvPr/>
        </p:nvSpPr>
        <p:spPr>
          <a:xfrm>
            <a:off x="3265784" y="2605299"/>
            <a:ext cx="2584800" cy="679200"/>
          </a:xfrm>
          <a:prstGeom prst="rect">
            <a:avLst/>
          </a:prstGeom>
          <a:noFill/>
          <a:ln>
            <a:noFill/>
          </a:ln>
        </p:spPr>
        <p:txBody>
          <a:bodyPr spcFirstLastPara="1" wrap="square" lIns="135000" tIns="135000" rIns="135000" bIns="135000" anchor="t" anchorCtr="0">
            <a:spAutoFit/>
          </a:bodyPr>
          <a:lstStyle/>
          <a:p>
            <a:pPr marL="0" marR="0" lvl="0" indent="0" algn="ctr" rtl="0">
              <a:lnSpc>
                <a:spcPct val="120000"/>
              </a:lnSpc>
              <a:spcBef>
                <a:spcPts val="0"/>
              </a:spcBef>
              <a:spcAft>
                <a:spcPts val="0"/>
              </a:spcAft>
              <a:buNone/>
            </a:pPr>
            <a:r>
              <a:rPr lang="en-GB" sz="1200" dirty="0">
                <a:solidFill>
                  <a:srgbClr val="3F3F3F"/>
                </a:solidFill>
              </a:rPr>
              <a:t>Text entry via barcodes and QR codes </a:t>
            </a:r>
            <a:endParaRPr sz="1200" b="1" dirty="0">
              <a:solidFill>
                <a:srgbClr val="3F3F3F"/>
              </a:solidFill>
              <a:latin typeface="Arial"/>
              <a:ea typeface="Arial"/>
              <a:cs typeface="Arial"/>
              <a:sym typeface="Arial"/>
            </a:endParaRPr>
          </a:p>
        </p:txBody>
      </p:sp>
      <p:sp>
        <p:nvSpPr>
          <p:cNvPr id="599" name="Google Shape;599;p34"/>
          <p:cNvSpPr txBox="1"/>
          <p:nvPr/>
        </p:nvSpPr>
        <p:spPr>
          <a:xfrm>
            <a:off x="468574" y="2379482"/>
            <a:ext cx="2584800" cy="1159033"/>
          </a:xfrm>
          <a:prstGeom prst="rect">
            <a:avLst/>
          </a:prstGeom>
          <a:noFill/>
          <a:ln>
            <a:noFill/>
          </a:ln>
        </p:spPr>
        <p:txBody>
          <a:bodyPr spcFirstLastPara="1" wrap="square" lIns="135000" tIns="135000" rIns="135000" bIns="135000" anchor="t" anchorCtr="0">
            <a:spAutoFit/>
          </a:bodyPr>
          <a:lstStyle/>
          <a:p>
            <a:pPr marL="0" marR="0" lvl="0" indent="0" algn="ctr" rtl="0">
              <a:lnSpc>
                <a:spcPct val="120000"/>
              </a:lnSpc>
              <a:spcBef>
                <a:spcPts val="0"/>
              </a:spcBef>
              <a:spcAft>
                <a:spcPts val="0"/>
              </a:spcAft>
              <a:buNone/>
            </a:pPr>
            <a:r>
              <a:rPr lang="en-GB" sz="1200" b="1" dirty="0">
                <a:solidFill>
                  <a:srgbClr val="3F3F3F"/>
                </a:solidFill>
              </a:rPr>
              <a:t> </a:t>
            </a:r>
            <a:r>
              <a:rPr lang="en-GB" sz="1200" dirty="0">
                <a:solidFill>
                  <a:srgbClr val="3F3F3F"/>
                </a:solidFill>
              </a:rPr>
              <a:t>Quickly search for forms by reading barcodes and QR codes in the search window of the form sheet library</a:t>
            </a:r>
            <a:endParaRPr sz="1100" dirty="0"/>
          </a:p>
        </p:txBody>
      </p:sp>
      <p:sp>
        <p:nvSpPr>
          <p:cNvPr id="600" name="Google Shape;600;p34"/>
          <p:cNvSpPr txBox="1"/>
          <p:nvPr/>
        </p:nvSpPr>
        <p:spPr>
          <a:xfrm>
            <a:off x="6033710" y="2510839"/>
            <a:ext cx="2584800" cy="937434"/>
          </a:xfrm>
          <a:prstGeom prst="rect">
            <a:avLst/>
          </a:prstGeom>
          <a:noFill/>
          <a:ln>
            <a:noFill/>
          </a:ln>
        </p:spPr>
        <p:txBody>
          <a:bodyPr spcFirstLastPara="1" wrap="square" lIns="135000" tIns="135000" rIns="135000" bIns="135000" anchor="t" anchorCtr="0">
            <a:spAutoFit/>
          </a:bodyPr>
          <a:lstStyle/>
          <a:p>
            <a:pPr marL="0" marR="0" lvl="0" indent="0" algn="ctr" rtl="0">
              <a:lnSpc>
                <a:spcPct val="120000"/>
              </a:lnSpc>
              <a:spcBef>
                <a:spcPts val="0"/>
              </a:spcBef>
              <a:spcAft>
                <a:spcPts val="0"/>
              </a:spcAft>
              <a:buNone/>
            </a:pPr>
            <a:r>
              <a:rPr lang="en-GB" sz="1200" dirty="0">
                <a:solidFill>
                  <a:srgbClr val="3F3F3F"/>
                </a:solidFill>
              </a:rPr>
              <a:t>Enter login IDs such as employee ID cards by reading barcodes and QR codes.</a:t>
            </a:r>
            <a:endParaRPr sz="1100" dirty="0"/>
          </a:p>
        </p:txBody>
      </p:sp>
      <p:sp>
        <p:nvSpPr>
          <p:cNvPr id="601" name="Google Shape;601;p34"/>
          <p:cNvSpPr/>
          <p:nvPr/>
        </p:nvSpPr>
        <p:spPr>
          <a:xfrm>
            <a:off x="573136" y="3503163"/>
            <a:ext cx="2422003" cy="1183411"/>
          </a:xfrm>
          <a:custGeom>
            <a:avLst/>
            <a:gdLst/>
            <a:ahLst/>
            <a:cxnLst/>
            <a:rect l="l" t="t" r="r" b="b"/>
            <a:pathLst>
              <a:path w="3229337" h="1577882" extrusionOk="0">
                <a:moveTo>
                  <a:pt x="1549739" y="0"/>
                </a:moveTo>
                <a:lnTo>
                  <a:pt x="1660553" y="317200"/>
                </a:lnTo>
                <a:lnTo>
                  <a:pt x="3124398" y="317200"/>
                </a:lnTo>
                <a:cubicBezTo>
                  <a:pt x="3182354" y="317200"/>
                  <a:pt x="3229337" y="364183"/>
                  <a:pt x="3229337" y="422139"/>
                </a:cubicBezTo>
                <a:lnTo>
                  <a:pt x="3229337" y="1472943"/>
                </a:lnTo>
                <a:cubicBezTo>
                  <a:pt x="3229337" y="1530899"/>
                  <a:pt x="3182354" y="1577882"/>
                  <a:pt x="3124398" y="1577882"/>
                </a:cubicBezTo>
                <a:lnTo>
                  <a:pt x="104939" y="1577882"/>
                </a:lnTo>
                <a:cubicBezTo>
                  <a:pt x="46983" y="1577882"/>
                  <a:pt x="0" y="1530899"/>
                  <a:pt x="0" y="1472943"/>
                </a:cubicBezTo>
                <a:lnTo>
                  <a:pt x="0" y="422139"/>
                </a:lnTo>
                <a:cubicBezTo>
                  <a:pt x="0" y="364183"/>
                  <a:pt x="46983" y="317200"/>
                  <a:pt x="104939" y="317200"/>
                </a:cubicBezTo>
                <a:lnTo>
                  <a:pt x="1438925" y="317200"/>
                </a:lnTo>
                <a:close/>
              </a:path>
            </a:pathLst>
          </a:custGeom>
          <a:solidFill>
            <a:srgbClr val="FFF3DF"/>
          </a:solidFill>
          <a:ln w="12700" cap="flat" cmpd="sng">
            <a:solidFill>
              <a:srgbClr val="7F7F7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2" name="Google Shape;602;p34"/>
          <p:cNvSpPr txBox="1"/>
          <p:nvPr/>
        </p:nvSpPr>
        <p:spPr>
          <a:xfrm>
            <a:off x="669599" y="3798395"/>
            <a:ext cx="2225700" cy="831300"/>
          </a:xfrm>
          <a:prstGeom prst="rect">
            <a:avLst/>
          </a:prstGeom>
          <a:noFill/>
          <a:ln>
            <a:noFill/>
          </a:ln>
        </p:spPr>
        <p:txBody>
          <a:bodyPr spcFirstLastPara="1" wrap="square" lIns="0" tIns="0" rIns="0" bIns="0" anchor="t" anchorCtr="0">
            <a:spAutoFit/>
          </a:bodyPr>
          <a:lstStyle/>
          <a:p>
            <a:pPr marL="0" marR="0" lvl="0" indent="0" algn="just" rtl="0">
              <a:lnSpc>
                <a:spcPct val="110000"/>
              </a:lnSpc>
              <a:spcBef>
                <a:spcPts val="0"/>
              </a:spcBef>
              <a:spcAft>
                <a:spcPts val="0"/>
              </a:spcAft>
              <a:buNone/>
            </a:pPr>
            <a:r>
              <a:rPr lang="en-GB" sz="1000">
                <a:solidFill>
                  <a:srgbClr val="3F3F3F"/>
                </a:solidFill>
              </a:rPr>
              <a:t>It is possible to read the barcode or QR code of the part number on the shelf and find the stock inventory form issued by part number in the server's form library.</a:t>
            </a:r>
            <a:endParaRPr sz="1000">
              <a:solidFill>
                <a:srgbClr val="3F3F3F"/>
              </a:solidFill>
              <a:latin typeface="Arial"/>
              <a:ea typeface="Arial"/>
              <a:cs typeface="Arial"/>
              <a:sym typeface="Arial"/>
            </a:endParaRPr>
          </a:p>
        </p:txBody>
      </p:sp>
      <p:pic>
        <p:nvPicPr>
          <p:cNvPr id="603" name="Google Shape;603;p34"/>
          <p:cNvPicPr preferRelativeResize="0"/>
          <p:nvPr/>
        </p:nvPicPr>
        <p:blipFill rotWithShape="1">
          <a:blip r:embed="rId3">
            <a:alphaModFix/>
          </a:blip>
          <a:srcRect/>
          <a:stretch/>
        </p:blipFill>
        <p:spPr>
          <a:xfrm>
            <a:off x="7757342" y="648286"/>
            <a:ext cx="1070986" cy="1140833"/>
          </a:xfrm>
          <a:prstGeom prst="rect">
            <a:avLst/>
          </a:prstGeom>
          <a:noFill/>
          <a:ln>
            <a:noFill/>
          </a:ln>
          <a:effectLst>
            <a:outerShdw dist="52883" dir="2700000" algn="tl" rotWithShape="0">
              <a:srgbClr val="FFE8BF"/>
            </a:outerShdw>
          </a:effectLst>
        </p:spPr>
      </p:pic>
      <p:sp>
        <p:nvSpPr>
          <p:cNvPr id="604" name="Google Shape;604;p34"/>
          <p:cNvSpPr txBox="1"/>
          <p:nvPr/>
        </p:nvSpPr>
        <p:spPr>
          <a:xfrm>
            <a:off x="3192676" y="3642777"/>
            <a:ext cx="5425833" cy="1277273"/>
          </a:xfrm>
          <a:prstGeom prst="rect">
            <a:avLst/>
          </a:prstGeom>
          <a:noFill/>
          <a:ln>
            <a:noFill/>
          </a:ln>
        </p:spPr>
        <p:txBody>
          <a:bodyPr spcFirstLastPara="1" wrap="square" lIns="0" tIns="0" rIns="0" bIns="0" anchor="t" anchorCtr="0">
            <a:spAutoFit/>
          </a:bodyPr>
          <a:lstStyle/>
          <a:p>
            <a:pPr marL="215900" marR="0" lvl="0" indent="-209550" algn="just" rtl="0">
              <a:lnSpc>
                <a:spcPct val="110000"/>
              </a:lnSpc>
              <a:spcBef>
                <a:spcPts val="900"/>
              </a:spcBef>
              <a:spcAft>
                <a:spcPts val="0"/>
              </a:spcAft>
              <a:buClr>
                <a:schemeClr val="accent4"/>
              </a:buClr>
              <a:buSzPts val="1100"/>
              <a:buFont typeface="Noto Sans Symbols"/>
              <a:buChar char="■"/>
            </a:pPr>
            <a:r>
              <a:rPr lang="en-GB" sz="1100" dirty="0">
                <a:solidFill>
                  <a:srgbClr val="3F3F3F"/>
                </a:solidFill>
              </a:rPr>
              <a:t>1D barcodes and QR codes can also be input from external barcode readers via Bluetooth connection.</a:t>
            </a:r>
            <a:endParaRPr sz="1100" dirty="0">
              <a:solidFill>
                <a:srgbClr val="3F3F3F"/>
              </a:solidFill>
            </a:endParaRPr>
          </a:p>
          <a:p>
            <a:pPr marL="215900" marR="0" lvl="0" indent="-209550" algn="just" rtl="0">
              <a:lnSpc>
                <a:spcPct val="110000"/>
              </a:lnSpc>
              <a:spcBef>
                <a:spcPts val="900"/>
              </a:spcBef>
              <a:spcAft>
                <a:spcPts val="0"/>
              </a:spcAft>
              <a:buClr>
                <a:schemeClr val="accent4"/>
              </a:buClr>
              <a:buSzPts val="1100"/>
              <a:buFont typeface="Noto Sans Symbols"/>
              <a:buChar char="■"/>
            </a:pPr>
            <a:r>
              <a:rPr lang="en-GB" sz="1100" dirty="0">
                <a:solidFill>
                  <a:srgbClr val="3F3F3F"/>
                </a:solidFill>
              </a:rPr>
              <a:t>Depending on the barcode reader model, an OCR function is also available to read and digitally convert text.</a:t>
            </a:r>
            <a:endParaRPr sz="1100" dirty="0">
              <a:solidFill>
                <a:srgbClr val="3F3F3F"/>
              </a:solidFill>
            </a:endParaRPr>
          </a:p>
          <a:p>
            <a:pPr marL="215900" marR="0" lvl="0" indent="-209550" algn="just" rtl="0">
              <a:lnSpc>
                <a:spcPct val="110000"/>
              </a:lnSpc>
              <a:spcBef>
                <a:spcPts val="900"/>
              </a:spcBef>
              <a:spcAft>
                <a:spcPts val="0"/>
              </a:spcAft>
              <a:buClr>
                <a:srgbClr val="3F3F3F"/>
              </a:buClr>
              <a:buSzPts val="1100"/>
              <a:buChar char="■"/>
            </a:pPr>
            <a:endParaRPr sz="1100" dirty="0">
              <a:solidFill>
                <a:srgbClr val="3F3F3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35"/>
          <p:cNvSpPr/>
          <p:nvPr/>
        </p:nvSpPr>
        <p:spPr>
          <a:xfrm>
            <a:off x="264694" y="2414714"/>
            <a:ext cx="8662737" cy="354008"/>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16" name="Google Shape;616;p35"/>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17</a:t>
            </a:fld>
            <a:endParaRPr/>
          </a:p>
        </p:txBody>
      </p:sp>
      <p:sp>
        <p:nvSpPr>
          <p:cNvPr id="617" name="Google Shape;617;p35"/>
          <p:cNvSpPr txBox="1"/>
          <p:nvPr/>
        </p:nvSpPr>
        <p:spPr>
          <a:xfrm>
            <a:off x="2562350" y="549475"/>
            <a:ext cx="401929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Custom Master</a:t>
            </a:r>
            <a:endParaRPr sz="1800" b="1">
              <a:solidFill>
                <a:schemeClr val="accent3"/>
              </a:solidFill>
              <a:latin typeface="Arial"/>
              <a:ea typeface="Arial"/>
              <a:cs typeface="Arial"/>
              <a:sym typeface="Arial"/>
            </a:endParaRPr>
          </a:p>
        </p:txBody>
      </p:sp>
      <p:sp>
        <p:nvSpPr>
          <p:cNvPr id="618" name="Google Shape;618;p35"/>
          <p:cNvSpPr txBox="1"/>
          <p:nvPr/>
        </p:nvSpPr>
        <p:spPr>
          <a:xfrm>
            <a:off x="483227" y="1082843"/>
            <a:ext cx="81774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It enables easier, error-free and quicker entry of many input fields</a:t>
            </a:r>
            <a:endParaRPr sz="1100"/>
          </a:p>
        </p:txBody>
      </p:sp>
      <p:sp>
        <p:nvSpPr>
          <p:cNvPr id="622" name="Google Shape;622;p35"/>
          <p:cNvSpPr/>
          <p:nvPr/>
        </p:nvSpPr>
        <p:spPr>
          <a:xfrm>
            <a:off x="493940" y="1493859"/>
            <a:ext cx="8177545" cy="752338"/>
          </a:xfrm>
          <a:prstGeom prst="rect">
            <a:avLst/>
          </a:prstGeom>
          <a:solidFill>
            <a:srgbClr val="FFF3DF"/>
          </a:solidFill>
          <a:ln>
            <a:noFill/>
          </a:ln>
        </p:spPr>
        <p:txBody>
          <a:bodyPr spcFirstLastPara="1" wrap="square" lIns="162000" tIns="108000" rIns="135000" bIns="135000" anchor="ctr" anchorCtr="0">
            <a:noAutofit/>
          </a:bodyPr>
          <a:lstStyle/>
          <a:p>
            <a:pPr marL="0" marR="0" lvl="0" indent="0" algn="just" rtl="0">
              <a:lnSpc>
                <a:spcPct val="130000"/>
              </a:lnSpc>
              <a:spcBef>
                <a:spcPts val="0"/>
              </a:spcBef>
              <a:spcAft>
                <a:spcPts val="0"/>
              </a:spcAft>
              <a:buNone/>
            </a:pPr>
            <a:r>
              <a:rPr lang="en-GB">
                <a:solidFill>
                  <a:srgbClr val="3F3F3F"/>
                </a:solidFill>
              </a:rPr>
              <a:t>With a custom master, selecting a value for one input item can be used for several other input items related to it. The values registered in the master can be automatically entered in one shot.</a:t>
            </a:r>
            <a:endParaRPr sz="1100"/>
          </a:p>
        </p:txBody>
      </p:sp>
      <p:sp>
        <p:nvSpPr>
          <p:cNvPr id="641" name="Google Shape;641;p35"/>
          <p:cNvSpPr txBox="1"/>
          <p:nvPr/>
        </p:nvSpPr>
        <p:spPr>
          <a:xfrm>
            <a:off x="2167150" y="2473650"/>
            <a:ext cx="5325300" cy="231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b="1">
                <a:solidFill>
                  <a:srgbClr val="3F3F3F"/>
                </a:solidFill>
              </a:rPr>
              <a:t>Automatic data entry of custom masters on tablets</a:t>
            </a:r>
            <a:endParaRPr sz="1500" b="1">
              <a:solidFill>
                <a:srgbClr val="3F3F3F"/>
              </a:solidFill>
              <a:latin typeface="Arial"/>
              <a:ea typeface="Arial"/>
              <a:cs typeface="Arial"/>
              <a:sym typeface="Arial"/>
            </a:endParaRPr>
          </a:p>
        </p:txBody>
      </p:sp>
      <p:pic>
        <p:nvPicPr>
          <p:cNvPr id="3" name="Picture 2">
            <a:extLst>
              <a:ext uri="{FF2B5EF4-FFF2-40B4-BE49-F238E27FC236}">
                <a16:creationId xmlns:a16="http://schemas.microsoft.com/office/drawing/2014/main" id="{F596E04D-36BC-B64B-9168-377F0A1ED615}"/>
              </a:ext>
            </a:extLst>
          </p:cNvPr>
          <p:cNvPicPr>
            <a:picLocks noChangeAspect="1"/>
          </p:cNvPicPr>
          <p:nvPr/>
        </p:nvPicPr>
        <p:blipFill>
          <a:blip r:embed="rId3"/>
          <a:stretch>
            <a:fillRect/>
          </a:stretch>
        </p:blipFill>
        <p:spPr>
          <a:xfrm>
            <a:off x="1563069" y="2827658"/>
            <a:ext cx="6065986" cy="184036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36"/>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18</a:t>
            </a:fld>
            <a:endParaRPr/>
          </a:p>
        </p:txBody>
      </p:sp>
      <p:sp>
        <p:nvSpPr>
          <p:cNvPr id="649" name="Google Shape;649;p36"/>
          <p:cNvSpPr txBox="1"/>
          <p:nvPr/>
        </p:nvSpPr>
        <p:spPr>
          <a:xfrm>
            <a:off x="2449733" y="549475"/>
            <a:ext cx="4244534"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Batch downloading and uploading</a:t>
            </a:r>
            <a:endParaRPr sz="1100"/>
          </a:p>
        </p:txBody>
      </p:sp>
      <p:sp>
        <p:nvSpPr>
          <p:cNvPr id="650" name="Google Shape;650;p36"/>
          <p:cNvSpPr txBox="1"/>
          <p:nvPr/>
        </p:nvSpPr>
        <p:spPr>
          <a:xfrm>
            <a:off x="859042" y="1220070"/>
            <a:ext cx="7519800" cy="406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200" dirty="0">
                <a:solidFill>
                  <a:srgbClr val="3F3F3F"/>
                </a:solidFill>
              </a:rPr>
              <a:t>Batch downloading of forms and form definitions to be worked on the same day from the server to the terminal in an online environment.</a:t>
            </a:r>
            <a:endParaRPr sz="1100" dirty="0"/>
          </a:p>
        </p:txBody>
      </p:sp>
      <p:sp>
        <p:nvSpPr>
          <p:cNvPr id="651" name="Google Shape;651;p36"/>
          <p:cNvSpPr txBox="1"/>
          <p:nvPr/>
        </p:nvSpPr>
        <p:spPr>
          <a:xfrm>
            <a:off x="1033042" y="2068631"/>
            <a:ext cx="7171800" cy="406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200" dirty="0">
                <a:solidFill>
                  <a:srgbClr val="3F3F3F"/>
                </a:solidFill>
              </a:rPr>
              <a:t>Batch uploading of forms temporarily stored on the terminal to the server after returning to the online environment after working in an offline environment.</a:t>
            </a:r>
            <a:endParaRPr sz="1100" dirty="0"/>
          </a:p>
        </p:txBody>
      </p:sp>
      <p:sp>
        <p:nvSpPr>
          <p:cNvPr id="652" name="Google Shape;652;p36"/>
          <p:cNvSpPr txBox="1"/>
          <p:nvPr/>
        </p:nvSpPr>
        <p:spPr>
          <a:xfrm>
            <a:off x="1116667" y="2488281"/>
            <a:ext cx="7171800" cy="1692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100" dirty="0">
                <a:solidFill>
                  <a:srgbClr val="7F7F7F"/>
                </a:solidFill>
              </a:rPr>
              <a:t>(After uploading, the forms in the iPad storage are automatically deleted.)</a:t>
            </a:r>
            <a:endParaRPr sz="1100" dirty="0"/>
          </a:p>
        </p:txBody>
      </p:sp>
      <p:sp>
        <p:nvSpPr>
          <p:cNvPr id="653" name="Google Shape;653;p36"/>
          <p:cNvSpPr/>
          <p:nvPr/>
        </p:nvSpPr>
        <p:spPr>
          <a:xfrm>
            <a:off x="808515" y="1154820"/>
            <a:ext cx="7620900" cy="537000"/>
          </a:xfrm>
          <a:prstGeom prst="rect">
            <a:avLst/>
          </a:prstGeom>
          <a:no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54" name="Google Shape;654;p36"/>
          <p:cNvSpPr/>
          <p:nvPr/>
        </p:nvSpPr>
        <p:spPr>
          <a:xfrm>
            <a:off x="754689" y="2078237"/>
            <a:ext cx="7620900" cy="683700"/>
          </a:xfrm>
          <a:prstGeom prst="rect">
            <a:avLst/>
          </a:prstGeom>
          <a:noFill/>
          <a:ln w="127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55" name="Google Shape;655;p36"/>
          <p:cNvSpPr/>
          <p:nvPr/>
        </p:nvSpPr>
        <p:spPr>
          <a:xfrm rot="10800000">
            <a:off x="4474431" y="1705665"/>
            <a:ext cx="181437" cy="156411"/>
          </a:xfrm>
          <a:prstGeom prst="triangle">
            <a:avLst>
              <a:gd name="adj"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56" name="Google Shape;656;p36"/>
          <p:cNvSpPr/>
          <p:nvPr/>
        </p:nvSpPr>
        <p:spPr>
          <a:xfrm>
            <a:off x="6023289" y="2542480"/>
            <a:ext cx="2714278" cy="1517485"/>
          </a:xfrm>
          <a:custGeom>
            <a:avLst/>
            <a:gdLst/>
            <a:ahLst/>
            <a:cxnLst/>
            <a:rect l="l" t="t" r="r" b="b"/>
            <a:pathLst>
              <a:path w="3619038" h="2862182" extrusionOk="0">
                <a:moveTo>
                  <a:pt x="2193402" y="0"/>
                </a:moveTo>
                <a:lnTo>
                  <a:pt x="2290908" y="600421"/>
                </a:lnTo>
                <a:lnTo>
                  <a:pt x="3485142" y="600421"/>
                </a:lnTo>
                <a:cubicBezTo>
                  <a:pt x="3559091" y="600421"/>
                  <a:pt x="3619038" y="660368"/>
                  <a:pt x="3619038" y="734317"/>
                </a:cubicBezTo>
                <a:lnTo>
                  <a:pt x="3619038" y="2728286"/>
                </a:lnTo>
                <a:cubicBezTo>
                  <a:pt x="3619038" y="2802235"/>
                  <a:pt x="3559091" y="2862182"/>
                  <a:pt x="3485142" y="2862182"/>
                </a:cubicBezTo>
                <a:lnTo>
                  <a:pt x="133896" y="2862182"/>
                </a:lnTo>
                <a:cubicBezTo>
                  <a:pt x="59947" y="2862182"/>
                  <a:pt x="0" y="2802235"/>
                  <a:pt x="0" y="2728286"/>
                </a:cubicBezTo>
                <a:lnTo>
                  <a:pt x="0" y="734317"/>
                </a:lnTo>
                <a:cubicBezTo>
                  <a:pt x="0" y="660368"/>
                  <a:pt x="59947" y="600421"/>
                  <a:pt x="133896" y="600421"/>
                </a:cubicBezTo>
                <a:lnTo>
                  <a:pt x="2095896" y="600421"/>
                </a:lnTo>
                <a:close/>
              </a:path>
            </a:pathLst>
          </a:custGeom>
          <a:solidFill>
            <a:srgbClr val="FFF3DF"/>
          </a:solidFill>
          <a:ln w="12700" cap="flat" cmpd="sng">
            <a:solidFill>
              <a:srgbClr val="7F7F7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57" name="Google Shape;657;p36"/>
          <p:cNvSpPr txBox="1"/>
          <p:nvPr/>
        </p:nvSpPr>
        <p:spPr>
          <a:xfrm>
            <a:off x="6209828" y="3016697"/>
            <a:ext cx="2341200" cy="931800"/>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500"/>
              </a:spcBef>
              <a:spcAft>
                <a:spcPts val="0"/>
              </a:spcAft>
              <a:buClr>
                <a:schemeClr val="dk1"/>
              </a:buClr>
              <a:buSzPts val="1100"/>
              <a:buFont typeface="Arial"/>
              <a:buNone/>
            </a:pPr>
            <a:r>
              <a:rPr lang="en-GB" sz="900" dirty="0">
                <a:solidFill>
                  <a:srgbClr val="3F3F3F"/>
                </a:solidFill>
              </a:rPr>
              <a:t>Checks for omissions of required items in each form during batch upload.</a:t>
            </a:r>
            <a:endParaRPr sz="900" dirty="0">
              <a:solidFill>
                <a:srgbClr val="3F3F3F"/>
              </a:solidFill>
            </a:endParaRPr>
          </a:p>
          <a:p>
            <a:pPr marL="0" marR="0" lvl="0" indent="0" algn="just" rtl="0">
              <a:lnSpc>
                <a:spcPct val="120000"/>
              </a:lnSpc>
              <a:spcBef>
                <a:spcPts val="500"/>
              </a:spcBef>
              <a:spcAft>
                <a:spcPts val="0"/>
              </a:spcAft>
              <a:buClr>
                <a:schemeClr val="dk1"/>
              </a:buClr>
              <a:buSzPts val="1100"/>
              <a:buFont typeface="Arial"/>
              <a:buNone/>
            </a:pPr>
            <a:r>
              <a:rPr lang="en-GB" sz="900" dirty="0">
                <a:solidFill>
                  <a:srgbClr val="3F3F3F"/>
                </a:solidFill>
              </a:rPr>
              <a:t>Data containing errors are not uploaded and a reason is displayed.</a:t>
            </a:r>
            <a:endParaRPr sz="900" dirty="0">
              <a:solidFill>
                <a:srgbClr val="3F3F3F"/>
              </a:solidFill>
            </a:endParaRPr>
          </a:p>
          <a:p>
            <a:pPr marL="0" marR="0" lvl="0" indent="0" algn="just" rtl="0">
              <a:lnSpc>
                <a:spcPct val="120000"/>
              </a:lnSpc>
              <a:spcBef>
                <a:spcPts val="500"/>
              </a:spcBef>
              <a:spcAft>
                <a:spcPts val="0"/>
              </a:spcAft>
              <a:buNone/>
            </a:pPr>
            <a:endParaRPr sz="900" dirty="0">
              <a:solidFill>
                <a:srgbClr val="3F3F3F"/>
              </a:solidFill>
            </a:endParaRPr>
          </a:p>
        </p:txBody>
      </p:sp>
      <p:sp>
        <p:nvSpPr>
          <p:cNvPr id="664" name="Google Shape;664;p36"/>
          <p:cNvSpPr/>
          <p:nvPr/>
        </p:nvSpPr>
        <p:spPr>
          <a:xfrm>
            <a:off x="675004" y="955958"/>
            <a:ext cx="1274117" cy="185023"/>
          </a:xfrm>
          <a:custGeom>
            <a:avLst/>
            <a:gdLst/>
            <a:ahLst/>
            <a:cxnLst/>
            <a:rect l="l" t="t" r="r" b="b"/>
            <a:pathLst>
              <a:path w="1698822" h="246697" extrusionOk="0">
                <a:moveTo>
                  <a:pt x="1400813" y="22203"/>
                </a:moveTo>
                <a:lnTo>
                  <a:pt x="1349359" y="164230"/>
                </a:lnTo>
                <a:lnTo>
                  <a:pt x="1452267" y="164230"/>
                </a:lnTo>
                <a:lnTo>
                  <a:pt x="1401518" y="22203"/>
                </a:lnTo>
                <a:close/>
                <a:moveTo>
                  <a:pt x="1556090" y="13744"/>
                </a:moveTo>
                <a:cubicBezTo>
                  <a:pt x="1554680" y="13744"/>
                  <a:pt x="1553975" y="14449"/>
                  <a:pt x="1553975" y="15859"/>
                </a:cubicBezTo>
                <a:lnTo>
                  <a:pt x="1553975" y="230838"/>
                </a:lnTo>
                <a:cubicBezTo>
                  <a:pt x="1553975" y="232248"/>
                  <a:pt x="1554680" y="232953"/>
                  <a:pt x="1556090" y="232953"/>
                </a:cubicBezTo>
                <a:lnTo>
                  <a:pt x="1617059" y="232953"/>
                </a:lnTo>
                <a:cubicBezTo>
                  <a:pt x="1650187" y="232953"/>
                  <a:pt x="1672742" y="221323"/>
                  <a:pt x="1681553" y="194186"/>
                </a:cubicBezTo>
                <a:cubicBezTo>
                  <a:pt x="1686135" y="180089"/>
                  <a:pt x="1687897" y="166697"/>
                  <a:pt x="1687897" y="123349"/>
                </a:cubicBezTo>
                <a:cubicBezTo>
                  <a:pt x="1687897" y="80000"/>
                  <a:pt x="1686135" y="66608"/>
                  <a:pt x="1681553" y="52511"/>
                </a:cubicBezTo>
                <a:cubicBezTo>
                  <a:pt x="1672742" y="25374"/>
                  <a:pt x="1650187" y="13744"/>
                  <a:pt x="1617059" y="13744"/>
                </a:cubicBezTo>
                <a:close/>
                <a:moveTo>
                  <a:pt x="13040" y="13744"/>
                </a:moveTo>
                <a:cubicBezTo>
                  <a:pt x="11630" y="13744"/>
                  <a:pt x="10925" y="14449"/>
                  <a:pt x="10925" y="15859"/>
                </a:cubicBezTo>
                <a:lnTo>
                  <a:pt x="10925" y="230838"/>
                </a:lnTo>
                <a:cubicBezTo>
                  <a:pt x="10925" y="232248"/>
                  <a:pt x="11630" y="232953"/>
                  <a:pt x="13040" y="232953"/>
                </a:cubicBezTo>
                <a:lnTo>
                  <a:pt x="74009" y="232953"/>
                </a:lnTo>
                <a:cubicBezTo>
                  <a:pt x="107137" y="232953"/>
                  <a:pt x="129692" y="221323"/>
                  <a:pt x="138503" y="194186"/>
                </a:cubicBezTo>
                <a:cubicBezTo>
                  <a:pt x="143085" y="180089"/>
                  <a:pt x="144847" y="166697"/>
                  <a:pt x="144847" y="123349"/>
                </a:cubicBezTo>
                <a:cubicBezTo>
                  <a:pt x="144847" y="80000"/>
                  <a:pt x="143085" y="66608"/>
                  <a:pt x="138503" y="52511"/>
                </a:cubicBezTo>
                <a:cubicBezTo>
                  <a:pt x="129692" y="25374"/>
                  <a:pt x="107137" y="13744"/>
                  <a:pt x="74009" y="13744"/>
                </a:cubicBezTo>
                <a:close/>
                <a:moveTo>
                  <a:pt x="1194083" y="10220"/>
                </a:moveTo>
                <a:cubicBezTo>
                  <a:pt x="1161660" y="10220"/>
                  <a:pt x="1140162" y="25374"/>
                  <a:pt x="1130294" y="54978"/>
                </a:cubicBezTo>
                <a:cubicBezTo>
                  <a:pt x="1127122" y="64494"/>
                  <a:pt x="1123598" y="80705"/>
                  <a:pt x="1123598" y="123349"/>
                </a:cubicBezTo>
                <a:cubicBezTo>
                  <a:pt x="1123598" y="165992"/>
                  <a:pt x="1127122" y="182204"/>
                  <a:pt x="1130294" y="191719"/>
                </a:cubicBezTo>
                <a:cubicBezTo>
                  <a:pt x="1140162" y="221323"/>
                  <a:pt x="1161660" y="236477"/>
                  <a:pt x="1194083" y="236477"/>
                </a:cubicBezTo>
                <a:cubicBezTo>
                  <a:pt x="1226506" y="236477"/>
                  <a:pt x="1248004" y="221323"/>
                  <a:pt x="1257872" y="191719"/>
                </a:cubicBezTo>
                <a:cubicBezTo>
                  <a:pt x="1261043" y="182204"/>
                  <a:pt x="1264568" y="165992"/>
                  <a:pt x="1264568" y="123349"/>
                </a:cubicBezTo>
                <a:cubicBezTo>
                  <a:pt x="1264568" y="80705"/>
                  <a:pt x="1261043" y="64494"/>
                  <a:pt x="1257872" y="54978"/>
                </a:cubicBezTo>
                <a:cubicBezTo>
                  <a:pt x="1248004" y="25374"/>
                  <a:pt x="1226506" y="10220"/>
                  <a:pt x="1194083" y="10220"/>
                </a:cubicBezTo>
                <a:close/>
                <a:moveTo>
                  <a:pt x="289208" y="10220"/>
                </a:moveTo>
                <a:cubicBezTo>
                  <a:pt x="256784" y="10220"/>
                  <a:pt x="235287" y="25374"/>
                  <a:pt x="225419" y="54978"/>
                </a:cubicBezTo>
                <a:cubicBezTo>
                  <a:pt x="222247" y="64494"/>
                  <a:pt x="218723" y="80705"/>
                  <a:pt x="218723" y="123349"/>
                </a:cubicBezTo>
                <a:cubicBezTo>
                  <a:pt x="218723" y="165992"/>
                  <a:pt x="222247" y="182204"/>
                  <a:pt x="225419" y="191719"/>
                </a:cubicBezTo>
                <a:cubicBezTo>
                  <a:pt x="235287" y="221323"/>
                  <a:pt x="256784" y="236477"/>
                  <a:pt x="289208" y="236477"/>
                </a:cubicBezTo>
                <a:cubicBezTo>
                  <a:pt x="321631" y="236477"/>
                  <a:pt x="343129" y="221323"/>
                  <a:pt x="352996" y="191719"/>
                </a:cubicBezTo>
                <a:cubicBezTo>
                  <a:pt x="356168" y="182204"/>
                  <a:pt x="359693" y="165992"/>
                  <a:pt x="359693" y="123349"/>
                </a:cubicBezTo>
                <a:cubicBezTo>
                  <a:pt x="359693" y="80705"/>
                  <a:pt x="356168" y="64494"/>
                  <a:pt x="352996" y="54978"/>
                </a:cubicBezTo>
                <a:cubicBezTo>
                  <a:pt x="343129" y="25374"/>
                  <a:pt x="321631" y="10220"/>
                  <a:pt x="289208" y="10220"/>
                </a:cubicBezTo>
                <a:close/>
                <a:moveTo>
                  <a:pt x="1546574" y="3524"/>
                </a:moveTo>
                <a:lnTo>
                  <a:pt x="1617059" y="3524"/>
                </a:lnTo>
                <a:cubicBezTo>
                  <a:pt x="1656179" y="3524"/>
                  <a:pt x="1681906" y="18326"/>
                  <a:pt x="1692126" y="50044"/>
                </a:cubicBezTo>
                <a:cubicBezTo>
                  <a:pt x="1697060" y="65198"/>
                  <a:pt x="1698822" y="78591"/>
                  <a:pt x="1698822" y="123349"/>
                </a:cubicBezTo>
                <a:cubicBezTo>
                  <a:pt x="1698822" y="168107"/>
                  <a:pt x="1697060" y="181499"/>
                  <a:pt x="1692126" y="196653"/>
                </a:cubicBezTo>
                <a:cubicBezTo>
                  <a:pt x="1681906" y="228371"/>
                  <a:pt x="1656179" y="243173"/>
                  <a:pt x="1617059" y="243173"/>
                </a:cubicBezTo>
                <a:lnTo>
                  <a:pt x="1546574" y="243173"/>
                </a:lnTo>
                <a:cubicBezTo>
                  <a:pt x="1544460" y="243173"/>
                  <a:pt x="1543050" y="241763"/>
                  <a:pt x="1543050" y="239649"/>
                </a:cubicBezTo>
                <a:lnTo>
                  <a:pt x="1543050" y="7048"/>
                </a:lnTo>
                <a:cubicBezTo>
                  <a:pt x="1543050" y="4934"/>
                  <a:pt x="1544460" y="3524"/>
                  <a:pt x="1546574" y="3524"/>
                </a:cubicBezTo>
                <a:close/>
                <a:moveTo>
                  <a:pt x="1399051" y="3524"/>
                </a:moveTo>
                <a:lnTo>
                  <a:pt x="1403633" y="3524"/>
                </a:lnTo>
                <a:cubicBezTo>
                  <a:pt x="1405747" y="3524"/>
                  <a:pt x="1406804" y="4934"/>
                  <a:pt x="1407509" y="7048"/>
                </a:cubicBezTo>
                <a:lnTo>
                  <a:pt x="1491387" y="239649"/>
                </a:lnTo>
                <a:cubicBezTo>
                  <a:pt x="1492091" y="241763"/>
                  <a:pt x="1491034" y="243173"/>
                  <a:pt x="1488920" y="243173"/>
                </a:cubicBezTo>
                <a:lnTo>
                  <a:pt x="1483986" y="243173"/>
                </a:lnTo>
                <a:cubicBezTo>
                  <a:pt x="1481871" y="243173"/>
                  <a:pt x="1480461" y="242468"/>
                  <a:pt x="1479404" y="239649"/>
                </a:cubicBezTo>
                <a:lnTo>
                  <a:pt x="1456144" y="174450"/>
                </a:lnTo>
                <a:lnTo>
                  <a:pt x="1345835" y="174450"/>
                </a:lnTo>
                <a:lnTo>
                  <a:pt x="1322222" y="239649"/>
                </a:lnTo>
                <a:cubicBezTo>
                  <a:pt x="1321165" y="242468"/>
                  <a:pt x="1319755" y="243173"/>
                  <a:pt x="1317641" y="243173"/>
                </a:cubicBezTo>
                <a:lnTo>
                  <a:pt x="1313059" y="243173"/>
                </a:lnTo>
                <a:cubicBezTo>
                  <a:pt x="1310945" y="243173"/>
                  <a:pt x="1309888" y="241763"/>
                  <a:pt x="1310592" y="239649"/>
                </a:cubicBezTo>
                <a:lnTo>
                  <a:pt x="1395174" y="7048"/>
                </a:lnTo>
                <a:cubicBezTo>
                  <a:pt x="1395879" y="4934"/>
                  <a:pt x="1396937" y="3524"/>
                  <a:pt x="1399051" y="3524"/>
                </a:cubicBezTo>
                <a:close/>
                <a:moveTo>
                  <a:pt x="946499" y="3524"/>
                </a:moveTo>
                <a:lnTo>
                  <a:pt x="950376" y="3524"/>
                </a:lnTo>
                <a:cubicBezTo>
                  <a:pt x="952490" y="3524"/>
                  <a:pt x="953900" y="4934"/>
                  <a:pt x="953900" y="7048"/>
                </a:cubicBezTo>
                <a:lnTo>
                  <a:pt x="953900" y="230838"/>
                </a:lnTo>
                <a:cubicBezTo>
                  <a:pt x="953900" y="232248"/>
                  <a:pt x="954605" y="232953"/>
                  <a:pt x="956015" y="232953"/>
                </a:cubicBezTo>
                <a:lnTo>
                  <a:pt x="1078306" y="232953"/>
                </a:lnTo>
                <a:cubicBezTo>
                  <a:pt x="1080421" y="232953"/>
                  <a:pt x="1081830" y="234362"/>
                  <a:pt x="1081830" y="236477"/>
                </a:cubicBezTo>
                <a:lnTo>
                  <a:pt x="1081830" y="239649"/>
                </a:lnTo>
                <a:cubicBezTo>
                  <a:pt x="1081830" y="241763"/>
                  <a:pt x="1080421" y="243173"/>
                  <a:pt x="1078306" y="243173"/>
                </a:cubicBezTo>
                <a:lnTo>
                  <a:pt x="946499" y="243173"/>
                </a:lnTo>
                <a:cubicBezTo>
                  <a:pt x="944385" y="243173"/>
                  <a:pt x="942975" y="241763"/>
                  <a:pt x="942975" y="239649"/>
                </a:cubicBezTo>
                <a:lnTo>
                  <a:pt x="942975" y="7048"/>
                </a:lnTo>
                <a:cubicBezTo>
                  <a:pt x="942975" y="4934"/>
                  <a:pt x="944385" y="3524"/>
                  <a:pt x="946499" y="3524"/>
                </a:cubicBezTo>
                <a:close/>
                <a:moveTo>
                  <a:pt x="717899" y="3524"/>
                </a:moveTo>
                <a:lnTo>
                  <a:pt x="721071" y="3524"/>
                </a:lnTo>
                <a:cubicBezTo>
                  <a:pt x="723186" y="3524"/>
                  <a:pt x="725300" y="3876"/>
                  <a:pt x="727062" y="7048"/>
                </a:cubicBezTo>
                <a:lnTo>
                  <a:pt x="858869" y="219561"/>
                </a:lnTo>
                <a:lnTo>
                  <a:pt x="859927" y="219561"/>
                </a:lnTo>
                <a:lnTo>
                  <a:pt x="859927" y="7048"/>
                </a:lnTo>
                <a:cubicBezTo>
                  <a:pt x="859927" y="4934"/>
                  <a:pt x="861336" y="3524"/>
                  <a:pt x="863451" y="3524"/>
                </a:cubicBezTo>
                <a:lnTo>
                  <a:pt x="867327" y="3524"/>
                </a:lnTo>
                <a:cubicBezTo>
                  <a:pt x="869442" y="3524"/>
                  <a:pt x="870852" y="4934"/>
                  <a:pt x="870852" y="7048"/>
                </a:cubicBezTo>
                <a:lnTo>
                  <a:pt x="870852" y="239649"/>
                </a:lnTo>
                <a:cubicBezTo>
                  <a:pt x="870852" y="241763"/>
                  <a:pt x="869442" y="243173"/>
                  <a:pt x="867327" y="243173"/>
                </a:cubicBezTo>
                <a:lnTo>
                  <a:pt x="864156" y="243173"/>
                </a:lnTo>
                <a:cubicBezTo>
                  <a:pt x="862041" y="243173"/>
                  <a:pt x="859927" y="242821"/>
                  <a:pt x="858164" y="239649"/>
                </a:cubicBezTo>
                <a:lnTo>
                  <a:pt x="726357" y="27137"/>
                </a:lnTo>
                <a:lnTo>
                  <a:pt x="725300" y="27137"/>
                </a:lnTo>
                <a:lnTo>
                  <a:pt x="725300" y="239649"/>
                </a:lnTo>
                <a:cubicBezTo>
                  <a:pt x="725300" y="241763"/>
                  <a:pt x="723890" y="243173"/>
                  <a:pt x="721776" y="243173"/>
                </a:cubicBezTo>
                <a:lnTo>
                  <a:pt x="717899" y="243173"/>
                </a:lnTo>
                <a:cubicBezTo>
                  <a:pt x="715785" y="243173"/>
                  <a:pt x="714375" y="241763"/>
                  <a:pt x="714375" y="239649"/>
                </a:cubicBezTo>
                <a:lnTo>
                  <a:pt x="714375" y="7048"/>
                </a:lnTo>
                <a:cubicBezTo>
                  <a:pt x="714375" y="4934"/>
                  <a:pt x="715785" y="3524"/>
                  <a:pt x="717899" y="3524"/>
                </a:cubicBezTo>
                <a:close/>
                <a:moveTo>
                  <a:pt x="409242" y="3524"/>
                </a:moveTo>
                <a:lnTo>
                  <a:pt x="413118" y="3524"/>
                </a:lnTo>
                <a:cubicBezTo>
                  <a:pt x="416290" y="3524"/>
                  <a:pt x="417347" y="4229"/>
                  <a:pt x="418052" y="7048"/>
                </a:cubicBezTo>
                <a:lnTo>
                  <a:pt x="469154" y="222380"/>
                </a:lnTo>
                <a:lnTo>
                  <a:pt x="469859" y="222380"/>
                </a:lnTo>
                <a:lnTo>
                  <a:pt x="529419" y="7048"/>
                </a:lnTo>
                <a:cubicBezTo>
                  <a:pt x="530123" y="4581"/>
                  <a:pt x="531181" y="3524"/>
                  <a:pt x="533648" y="3524"/>
                </a:cubicBezTo>
                <a:lnTo>
                  <a:pt x="538229" y="3524"/>
                </a:lnTo>
                <a:cubicBezTo>
                  <a:pt x="540696" y="3524"/>
                  <a:pt x="541753" y="4581"/>
                  <a:pt x="542458" y="7048"/>
                </a:cubicBezTo>
                <a:lnTo>
                  <a:pt x="602723" y="222380"/>
                </a:lnTo>
                <a:lnTo>
                  <a:pt x="603428" y="222380"/>
                </a:lnTo>
                <a:lnTo>
                  <a:pt x="653825" y="7048"/>
                </a:lnTo>
                <a:cubicBezTo>
                  <a:pt x="654529" y="4229"/>
                  <a:pt x="655587" y="3524"/>
                  <a:pt x="658759" y="3524"/>
                </a:cubicBezTo>
                <a:lnTo>
                  <a:pt x="662635" y="3524"/>
                </a:lnTo>
                <a:cubicBezTo>
                  <a:pt x="665102" y="3524"/>
                  <a:pt x="666159" y="4934"/>
                  <a:pt x="665455" y="7401"/>
                </a:cubicBezTo>
                <a:lnTo>
                  <a:pt x="609419" y="239649"/>
                </a:lnTo>
                <a:cubicBezTo>
                  <a:pt x="609067" y="241763"/>
                  <a:pt x="607657" y="243173"/>
                  <a:pt x="605542" y="243173"/>
                </a:cubicBezTo>
                <a:lnTo>
                  <a:pt x="600608" y="243173"/>
                </a:lnTo>
                <a:cubicBezTo>
                  <a:pt x="598494" y="243173"/>
                  <a:pt x="597437" y="242116"/>
                  <a:pt x="596732" y="239649"/>
                </a:cubicBezTo>
                <a:lnTo>
                  <a:pt x="536467" y="26784"/>
                </a:lnTo>
                <a:lnTo>
                  <a:pt x="535762" y="26784"/>
                </a:lnTo>
                <a:lnTo>
                  <a:pt x="475145" y="239649"/>
                </a:lnTo>
                <a:cubicBezTo>
                  <a:pt x="474440" y="242116"/>
                  <a:pt x="473383" y="243173"/>
                  <a:pt x="471268" y="243173"/>
                </a:cubicBezTo>
                <a:lnTo>
                  <a:pt x="466334" y="243173"/>
                </a:lnTo>
                <a:cubicBezTo>
                  <a:pt x="464220" y="243173"/>
                  <a:pt x="462810" y="241763"/>
                  <a:pt x="462458" y="239649"/>
                </a:cubicBezTo>
                <a:lnTo>
                  <a:pt x="406422" y="7401"/>
                </a:lnTo>
                <a:cubicBezTo>
                  <a:pt x="405717" y="4934"/>
                  <a:pt x="406775" y="3524"/>
                  <a:pt x="409242" y="3524"/>
                </a:cubicBezTo>
                <a:close/>
                <a:moveTo>
                  <a:pt x="3524" y="3524"/>
                </a:moveTo>
                <a:lnTo>
                  <a:pt x="74009" y="3524"/>
                </a:lnTo>
                <a:cubicBezTo>
                  <a:pt x="113128" y="3524"/>
                  <a:pt x="138855" y="18326"/>
                  <a:pt x="149076" y="50044"/>
                </a:cubicBezTo>
                <a:cubicBezTo>
                  <a:pt x="154010" y="65198"/>
                  <a:pt x="155772" y="78591"/>
                  <a:pt x="155772" y="123349"/>
                </a:cubicBezTo>
                <a:cubicBezTo>
                  <a:pt x="155772" y="168107"/>
                  <a:pt x="154010" y="181499"/>
                  <a:pt x="149076" y="196653"/>
                </a:cubicBezTo>
                <a:cubicBezTo>
                  <a:pt x="138855" y="228371"/>
                  <a:pt x="113128" y="243173"/>
                  <a:pt x="74009" y="243173"/>
                </a:cubicBezTo>
                <a:lnTo>
                  <a:pt x="3524" y="243173"/>
                </a:lnTo>
                <a:cubicBezTo>
                  <a:pt x="1410" y="243173"/>
                  <a:pt x="0" y="241763"/>
                  <a:pt x="0" y="239649"/>
                </a:cubicBezTo>
                <a:lnTo>
                  <a:pt x="0" y="7048"/>
                </a:lnTo>
                <a:cubicBezTo>
                  <a:pt x="0" y="4934"/>
                  <a:pt x="1410" y="3524"/>
                  <a:pt x="3524" y="3524"/>
                </a:cubicBezTo>
                <a:close/>
                <a:moveTo>
                  <a:pt x="1194083" y="0"/>
                </a:moveTo>
                <a:cubicBezTo>
                  <a:pt x="1231792" y="0"/>
                  <a:pt x="1257167" y="17621"/>
                  <a:pt x="1268444" y="52159"/>
                </a:cubicBezTo>
                <a:cubicBezTo>
                  <a:pt x="1271969" y="62731"/>
                  <a:pt x="1275493" y="79648"/>
                  <a:pt x="1275493" y="123349"/>
                </a:cubicBezTo>
                <a:cubicBezTo>
                  <a:pt x="1275493" y="167049"/>
                  <a:pt x="1271969" y="183966"/>
                  <a:pt x="1268444" y="194538"/>
                </a:cubicBezTo>
                <a:cubicBezTo>
                  <a:pt x="1257167" y="229076"/>
                  <a:pt x="1231792" y="246697"/>
                  <a:pt x="1194083" y="246697"/>
                </a:cubicBezTo>
                <a:cubicBezTo>
                  <a:pt x="1156373" y="246697"/>
                  <a:pt x="1130998" y="229076"/>
                  <a:pt x="1119721" y="194538"/>
                </a:cubicBezTo>
                <a:cubicBezTo>
                  <a:pt x="1116197" y="183966"/>
                  <a:pt x="1112672" y="167049"/>
                  <a:pt x="1112672" y="123349"/>
                </a:cubicBezTo>
                <a:cubicBezTo>
                  <a:pt x="1112672" y="79648"/>
                  <a:pt x="1116197" y="62731"/>
                  <a:pt x="1119721" y="52159"/>
                </a:cubicBezTo>
                <a:cubicBezTo>
                  <a:pt x="1130998" y="17621"/>
                  <a:pt x="1156373" y="0"/>
                  <a:pt x="1194083" y="0"/>
                </a:cubicBezTo>
                <a:close/>
                <a:moveTo>
                  <a:pt x="289208" y="0"/>
                </a:moveTo>
                <a:cubicBezTo>
                  <a:pt x="326917" y="0"/>
                  <a:pt x="352292" y="17621"/>
                  <a:pt x="363569" y="52159"/>
                </a:cubicBezTo>
                <a:cubicBezTo>
                  <a:pt x="367093" y="62731"/>
                  <a:pt x="370618" y="79648"/>
                  <a:pt x="370618" y="123349"/>
                </a:cubicBezTo>
                <a:cubicBezTo>
                  <a:pt x="370618" y="167049"/>
                  <a:pt x="367093" y="183966"/>
                  <a:pt x="363569" y="194538"/>
                </a:cubicBezTo>
                <a:cubicBezTo>
                  <a:pt x="352292" y="229076"/>
                  <a:pt x="326917" y="246697"/>
                  <a:pt x="289208" y="246697"/>
                </a:cubicBezTo>
                <a:cubicBezTo>
                  <a:pt x="251498" y="246697"/>
                  <a:pt x="226123" y="229076"/>
                  <a:pt x="214846" y="194538"/>
                </a:cubicBezTo>
                <a:cubicBezTo>
                  <a:pt x="211322" y="183966"/>
                  <a:pt x="207797" y="167049"/>
                  <a:pt x="207797" y="123349"/>
                </a:cubicBezTo>
                <a:cubicBezTo>
                  <a:pt x="207797" y="79648"/>
                  <a:pt x="211322" y="62731"/>
                  <a:pt x="214846" y="52159"/>
                </a:cubicBezTo>
                <a:cubicBezTo>
                  <a:pt x="226123" y="17621"/>
                  <a:pt x="251498" y="0"/>
                  <a:pt x="289208"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100">
              <a:solidFill>
                <a:srgbClr val="3F3F3F"/>
              </a:solidFill>
              <a:latin typeface="Ultra"/>
              <a:ea typeface="Ultra"/>
              <a:cs typeface="Ultra"/>
              <a:sym typeface="Ultra"/>
            </a:endParaRPr>
          </a:p>
        </p:txBody>
      </p:sp>
      <p:sp>
        <p:nvSpPr>
          <p:cNvPr id="665" name="Google Shape;665;p36"/>
          <p:cNvSpPr/>
          <p:nvPr/>
        </p:nvSpPr>
        <p:spPr>
          <a:xfrm>
            <a:off x="675005" y="1816259"/>
            <a:ext cx="883324" cy="185023"/>
          </a:xfrm>
          <a:custGeom>
            <a:avLst/>
            <a:gdLst/>
            <a:ahLst/>
            <a:cxnLst/>
            <a:rect l="l" t="t" r="r" b="b"/>
            <a:pathLst>
              <a:path w="1177766" h="246697" extrusionOk="0">
                <a:moveTo>
                  <a:pt x="879757" y="22203"/>
                </a:moveTo>
                <a:lnTo>
                  <a:pt x="828303" y="164230"/>
                </a:lnTo>
                <a:lnTo>
                  <a:pt x="931211" y="164230"/>
                </a:lnTo>
                <a:lnTo>
                  <a:pt x="880462" y="22203"/>
                </a:lnTo>
                <a:close/>
                <a:moveTo>
                  <a:pt x="1035034" y="13744"/>
                </a:moveTo>
                <a:cubicBezTo>
                  <a:pt x="1033624" y="13744"/>
                  <a:pt x="1032919" y="14449"/>
                  <a:pt x="1032919" y="15859"/>
                </a:cubicBezTo>
                <a:lnTo>
                  <a:pt x="1032919" y="230838"/>
                </a:lnTo>
                <a:cubicBezTo>
                  <a:pt x="1032919" y="232248"/>
                  <a:pt x="1033624" y="232953"/>
                  <a:pt x="1035034" y="232953"/>
                </a:cubicBezTo>
                <a:lnTo>
                  <a:pt x="1096003" y="232953"/>
                </a:lnTo>
                <a:cubicBezTo>
                  <a:pt x="1129131" y="232953"/>
                  <a:pt x="1151686" y="221323"/>
                  <a:pt x="1160497" y="194186"/>
                </a:cubicBezTo>
                <a:cubicBezTo>
                  <a:pt x="1165079" y="180089"/>
                  <a:pt x="1166841" y="166697"/>
                  <a:pt x="1166841" y="123349"/>
                </a:cubicBezTo>
                <a:cubicBezTo>
                  <a:pt x="1166841" y="80000"/>
                  <a:pt x="1165079" y="66608"/>
                  <a:pt x="1160497" y="52511"/>
                </a:cubicBezTo>
                <a:cubicBezTo>
                  <a:pt x="1151686" y="25374"/>
                  <a:pt x="1129131" y="13744"/>
                  <a:pt x="1096003" y="13744"/>
                </a:cubicBezTo>
                <a:close/>
                <a:moveTo>
                  <a:pt x="234934" y="13744"/>
                </a:moveTo>
                <a:cubicBezTo>
                  <a:pt x="233524" y="13744"/>
                  <a:pt x="232819" y="14449"/>
                  <a:pt x="232819" y="15859"/>
                </a:cubicBezTo>
                <a:lnTo>
                  <a:pt x="232819" y="120882"/>
                </a:lnTo>
                <a:cubicBezTo>
                  <a:pt x="232819" y="122291"/>
                  <a:pt x="233524" y="122996"/>
                  <a:pt x="234934" y="122996"/>
                </a:cubicBezTo>
                <a:lnTo>
                  <a:pt x="301190" y="122996"/>
                </a:lnTo>
                <a:cubicBezTo>
                  <a:pt x="341014" y="122996"/>
                  <a:pt x="361807" y="103260"/>
                  <a:pt x="361807" y="68370"/>
                </a:cubicBezTo>
                <a:cubicBezTo>
                  <a:pt x="361807" y="33480"/>
                  <a:pt x="341014" y="13744"/>
                  <a:pt x="301190" y="13744"/>
                </a:cubicBezTo>
                <a:close/>
                <a:moveTo>
                  <a:pt x="673026" y="10220"/>
                </a:moveTo>
                <a:cubicBezTo>
                  <a:pt x="640603" y="10220"/>
                  <a:pt x="619105" y="25374"/>
                  <a:pt x="609238" y="54978"/>
                </a:cubicBezTo>
                <a:cubicBezTo>
                  <a:pt x="606066" y="64494"/>
                  <a:pt x="602542" y="80705"/>
                  <a:pt x="602542" y="123349"/>
                </a:cubicBezTo>
                <a:cubicBezTo>
                  <a:pt x="602542" y="165992"/>
                  <a:pt x="606066" y="182204"/>
                  <a:pt x="609238" y="191719"/>
                </a:cubicBezTo>
                <a:cubicBezTo>
                  <a:pt x="619105" y="221323"/>
                  <a:pt x="640603" y="236477"/>
                  <a:pt x="673026" y="236477"/>
                </a:cubicBezTo>
                <a:cubicBezTo>
                  <a:pt x="705450" y="236477"/>
                  <a:pt x="726947" y="221323"/>
                  <a:pt x="736815" y="191719"/>
                </a:cubicBezTo>
                <a:cubicBezTo>
                  <a:pt x="739987" y="182204"/>
                  <a:pt x="743511" y="165992"/>
                  <a:pt x="743511" y="123349"/>
                </a:cubicBezTo>
                <a:cubicBezTo>
                  <a:pt x="743511" y="80705"/>
                  <a:pt x="739987" y="64494"/>
                  <a:pt x="736815" y="54978"/>
                </a:cubicBezTo>
                <a:cubicBezTo>
                  <a:pt x="726947" y="25374"/>
                  <a:pt x="705450" y="10220"/>
                  <a:pt x="673026" y="10220"/>
                </a:cubicBezTo>
                <a:close/>
                <a:moveTo>
                  <a:pt x="1025518" y="3524"/>
                </a:moveTo>
                <a:lnTo>
                  <a:pt x="1096003" y="3524"/>
                </a:lnTo>
                <a:cubicBezTo>
                  <a:pt x="1135123" y="3524"/>
                  <a:pt x="1160850" y="18326"/>
                  <a:pt x="1171070" y="50044"/>
                </a:cubicBezTo>
                <a:cubicBezTo>
                  <a:pt x="1176004" y="65198"/>
                  <a:pt x="1177766" y="78591"/>
                  <a:pt x="1177766" y="123349"/>
                </a:cubicBezTo>
                <a:cubicBezTo>
                  <a:pt x="1177766" y="168107"/>
                  <a:pt x="1176004" y="181499"/>
                  <a:pt x="1171070" y="196653"/>
                </a:cubicBezTo>
                <a:cubicBezTo>
                  <a:pt x="1160850" y="228371"/>
                  <a:pt x="1135123" y="243173"/>
                  <a:pt x="1096003" y="243173"/>
                </a:cubicBezTo>
                <a:lnTo>
                  <a:pt x="1025518" y="243173"/>
                </a:lnTo>
                <a:cubicBezTo>
                  <a:pt x="1023404" y="243173"/>
                  <a:pt x="1021994" y="241763"/>
                  <a:pt x="1021994" y="239649"/>
                </a:cubicBezTo>
                <a:lnTo>
                  <a:pt x="1021994" y="7048"/>
                </a:lnTo>
                <a:cubicBezTo>
                  <a:pt x="1021994" y="4934"/>
                  <a:pt x="1023404" y="3524"/>
                  <a:pt x="1025518" y="3524"/>
                </a:cubicBezTo>
                <a:close/>
                <a:moveTo>
                  <a:pt x="877995" y="3524"/>
                </a:moveTo>
                <a:lnTo>
                  <a:pt x="882576" y="3524"/>
                </a:lnTo>
                <a:cubicBezTo>
                  <a:pt x="884691" y="3524"/>
                  <a:pt x="885748" y="4934"/>
                  <a:pt x="886453" y="7048"/>
                </a:cubicBezTo>
                <a:lnTo>
                  <a:pt x="970331" y="239649"/>
                </a:lnTo>
                <a:cubicBezTo>
                  <a:pt x="971035" y="241763"/>
                  <a:pt x="969978" y="243173"/>
                  <a:pt x="967864" y="243173"/>
                </a:cubicBezTo>
                <a:lnTo>
                  <a:pt x="962930" y="243173"/>
                </a:lnTo>
                <a:cubicBezTo>
                  <a:pt x="960815" y="243173"/>
                  <a:pt x="959405" y="242468"/>
                  <a:pt x="958348" y="239649"/>
                </a:cubicBezTo>
                <a:lnTo>
                  <a:pt x="935088" y="174450"/>
                </a:lnTo>
                <a:lnTo>
                  <a:pt x="824779" y="174450"/>
                </a:lnTo>
                <a:lnTo>
                  <a:pt x="801166" y="239649"/>
                </a:lnTo>
                <a:cubicBezTo>
                  <a:pt x="800109" y="242468"/>
                  <a:pt x="798699" y="243173"/>
                  <a:pt x="796585" y="243173"/>
                </a:cubicBezTo>
                <a:lnTo>
                  <a:pt x="792003" y="243173"/>
                </a:lnTo>
                <a:cubicBezTo>
                  <a:pt x="789889" y="243173"/>
                  <a:pt x="788831" y="241763"/>
                  <a:pt x="789536" y="239649"/>
                </a:cubicBezTo>
                <a:lnTo>
                  <a:pt x="874118" y="7048"/>
                </a:lnTo>
                <a:cubicBezTo>
                  <a:pt x="874823" y="4934"/>
                  <a:pt x="875881" y="3524"/>
                  <a:pt x="877995" y="3524"/>
                </a:cubicBezTo>
                <a:close/>
                <a:moveTo>
                  <a:pt x="425443" y="3524"/>
                </a:moveTo>
                <a:lnTo>
                  <a:pt x="429320" y="3524"/>
                </a:lnTo>
                <a:cubicBezTo>
                  <a:pt x="431435" y="3524"/>
                  <a:pt x="432844" y="4934"/>
                  <a:pt x="432844" y="7048"/>
                </a:cubicBezTo>
                <a:lnTo>
                  <a:pt x="432844" y="230838"/>
                </a:lnTo>
                <a:cubicBezTo>
                  <a:pt x="432844" y="232248"/>
                  <a:pt x="433549" y="232953"/>
                  <a:pt x="434959" y="232953"/>
                </a:cubicBezTo>
                <a:lnTo>
                  <a:pt x="557250" y="232953"/>
                </a:lnTo>
                <a:cubicBezTo>
                  <a:pt x="559365" y="232953"/>
                  <a:pt x="560774" y="234362"/>
                  <a:pt x="560774" y="236477"/>
                </a:cubicBezTo>
                <a:lnTo>
                  <a:pt x="560774" y="239649"/>
                </a:lnTo>
                <a:cubicBezTo>
                  <a:pt x="560774" y="241763"/>
                  <a:pt x="559365" y="243173"/>
                  <a:pt x="557250" y="243173"/>
                </a:cubicBezTo>
                <a:lnTo>
                  <a:pt x="425443" y="243173"/>
                </a:lnTo>
                <a:cubicBezTo>
                  <a:pt x="423329" y="243173"/>
                  <a:pt x="421919" y="241763"/>
                  <a:pt x="421919" y="239649"/>
                </a:cubicBezTo>
                <a:lnTo>
                  <a:pt x="421919" y="7048"/>
                </a:lnTo>
                <a:cubicBezTo>
                  <a:pt x="421919" y="4934"/>
                  <a:pt x="423329" y="3524"/>
                  <a:pt x="425443" y="3524"/>
                </a:cubicBezTo>
                <a:close/>
                <a:moveTo>
                  <a:pt x="225418" y="3524"/>
                </a:moveTo>
                <a:lnTo>
                  <a:pt x="301190" y="3524"/>
                </a:lnTo>
                <a:cubicBezTo>
                  <a:pt x="346652" y="3524"/>
                  <a:pt x="372732" y="27841"/>
                  <a:pt x="372732" y="68370"/>
                </a:cubicBezTo>
                <a:cubicBezTo>
                  <a:pt x="372732" y="108899"/>
                  <a:pt x="346652" y="133216"/>
                  <a:pt x="301190" y="133216"/>
                </a:cubicBezTo>
                <a:lnTo>
                  <a:pt x="234934" y="133216"/>
                </a:lnTo>
                <a:cubicBezTo>
                  <a:pt x="233524" y="133216"/>
                  <a:pt x="232819" y="133921"/>
                  <a:pt x="232819" y="135331"/>
                </a:cubicBezTo>
                <a:lnTo>
                  <a:pt x="232819" y="239649"/>
                </a:lnTo>
                <a:cubicBezTo>
                  <a:pt x="232819" y="241763"/>
                  <a:pt x="231409" y="243173"/>
                  <a:pt x="229295" y="243173"/>
                </a:cubicBezTo>
                <a:lnTo>
                  <a:pt x="225418" y="243173"/>
                </a:lnTo>
                <a:cubicBezTo>
                  <a:pt x="223304" y="243173"/>
                  <a:pt x="221894" y="241763"/>
                  <a:pt x="221894" y="239649"/>
                </a:cubicBezTo>
                <a:lnTo>
                  <a:pt x="221894" y="7048"/>
                </a:lnTo>
                <a:cubicBezTo>
                  <a:pt x="221894" y="4934"/>
                  <a:pt x="223304" y="3524"/>
                  <a:pt x="225418" y="3524"/>
                </a:cubicBezTo>
                <a:close/>
                <a:moveTo>
                  <a:pt x="3524" y="3524"/>
                </a:moveTo>
                <a:lnTo>
                  <a:pt x="7400" y="3524"/>
                </a:lnTo>
                <a:cubicBezTo>
                  <a:pt x="9515" y="3524"/>
                  <a:pt x="10925" y="4934"/>
                  <a:pt x="10925" y="7048"/>
                </a:cubicBezTo>
                <a:lnTo>
                  <a:pt x="10925" y="161410"/>
                </a:lnTo>
                <a:cubicBezTo>
                  <a:pt x="10925" y="211807"/>
                  <a:pt x="34890" y="236477"/>
                  <a:pt x="78238" y="236477"/>
                </a:cubicBezTo>
                <a:cubicBezTo>
                  <a:pt x="121939" y="236477"/>
                  <a:pt x="145551" y="211807"/>
                  <a:pt x="145551" y="161410"/>
                </a:cubicBezTo>
                <a:lnTo>
                  <a:pt x="145551" y="7048"/>
                </a:lnTo>
                <a:cubicBezTo>
                  <a:pt x="145551" y="4934"/>
                  <a:pt x="146961" y="3524"/>
                  <a:pt x="149075" y="3524"/>
                </a:cubicBezTo>
                <a:lnTo>
                  <a:pt x="152952" y="3524"/>
                </a:lnTo>
                <a:cubicBezTo>
                  <a:pt x="155067" y="3524"/>
                  <a:pt x="156476" y="4934"/>
                  <a:pt x="156476" y="7048"/>
                </a:cubicBezTo>
                <a:lnTo>
                  <a:pt x="156476" y="161058"/>
                </a:lnTo>
                <a:cubicBezTo>
                  <a:pt x="156476" y="218503"/>
                  <a:pt x="128635" y="246697"/>
                  <a:pt x="78238" y="246697"/>
                </a:cubicBezTo>
                <a:cubicBezTo>
                  <a:pt x="27841" y="246697"/>
                  <a:pt x="0" y="219208"/>
                  <a:pt x="0" y="161058"/>
                </a:cubicBezTo>
                <a:lnTo>
                  <a:pt x="0" y="7048"/>
                </a:lnTo>
                <a:cubicBezTo>
                  <a:pt x="0" y="4934"/>
                  <a:pt x="1409" y="3524"/>
                  <a:pt x="3524" y="3524"/>
                </a:cubicBezTo>
                <a:close/>
                <a:moveTo>
                  <a:pt x="673026" y="0"/>
                </a:moveTo>
                <a:cubicBezTo>
                  <a:pt x="710736" y="0"/>
                  <a:pt x="736111" y="17621"/>
                  <a:pt x="747388" y="52159"/>
                </a:cubicBezTo>
                <a:cubicBezTo>
                  <a:pt x="750912" y="62731"/>
                  <a:pt x="754437" y="79648"/>
                  <a:pt x="754437" y="123349"/>
                </a:cubicBezTo>
                <a:cubicBezTo>
                  <a:pt x="754437" y="167049"/>
                  <a:pt x="750912" y="183966"/>
                  <a:pt x="747388" y="194538"/>
                </a:cubicBezTo>
                <a:cubicBezTo>
                  <a:pt x="736111" y="229076"/>
                  <a:pt x="710736" y="246697"/>
                  <a:pt x="673026" y="246697"/>
                </a:cubicBezTo>
                <a:cubicBezTo>
                  <a:pt x="635317" y="246697"/>
                  <a:pt x="609942" y="229076"/>
                  <a:pt x="598665" y="194538"/>
                </a:cubicBezTo>
                <a:cubicBezTo>
                  <a:pt x="595141" y="183966"/>
                  <a:pt x="591616" y="167049"/>
                  <a:pt x="591616" y="123349"/>
                </a:cubicBezTo>
                <a:cubicBezTo>
                  <a:pt x="591616" y="79648"/>
                  <a:pt x="595141" y="62731"/>
                  <a:pt x="598665" y="52159"/>
                </a:cubicBezTo>
                <a:cubicBezTo>
                  <a:pt x="609942" y="17621"/>
                  <a:pt x="635317" y="0"/>
                  <a:pt x="673026" y="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100">
              <a:solidFill>
                <a:srgbClr val="3F3F3F"/>
              </a:solidFill>
              <a:latin typeface="Ultra"/>
              <a:ea typeface="Ultra"/>
              <a:cs typeface="Ultra"/>
              <a:sym typeface="Ultra"/>
            </a:endParaRPr>
          </a:p>
        </p:txBody>
      </p:sp>
      <p:pic>
        <p:nvPicPr>
          <p:cNvPr id="7" name="Picture 6">
            <a:extLst>
              <a:ext uri="{FF2B5EF4-FFF2-40B4-BE49-F238E27FC236}">
                <a16:creationId xmlns:a16="http://schemas.microsoft.com/office/drawing/2014/main" id="{9A5F6309-F5B5-B459-977D-567EF0D167C4}"/>
              </a:ext>
            </a:extLst>
          </p:cNvPr>
          <p:cNvPicPr>
            <a:picLocks noChangeAspect="1"/>
          </p:cNvPicPr>
          <p:nvPr/>
        </p:nvPicPr>
        <p:blipFill>
          <a:blip r:embed="rId3"/>
          <a:stretch>
            <a:fillRect/>
          </a:stretch>
        </p:blipFill>
        <p:spPr>
          <a:xfrm>
            <a:off x="1033042" y="2820457"/>
            <a:ext cx="4383925" cy="175357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37"/>
          <p:cNvSpPr/>
          <p:nvPr/>
        </p:nvSpPr>
        <p:spPr>
          <a:xfrm>
            <a:off x="6280686" y="3758879"/>
            <a:ext cx="2225641" cy="286474"/>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671" name="Google Shape;671;p37"/>
          <p:cNvCxnSpPr>
            <a:stCxn id="672" idx="3"/>
          </p:cNvCxnSpPr>
          <p:nvPr/>
        </p:nvCxnSpPr>
        <p:spPr>
          <a:xfrm>
            <a:off x="4583891" y="3151540"/>
            <a:ext cx="1432200" cy="0"/>
          </a:xfrm>
          <a:prstGeom prst="straightConnector1">
            <a:avLst/>
          </a:prstGeom>
          <a:noFill/>
          <a:ln w="28575" cap="flat" cmpd="sng">
            <a:solidFill>
              <a:schemeClr val="dk2"/>
            </a:solidFill>
            <a:prstDash val="solid"/>
            <a:miter lim="800000"/>
            <a:headEnd type="none" w="sm" len="sm"/>
            <a:tailEnd type="triangle" w="lg" len="lg"/>
          </a:ln>
        </p:spPr>
      </p:cxnSp>
      <p:sp>
        <p:nvSpPr>
          <p:cNvPr id="673" name="Google Shape;673;p37"/>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19</a:t>
            </a:fld>
            <a:endParaRPr/>
          </a:p>
        </p:txBody>
      </p:sp>
      <p:sp>
        <p:nvSpPr>
          <p:cNvPr id="674" name="Google Shape;674;p37"/>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rgbClr val="3F3F3F"/>
                </a:solidFill>
              </a:rPr>
              <a:t>Access to drawings, procedures and other relevant documents</a:t>
            </a:r>
            <a:endParaRPr sz="1100"/>
          </a:p>
        </p:txBody>
      </p:sp>
      <p:sp>
        <p:nvSpPr>
          <p:cNvPr id="675" name="Google Shape;675;p37"/>
          <p:cNvSpPr txBox="1"/>
          <p:nvPr/>
        </p:nvSpPr>
        <p:spPr>
          <a:xfrm>
            <a:off x="494016" y="934676"/>
            <a:ext cx="8177400" cy="5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dirty="0">
                <a:solidFill>
                  <a:srgbClr val="3F3F3F"/>
                </a:solidFill>
              </a:rPr>
              <a:t>While recording and reporting on site, relevant drawings, procedures and other documents can be viewed at the same time.</a:t>
            </a:r>
            <a:endParaRPr sz="1100" dirty="0"/>
          </a:p>
        </p:txBody>
      </p:sp>
      <p:grpSp>
        <p:nvGrpSpPr>
          <p:cNvPr id="676" name="Google Shape;676;p37"/>
          <p:cNvGrpSpPr/>
          <p:nvPr/>
        </p:nvGrpSpPr>
        <p:grpSpPr>
          <a:xfrm>
            <a:off x="6280686" y="2409224"/>
            <a:ext cx="2225641" cy="1493762"/>
            <a:chOff x="3002373" y="3366503"/>
            <a:chExt cx="4022696" cy="2699875"/>
          </a:xfrm>
        </p:grpSpPr>
        <p:pic>
          <p:nvPicPr>
            <p:cNvPr id="677" name="Google Shape;677;p37"/>
            <p:cNvPicPr preferRelativeResize="0"/>
            <p:nvPr/>
          </p:nvPicPr>
          <p:blipFill rotWithShape="1">
            <a:blip r:embed="rId3">
              <a:alphaModFix/>
            </a:blip>
            <a:srcRect/>
            <a:stretch/>
          </p:blipFill>
          <p:spPr>
            <a:xfrm>
              <a:off x="4688269" y="3920078"/>
              <a:ext cx="2336800" cy="2146300"/>
            </a:xfrm>
            <a:prstGeom prst="rect">
              <a:avLst/>
            </a:prstGeom>
            <a:noFill/>
            <a:ln>
              <a:noFill/>
            </a:ln>
          </p:spPr>
        </p:pic>
        <p:pic>
          <p:nvPicPr>
            <p:cNvPr id="678" name="Google Shape;678;p37"/>
            <p:cNvPicPr preferRelativeResize="0"/>
            <p:nvPr/>
          </p:nvPicPr>
          <p:blipFill rotWithShape="1">
            <a:blip r:embed="rId4">
              <a:alphaModFix/>
            </a:blip>
            <a:srcRect/>
            <a:stretch/>
          </p:blipFill>
          <p:spPr>
            <a:xfrm>
              <a:off x="3435015" y="3366503"/>
              <a:ext cx="1600200" cy="2146300"/>
            </a:xfrm>
            <a:prstGeom prst="rect">
              <a:avLst/>
            </a:prstGeom>
            <a:noFill/>
            <a:ln>
              <a:noFill/>
            </a:ln>
          </p:spPr>
        </p:pic>
        <p:pic>
          <p:nvPicPr>
            <p:cNvPr id="679" name="Google Shape;679;p37"/>
            <p:cNvPicPr preferRelativeResize="0"/>
            <p:nvPr/>
          </p:nvPicPr>
          <p:blipFill rotWithShape="1">
            <a:blip r:embed="rId5">
              <a:alphaModFix/>
            </a:blip>
            <a:srcRect/>
            <a:stretch/>
          </p:blipFill>
          <p:spPr>
            <a:xfrm>
              <a:off x="3002373" y="4154905"/>
              <a:ext cx="743611" cy="1357898"/>
            </a:xfrm>
            <a:prstGeom prst="rect">
              <a:avLst/>
            </a:prstGeom>
            <a:noFill/>
            <a:ln>
              <a:noFill/>
            </a:ln>
          </p:spPr>
        </p:pic>
      </p:grpSp>
      <p:sp>
        <p:nvSpPr>
          <p:cNvPr id="672" name="Google Shape;672;p37"/>
          <p:cNvSpPr/>
          <p:nvPr/>
        </p:nvSpPr>
        <p:spPr>
          <a:xfrm>
            <a:off x="637673" y="1668481"/>
            <a:ext cx="3946218" cy="2966119"/>
          </a:xfrm>
          <a:prstGeom prst="roundRect">
            <a:avLst>
              <a:gd name="adj" fmla="val 3441"/>
            </a:avLst>
          </a:prstGeom>
          <a:noFill/>
          <a:ln w="28575" cap="flat" cmpd="sng">
            <a:solidFill>
              <a:schemeClr val="l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0" name="Google Shape;680;p37"/>
          <p:cNvSpPr txBox="1"/>
          <p:nvPr/>
        </p:nvSpPr>
        <p:spPr>
          <a:xfrm>
            <a:off x="1647263" y="1576441"/>
            <a:ext cx="1926900" cy="184800"/>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595959"/>
                </a:solidFill>
              </a:rPr>
              <a:t>Work support information</a:t>
            </a:r>
            <a:endParaRPr sz="1200" b="1">
              <a:solidFill>
                <a:srgbClr val="595959"/>
              </a:solidFill>
              <a:latin typeface="Arial"/>
              <a:ea typeface="Arial"/>
              <a:cs typeface="Arial"/>
              <a:sym typeface="Arial"/>
            </a:endParaRPr>
          </a:p>
        </p:txBody>
      </p:sp>
      <p:sp>
        <p:nvSpPr>
          <p:cNvPr id="681" name="Google Shape;681;p37"/>
          <p:cNvSpPr/>
          <p:nvPr/>
        </p:nvSpPr>
        <p:spPr>
          <a:xfrm>
            <a:off x="878210" y="2284033"/>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2" name="Google Shape;682;p37"/>
          <p:cNvSpPr/>
          <p:nvPr/>
        </p:nvSpPr>
        <p:spPr>
          <a:xfrm>
            <a:off x="2105431" y="2284033"/>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3" name="Google Shape;683;p37"/>
          <p:cNvSpPr/>
          <p:nvPr/>
        </p:nvSpPr>
        <p:spPr>
          <a:xfrm>
            <a:off x="3332652" y="2284033"/>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4" name="Google Shape;684;p37"/>
          <p:cNvSpPr txBox="1"/>
          <p:nvPr/>
        </p:nvSpPr>
        <p:spPr>
          <a:xfrm>
            <a:off x="1028880" y="2307116"/>
            <a:ext cx="733500" cy="169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a:solidFill>
                  <a:srgbClr val="3F3F3F"/>
                </a:solidFill>
                <a:latin typeface="Arial"/>
                <a:ea typeface="Arial"/>
                <a:cs typeface="Arial"/>
                <a:sym typeface="Arial"/>
              </a:rPr>
              <a:t>WEB</a:t>
            </a:r>
            <a:r>
              <a:rPr lang="en-GB" sz="1100">
                <a:solidFill>
                  <a:srgbClr val="3F3F3F"/>
                </a:solidFill>
              </a:rPr>
              <a:t> Page</a:t>
            </a:r>
            <a:endParaRPr sz="1100">
              <a:solidFill>
                <a:srgbClr val="3F3F3F"/>
              </a:solidFill>
              <a:latin typeface="Arial"/>
              <a:ea typeface="Arial"/>
              <a:cs typeface="Arial"/>
              <a:sym typeface="Arial"/>
            </a:endParaRPr>
          </a:p>
        </p:txBody>
      </p:sp>
      <p:sp>
        <p:nvSpPr>
          <p:cNvPr id="685" name="Google Shape;685;p37"/>
          <p:cNvSpPr txBox="1"/>
          <p:nvPr/>
        </p:nvSpPr>
        <p:spPr>
          <a:xfrm>
            <a:off x="2321624" y="2307116"/>
            <a:ext cx="602400" cy="169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dirty="0">
                <a:solidFill>
                  <a:srgbClr val="3F3F3F"/>
                </a:solidFill>
                <a:latin typeface="Arial"/>
                <a:ea typeface="Arial"/>
                <a:cs typeface="Arial"/>
                <a:sym typeface="Arial"/>
              </a:rPr>
              <a:t>PDF</a:t>
            </a:r>
            <a:r>
              <a:rPr lang="en-GB" sz="1100" dirty="0">
                <a:solidFill>
                  <a:srgbClr val="3F3F3F"/>
                </a:solidFill>
              </a:rPr>
              <a:t> Plan</a:t>
            </a:r>
            <a:endParaRPr sz="1100" dirty="0">
              <a:solidFill>
                <a:srgbClr val="3F3F3F"/>
              </a:solidFill>
              <a:latin typeface="Arial"/>
              <a:ea typeface="Arial"/>
              <a:cs typeface="Arial"/>
              <a:sym typeface="Arial"/>
            </a:endParaRPr>
          </a:p>
        </p:txBody>
      </p:sp>
      <p:sp>
        <p:nvSpPr>
          <p:cNvPr id="686" name="Google Shape;686;p37"/>
          <p:cNvSpPr txBox="1"/>
          <p:nvPr/>
        </p:nvSpPr>
        <p:spPr>
          <a:xfrm>
            <a:off x="3619265" y="2305961"/>
            <a:ext cx="536323" cy="1692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dirty="0">
                <a:solidFill>
                  <a:srgbClr val="3F3F3F"/>
                </a:solidFill>
              </a:rPr>
              <a:t>Video</a:t>
            </a:r>
            <a:endParaRPr sz="1100" dirty="0">
              <a:solidFill>
                <a:srgbClr val="3F3F3F"/>
              </a:solidFill>
              <a:latin typeface="Arial"/>
              <a:ea typeface="Arial"/>
              <a:cs typeface="Arial"/>
              <a:sym typeface="Arial"/>
            </a:endParaRPr>
          </a:p>
        </p:txBody>
      </p:sp>
      <p:sp>
        <p:nvSpPr>
          <p:cNvPr id="687" name="Google Shape;687;p37"/>
          <p:cNvSpPr/>
          <p:nvPr/>
        </p:nvSpPr>
        <p:spPr>
          <a:xfrm>
            <a:off x="878210" y="3420252"/>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8" name="Google Shape;688;p37"/>
          <p:cNvSpPr/>
          <p:nvPr/>
        </p:nvSpPr>
        <p:spPr>
          <a:xfrm>
            <a:off x="2105431" y="3420252"/>
            <a:ext cx="2220090"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9" name="Google Shape;689;p37"/>
          <p:cNvSpPr txBox="1"/>
          <p:nvPr/>
        </p:nvSpPr>
        <p:spPr>
          <a:xfrm>
            <a:off x="1007578" y="3441001"/>
            <a:ext cx="829695"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dirty="0">
                <a:solidFill>
                  <a:srgbClr val="3F3F3F"/>
                </a:solidFill>
              </a:rPr>
              <a:t>3D Models</a:t>
            </a:r>
            <a:endParaRPr sz="1200" dirty="0">
              <a:solidFill>
                <a:srgbClr val="3F3F3F"/>
              </a:solidFill>
              <a:latin typeface="Arial"/>
              <a:ea typeface="Arial"/>
              <a:cs typeface="Arial"/>
              <a:sym typeface="Arial"/>
            </a:endParaRPr>
          </a:p>
        </p:txBody>
      </p:sp>
      <p:sp>
        <p:nvSpPr>
          <p:cNvPr id="690" name="Google Shape;690;p37"/>
          <p:cNvSpPr txBox="1"/>
          <p:nvPr/>
        </p:nvSpPr>
        <p:spPr>
          <a:xfrm>
            <a:off x="2105431" y="3443336"/>
            <a:ext cx="2198209"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dirty="0">
                <a:solidFill>
                  <a:srgbClr val="3F3F3F"/>
                </a:solidFill>
              </a:rPr>
              <a:t>Office Documents &amp; Images</a:t>
            </a:r>
            <a:endParaRPr sz="1200" dirty="0">
              <a:solidFill>
                <a:srgbClr val="3F3F3F"/>
              </a:solidFill>
              <a:latin typeface="Arial"/>
              <a:ea typeface="Arial"/>
              <a:cs typeface="Arial"/>
              <a:sym typeface="Arial"/>
            </a:endParaRPr>
          </a:p>
        </p:txBody>
      </p:sp>
      <p:sp>
        <p:nvSpPr>
          <p:cNvPr id="691" name="Google Shape;691;p37"/>
          <p:cNvSpPr txBox="1"/>
          <p:nvPr/>
        </p:nvSpPr>
        <p:spPr>
          <a:xfrm>
            <a:off x="6280686" y="3809782"/>
            <a:ext cx="2225641"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rPr>
              <a:t>Inspect while typing</a:t>
            </a:r>
            <a:endParaRPr sz="1200" b="1">
              <a:solidFill>
                <a:schemeClr val="lt1"/>
              </a:solidFill>
              <a:latin typeface="Arial"/>
              <a:ea typeface="Arial"/>
              <a:cs typeface="Arial"/>
              <a:sym typeface="Arial"/>
            </a:endParaRPr>
          </a:p>
        </p:txBody>
      </p:sp>
      <p:pic>
        <p:nvPicPr>
          <p:cNvPr id="692" name="Google Shape;692;p37"/>
          <p:cNvPicPr preferRelativeResize="0"/>
          <p:nvPr/>
        </p:nvPicPr>
        <p:blipFill rotWithShape="1">
          <a:blip r:embed="rId6">
            <a:alphaModFix/>
          </a:blip>
          <a:srcRect/>
          <a:stretch/>
        </p:blipFill>
        <p:spPr>
          <a:xfrm>
            <a:off x="1113854" y="3838357"/>
            <a:ext cx="563425" cy="646061"/>
          </a:xfrm>
          <a:prstGeom prst="rect">
            <a:avLst/>
          </a:prstGeom>
          <a:noFill/>
          <a:ln>
            <a:noFill/>
          </a:ln>
        </p:spPr>
      </p:pic>
      <p:pic>
        <p:nvPicPr>
          <p:cNvPr id="693" name="Google Shape;693;p37"/>
          <p:cNvPicPr preferRelativeResize="0"/>
          <p:nvPr/>
        </p:nvPicPr>
        <p:blipFill rotWithShape="1">
          <a:blip r:embed="rId7">
            <a:alphaModFix/>
          </a:blip>
          <a:srcRect/>
          <a:stretch/>
        </p:blipFill>
        <p:spPr>
          <a:xfrm>
            <a:off x="1086152" y="2624269"/>
            <a:ext cx="595915" cy="588466"/>
          </a:xfrm>
          <a:prstGeom prst="rect">
            <a:avLst/>
          </a:prstGeom>
          <a:noFill/>
          <a:ln>
            <a:noFill/>
          </a:ln>
        </p:spPr>
      </p:pic>
      <p:pic>
        <p:nvPicPr>
          <p:cNvPr id="694" name="Google Shape;694;p37"/>
          <p:cNvPicPr preferRelativeResize="0"/>
          <p:nvPr/>
        </p:nvPicPr>
        <p:blipFill rotWithShape="1">
          <a:blip r:embed="rId8">
            <a:alphaModFix/>
          </a:blip>
          <a:srcRect/>
          <a:stretch/>
        </p:blipFill>
        <p:spPr>
          <a:xfrm>
            <a:off x="3519888" y="2677657"/>
            <a:ext cx="660242" cy="478999"/>
          </a:xfrm>
          <a:prstGeom prst="rect">
            <a:avLst/>
          </a:prstGeom>
          <a:noFill/>
          <a:ln>
            <a:noFill/>
          </a:ln>
        </p:spPr>
      </p:pic>
      <p:pic>
        <p:nvPicPr>
          <p:cNvPr id="695" name="Google Shape;695;p37"/>
          <p:cNvPicPr preferRelativeResize="0"/>
          <p:nvPr/>
        </p:nvPicPr>
        <p:blipFill rotWithShape="1">
          <a:blip r:embed="rId9">
            <a:alphaModFix/>
          </a:blip>
          <a:srcRect/>
          <a:stretch/>
        </p:blipFill>
        <p:spPr>
          <a:xfrm>
            <a:off x="2342621" y="2624269"/>
            <a:ext cx="536324" cy="588466"/>
          </a:xfrm>
          <a:prstGeom prst="rect">
            <a:avLst/>
          </a:prstGeom>
          <a:noFill/>
          <a:ln>
            <a:noFill/>
          </a:ln>
        </p:spPr>
      </p:pic>
      <p:grpSp>
        <p:nvGrpSpPr>
          <p:cNvPr id="696" name="Google Shape;696;p37"/>
          <p:cNvGrpSpPr/>
          <p:nvPr/>
        </p:nvGrpSpPr>
        <p:grpSpPr>
          <a:xfrm>
            <a:off x="2105431" y="3877342"/>
            <a:ext cx="2198209" cy="514581"/>
            <a:chOff x="2807241" y="5135616"/>
            <a:chExt cx="2930945" cy="686108"/>
          </a:xfrm>
        </p:grpSpPr>
        <p:pic>
          <p:nvPicPr>
            <p:cNvPr id="697" name="Google Shape;697;p37"/>
            <p:cNvPicPr preferRelativeResize="0"/>
            <p:nvPr/>
          </p:nvPicPr>
          <p:blipFill rotWithShape="1">
            <a:blip r:embed="rId10">
              <a:alphaModFix/>
            </a:blip>
            <a:srcRect/>
            <a:stretch/>
          </p:blipFill>
          <p:spPr>
            <a:xfrm>
              <a:off x="2807241" y="5135616"/>
              <a:ext cx="592407" cy="678263"/>
            </a:xfrm>
            <a:prstGeom prst="rect">
              <a:avLst/>
            </a:prstGeom>
            <a:noFill/>
            <a:ln>
              <a:noFill/>
            </a:ln>
          </p:spPr>
        </p:pic>
        <p:pic>
          <p:nvPicPr>
            <p:cNvPr id="698" name="Google Shape;698;p37"/>
            <p:cNvPicPr preferRelativeResize="0"/>
            <p:nvPr/>
          </p:nvPicPr>
          <p:blipFill rotWithShape="1">
            <a:blip r:embed="rId11">
              <a:alphaModFix/>
            </a:blip>
            <a:srcRect/>
            <a:stretch/>
          </p:blipFill>
          <p:spPr>
            <a:xfrm>
              <a:off x="4830779" y="5143460"/>
              <a:ext cx="907407" cy="678264"/>
            </a:xfrm>
            <a:prstGeom prst="rect">
              <a:avLst/>
            </a:prstGeom>
            <a:noFill/>
            <a:ln>
              <a:noFill/>
            </a:ln>
          </p:spPr>
        </p:pic>
        <p:pic>
          <p:nvPicPr>
            <p:cNvPr id="699" name="Google Shape;699;p37"/>
            <p:cNvPicPr preferRelativeResize="0"/>
            <p:nvPr/>
          </p:nvPicPr>
          <p:blipFill rotWithShape="1">
            <a:blip r:embed="rId12">
              <a:alphaModFix/>
            </a:blip>
            <a:srcRect/>
            <a:stretch/>
          </p:blipFill>
          <p:spPr>
            <a:xfrm>
              <a:off x="4121582" y="5135616"/>
              <a:ext cx="592407" cy="678263"/>
            </a:xfrm>
            <a:prstGeom prst="rect">
              <a:avLst/>
            </a:prstGeom>
            <a:noFill/>
            <a:ln>
              <a:noFill/>
            </a:ln>
          </p:spPr>
        </p:pic>
        <p:pic>
          <p:nvPicPr>
            <p:cNvPr id="700" name="Google Shape;700;p37"/>
            <p:cNvPicPr preferRelativeResize="0"/>
            <p:nvPr/>
          </p:nvPicPr>
          <p:blipFill rotWithShape="1">
            <a:blip r:embed="rId13">
              <a:alphaModFix/>
            </a:blip>
            <a:srcRect/>
            <a:stretch/>
          </p:blipFill>
          <p:spPr>
            <a:xfrm>
              <a:off x="3464412" y="5135616"/>
              <a:ext cx="592407" cy="678263"/>
            </a:xfrm>
            <a:prstGeom prst="rect">
              <a:avLst/>
            </a:prstGeom>
            <a:noFill/>
            <a:ln>
              <a:noFill/>
            </a:ln>
          </p:spPr>
        </p:pic>
      </p:grpSp>
      <p:grpSp>
        <p:nvGrpSpPr>
          <p:cNvPr id="701" name="Google Shape;701;p37"/>
          <p:cNvGrpSpPr/>
          <p:nvPr/>
        </p:nvGrpSpPr>
        <p:grpSpPr>
          <a:xfrm>
            <a:off x="4747957" y="2642933"/>
            <a:ext cx="1059640" cy="325310"/>
            <a:chOff x="6365334" y="3570210"/>
            <a:chExt cx="1412853" cy="433746"/>
          </a:xfrm>
        </p:grpSpPr>
        <p:sp>
          <p:nvSpPr>
            <p:cNvPr id="702" name="Google Shape;702;p37"/>
            <p:cNvSpPr/>
            <p:nvPr/>
          </p:nvSpPr>
          <p:spPr>
            <a:xfrm>
              <a:off x="6365334" y="3570210"/>
              <a:ext cx="1412853" cy="433746"/>
            </a:xfrm>
            <a:prstGeom prst="roundRect">
              <a:avLst>
                <a:gd name="adj" fmla="val 50000"/>
              </a:avLst>
            </a:prstGeom>
            <a:solidFill>
              <a:schemeClr val="lt1"/>
            </a:solidFill>
            <a:ln w="1905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03" name="Google Shape;703;p37"/>
            <p:cNvSpPr txBox="1"/>
            <p:nvPr/>
          </p:nvSpPr>
          <p:spPr>
            <a:xfrm>
              <a:off x="6632422" y="3607341"/>
              <a:ext cx="928200" cy="32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dirty="0">
                  <a:solidFill>
                    <a:schemeClr val="dk2"/>
                  </a:solidFill>
                </a:rPr>
                <a:t>Reference &amp; Playback</a:t>
              </a:r>
              <a:endParaRPr sz="800" b="1" dirty="0">
                <a:solidFill>
                  <a:schemeClr val="dk2"/>
                </a:solidFill>
                <a:latin typeface="Arial"/>
                <a:ea typeface="Arial"/>
                <a:cs typeface="Arial"/>
                <a:sym typeface="Arial"/>
              </a:endParaRPr>
            </a:p>
          </p:txBody>
        </p:sp>
      </p:grpSp>
      <p:sp>
        <p:nvSpPr>
          <p:cNvPr id="704" name="Google Shape;704;p37"/>
          <p:cNvSpPr txBox="1"/>
          <p:nvPr/>
        </p:nvSpPr>
        <p:spPr>
          <a:xfrm>
            <a:off x="866063" y="1824031"/>
            <a:ext cx="3489300" cy="36933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000" dirty="0">
                <a:solidFill>
                  <a:srgbClr val="7F7F7F"/>
                </a:solidFill>
              </a:rPr>
              <a:t>Various production support information needed to carry out the work can be checked.</a:t>
            </a:r>
            <a:endParaRPr sz="1000" b="1" dirty="0">
              <a:solidFill>
                <a:srgbClr val="7F7F7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a:t>
            </a:fld>
            <a:endParaRPr/>
          </a:p>
        </p:txBody>
      </p:sp>
      <p:sp>
        <p:nvSpPr>
          <p:cNvPr id="108" name="Google Shape;108;p19"/>
          <p:cNvSpPr txBox="1"/>
          <p:nvPr/>
        </p:nvSpPr>
        <p:spPr>
          <a:xfrm>
            <a:off x="2886075" y="549475"/>
            <a:ext cx="33720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CIMTOPS Introduction</a:t>
            </a:r>
            <a:endParaRPr sz="1100"/>
          </a:p>
        </p:txBody>
      </p:sp>
      <p:cxnSp>
        <p:nvCxnSpPr>
          <p:cNvPr id="109" name="Google Shape;109;p19"/>
          <p:cNvCxnSpPr/>
          <p:nvPr/>
        </p:nvCxnSpPr>
        <p:spPr>
          <a:xfrm>
            <a:off x="1183628" y="998317"/>
            <a:ext cx="6776744" cy="0"/>
          </a:xfrm>
          <a:prstGeom prst="straightConnector1">
            <a:avLst/>
          </a:prstGeom>
          <a:noFill/>
          <a:ln w="9525" cap="flat" cmpd="sng">
            <a:solidFill>
              <a:srgbClr val="D0CECE"/>
            </a:solidFill>
            <a:prstDash val="solid"/>
            <a:miter lim="800000"/>
            <a:headEnd type="none" w="sm" len="sm"/>
            <a:tailEnd type="none" w="sm" len="sm"/>
          </a:ln>
        </p:spPr>
      </p:cxnSp>
      <p:sp>
        <p:nvSpPr>
          <p:cNvPr id="110" name="Google Shape;110;p19"/>
          <p:cNvSpPr txBox="1"/>
          <p:nvPr/>
        </p:nvSpPr>
        <p:spPr>
          <a:xfrm>
            <a:off x="748468" y="1216450"/>
            <a:ext cx="7699807" cy="830997"/>
          </a:xfrm>
          <a:prstGeom prst="rect">
            <a:avLst/>
          </a:prstGeom>
          <a:noFill/>
          <a:ln>
            <a:noFill/>
          </a:ln>
        </p:spPr>
        <p:txBody>
          <a:bodyPr spcFirstLastPara="1" wrap="square" lIns="0" tIns="0" rIns="0" bIns="0" anchor="t" anchorCtr="0">
            <a:spAutoFit/>
          </a:bodyPr>
          <a:lstStyle/>
          <a:p>
            <a:pPr marL="215900" marR="0" lvl="0" indent="-190500" algn="l" rtl="0">
              <a:lnSpc>
                <a:spcPct val="150000"/>
              </a:lnSpc>
              <a:spcBef>
                <a:spcPts val="0"/>
              </a:spcBef>
              <a:spcAft>
                <a:spcPts val="0"/>
              </a:spcAft>
              <a:buClr>
                <a:schemeClr val="dk2"/>
              </a:buClr>
              <a:buSzPts val="1200"/>
              <a:buFont typeface="Noto Sans Symbols"/>
              <a:buChar char="■"/>
            </a:pPr>
            <a:r>
              <a:rPr lang="en-GB" sz="1200" dirty="0">
                <a:solidFill>
                  <a:srgbClr val="3F3F3F"/>
                </a:solidFill>
              </a:rPr>
              <a:t>Established in 1991</a:t>
            </a:r>
            <a:endParaRPr sz="1200" dirty="0">
              <a:solidFill>
                <a:srgbClr val="3F3F3F"/>
              </a:solidFill>
            </a:endParaRPr>
          </a:p>
          <a:p>
            <a:pPr marL="215900" marR="0" lvl="0" indent="-190500" algn="l" rtl="0">
              <a:lnSpc>
                <a:spcPct val="150000"/>
              </a:lnSpc>
              <a:spcBef>
                <a:spcPts val="0"/>
              </a:spcBef>
              <a:spcAft>
                <a:spcPts val="0"/>
              </a:spcAft>
              <a:buClr>
                <a:schemeClr val="dk2"/>
              </a:buClr>
              <a:buSzPts val="1200"/>
              <a:buFont typeface="Noto Sans Symbols"/>
              <a:buChar char="■"/>
            </a:pPr>
            <a:r>
              <a:rPr lang="en-GB" sz="1200" dirty="0">
                <a:solidFill>
                  <a:srgbClr val="3F3F3F"/>
                </a:solidFill>
              </a:rPr>
              <a:t>Develops unique solutions specialising in on-site operations, with a focus on the manufacturing industry</a:t>
            </a:r>
            <a:endParaRPr sz="1200" dirty="0">
              <a:solidFill>
                <a:srgbClr val="3F3F3F"/>
              </a:solidFill>
            </a:endParaRPr>
          </a:p>
          <a:p>
            <a:pPr marL="215900" marR="0" lvl="0" indent="-190500" algn="l" rtl="0">
              <a:lnSpc>
                <a:spcPct val="150000"/>
              </a:lnSpc>
              <a:spcBef>
                <a:spcPts val="0"/>
              </a:spcBef>
              <a:spcAft>
                <a:spcPts val="0"/>
              </a:spcAft>
              <a:buClr>
                <a:schemeClr val="dk2"/>
              </a:buClr>
              <a:buSzPts val="1200"/>
              <a:buFont typeface="Noto Sans Symbols"/>
              <a:buChar char="■"/>
            </a:pPr>
            <a:r>
              <a:rPr lang="en-GB" sz="1200" dirty="0">
                <a:solidFill>
                  <a:srgbClr val="3F3F3F"/>
                </a:solidFill>
              </a:rPr>
              <a:t>Creation of unique and powerful packaged products that are unique and exclusive to CIMTOPS</a:t>
            </a:r>
            <a:endParaRPr sz="1200" dirty="0">
              <a:solidFill>
                <a:srgbClr val="3F3F3F"/>
              </a:solidFill>
            </a:endParaRPr>
          </a:p>
        </p:txBody>
      </p:sp>
      <p:pic>
        <p:nvPicPr>
          <p:cNvPr id="112" name="Google Shape;112;p19" descr="DIRECTOR6"/>
          <p:cNvPicPr preferRelativeResize="0"/>
          <p:nvPr/>
        </p:nvPicPr>
        <p:blipFill rotWithShape="1">
          <a:blip r:embed="rId3">
            <a:alphaModFix/>
          </a:blip>
          <a:srcRect/>
          <a:stretch/>
        </p:blipFill>
        <p:spPr>
          <a:xfrm>
            <a:off x="748468" y="2705327"/>
            <a:ext cx="1372079" cy="161981"/>
          </a:xfrm>
          <a:prstGeom prst="rect">
            <a:avLst/>
          </a:prstGeom>
          <a:noFill/>
          <a:ln>
            <a:noFill/>
          </a:ln>
        </p:spPr>
      </p:pic>
      <p:pic>
        <p:nvPicPr>
          <p:cNvPr id="113" name="Google Shape;113;p19"/>
          <p:cNvPicPr preferRelativeResize="0"/>
          <p:nvPr/>
        </p:nvPicPr>
        <p:blipFill rotWithShape="1">
          <a:blip r:embed="rId4">
            <a:alphaModFix/>
          </a:blip>
          <a:srcRect/>
          <a:stretch/>
        </p:blipFill>
        <p:spPr>
          <a:xfrm>
            <a:off x="2681573" y="2631388"/>
            <a:ext cx="1307218" cy="309859"/>
          </a:xfrm>
          <a:prstGeom prst="rect">
            <a:avLst/>
          </a:prstGeom>
          <a:noFill/>
          <a:ln>
            <a:noFill/>
          </a:ln>
        </p:spPr>
      </p:pic>
      <p:sp>
        <p:nvSpPr>
          <p:cNvPr id="117" name="Google Shape;117;p19"/>
          <p:cNvSpPr txBox="1"/>
          <p:nvPr/>
        </p:nvSpPr>
        <p:spPr>
          <a:xfrm>
            <a:off x="585725" y="3121704"/>
            <a:ext cx="1737900" cy="6372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a:solidFill>
                  <a:srgbClr val="7F7F7F"/>
                </a:solidFill>
              </a:rPr>
              <a:t>For individual order production</a:t>
            </a:r>
            <a:endParaRPr sz="900">
              <a:solidFill>
                <a:srgbClr val="7F7F7F"/>
              </a:solidFill>
            </a:endParaRPr>
          </a:p>
          <a:p>
            <a:pPr marL="0" marR="0" lvl="0" indent="0" algn="ctr" rtl="0">
              <a:lnSpc>
                <a:spcPct val="120000"/>
              </a:lnSpc>
              <a:spcBef>
                <a:spcPts val="0"/>
              </a:spcBef>
              <a:spcAft>
                <a:spcPts val="0"/>
              </a:spcAft>
              <a:buClr>
                <a:schemeClr val="dk1"/>
              </a:buClr>
              <a:buSzPts val="1100"/>
              <a:buFont typeface="Arial"/>
              <a:buNone/>
            </a:pPr>
            <a:r>
              <a:rPr lang="en-GB" sz="900">
                <a:solidFill>
                  <a:srgbClr val="7F7F7F"/>
                </a:solidFill>
              </a:rPr>
              <a:t>Production scheduler + process control system</a:t>
            </a:r>
            <a:endParaRPr sz="900">
              <a:solidFill>
                <a:srgbClr val="7F7F7F"/>
              </a:solidFill>
            </a:endParaRPr>
          </a:p>
          <a:p>
            <a:pPr marL="0" marR="0" lvl="0" indent="0" algn="ctr" rtl="0">
              <a:lnSpc>
                <a:spcPct val="120000"/>
              </a:lnSpc>
              <a:spcBef>
                <a:spcPts val="0"/>
              </a:spcBef>
              <a:spcAft>
                <a:spcPts val="0"/>
              </a:spcAft>
              <a:buNone/>
            </a:pPr>
            <a:endParaRPr sz="900">
              <a:solidFill>
                <a:srgbClr val="7F7F7F"/>
              </a:solidFill>
            </a:endParaRPr>
          </a:p>
        </p:txBody>
      </p:sp>
      <p:sp>
        <p:nvSpPr>
          <p:cNvPr id="118" name="Google Shape;118;p19"/>
          <p:cNvSpPr txBox="1"/>
          <p:nvPr/>
        </p:nvSpPr>
        <p:spPr>
          <a:xfrm>
            <a:off x="2769525" y="3121700"/>
            <a:ext cx="1372200" cy="6372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a:solidFill>
                  <a:srgbClr val="7F7F7F"/>
                </a:solidFill>
              </a:rPr>
              <a:t>Paperless 'work forms'</a:t>
            </a:r>
            <a:endParaRPr sz="900">
              <a:solidFill>
                <a:srgbClr val="7F7F7F"/>
              </a:solidFill>
            </a:endParaRPr>
          </a:p>
          <a:p>
            <a:pPr marL="0" marR="0" lvl="0" indent="0" algn="ctr" rtl="0">
              <a:lnSpc>
                <a:spcPct val="120000"/>
              </a:lnSpc>
              <a:spcBef>
                <a:spcPts val="0"/>
              </a:spcBef>
              <a:spcAft>
                <a:spcPts val="0"/>
              </a:spcAft>
              <a:buClr>
                <a:schemeClr val="dk1"/>
              </a:buClr>
              <a:buSzPts val="1100"/>
              <a:buFont typeface="Arial"/>
              <a:buNone/>
            </a:pPr>
            <a:r>
              <a:rPr lang="en-GB" sz="900">
                <a:solidFill>
                  <a:srgbClr val="7F7F7F"/>
                </a:solidFill>
              </a:rPr>
              <a:t>Recording, reporting and viewing</a:t>
            </a:r>
            <a:endParaRPr sz="900">
              <a:solidFill>
                <a:srgbClr val="7F7F7F"/>
              </a:solidFill>
            </a:endParaRPr>
          </a:p>
          <a:p>
            <a:pPr marL="0" marR="0" lvl="0" indent="0" algn="ctr" rtl="0">
              <a:lnSpc>
                <a:spcPct val="120000"/>
              </a:lnSpc>
              <a:spcBef>
                <a:spcPts val="0"/>
              </a:spcBef>
              <a:spcAft>
                <a:spcPts val="0"/>
              </a:spcAft>
              <a:buNone/>
            </a:pPr>
            <a:endParaRPr sz="900">
              <a:solidFill>
                <a:srgbClr val="7F7F7F"/>
              </a:solidFill>
            </a:endParaRPr>
          </a:p>
        </p:txBody>
      </p:sp>
      <p:cxnSp>
        <p:nvCxnSpPr>
          <p:cNvPr id="121" name="Google Shape;121;p19"/>
          <p:cNvCxnSpPr/>
          <p:nvPr/>
        </p:nvCxnSpPr>
        <p:spPr>
          <a:xfrm>
            <a:off x="530815" y="2375898"/>
            <a:ext cx="8184446" cy="0"/>
          </a:xfrm>
          <a:prstGeom prst="straightConnector1">
            <a:avLst/>
          </a:prstGeom>
          <a:noFill/>
          <a:ln w="9525" cap="flat" cmpd="sng">
            <a:solidFill>
              <a:srgbClr val="D0CECE"/>
            </a:solidFill>
            <a:prstDash val="solid"/>
            <a:miter lim="800000"/>
            <a:headEnd type="none" w="sm" len="sm"/>
            <a:tailEnd type="none" w="sm" len="sm"/>
          </a:ln>
        </p:spPr>
      </p:cxnSp>
      <p:cxnSp>
        <p:nvCxnSpPr>
          <p:cNvPr id="122" name="Google Shape;122;p19"/>
          <p:cNvCxnSpPr/>
          <p:nvPr/>
        </p:nvCxnSpPr>
        <p:spPr>
          <a:xfrm>
            <a:off x="530815" y="3703252"/>
            <a:ext cx="8184446" cy="0"/>
          </a:xfrm>
          <a:prstGeom prst="straightConnector1">
            <a:avLst/>
          </a:prstGeom>
          <a:noFill/>
          <a:ln w="9525" cap="flat" cmpd="sng">
            <a:solidFill>
              <a:srgbClr val="D0CECE"/>
            </a:solidFill>
            <a:prstDash val="solid"/>
            <a:miter lim="800000"/>
            <a:headEnd type="none" w="sm" len="sm"/>
            <a:tailEnd type="none" w="sm" len="sm"/>
          </a:ln>
        </p:spPr>
      </p:cxnSp>
      <p:sp>
        <p:nvSpPr>
          <p:cNvPr id="123" name="Google Shape;123;p19"/>
          <p:cNvSpPr/>
          <p:nvPr/>
        </p:nvSpPr>
        <p:spPr>
          <a:xfrm>
            <a:off x="530816" y="3937572"/>
            <a:ext cx="741107" cy="741107"/>
          </a:xfrm>
          <a:prstGeom prst="rect">
            <a:avLst/>
          </a:prstGeom>
          <a:solidFill>
            <a:schemeClr val="lt1"/>
          </a:solidFill>
          <a:ln w="12700" cap="flat" cmpd="sng">
            <a:solidFill>
              <a:srgbClr val="3F3F3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4" name="Google Shape;124;p19"/>
          <p:cNvSpPr txBox="1"/>
          <p:nvPr/>
        </p:nvSpPr>
        <p:spPr>
          <a:xfrm>
            <a:off x="606169" y="4046322"/>
            <a:ext cx="590400" cy="708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1000" b="1" dirty="0">
                <a:solidFill>
                  <a:srgbClr val="3F3F3F"/>
                </a:solidFill>
              </a:rPr>
              <a:t>Main</a:t>
            </a:r>
            <a:endParaRPr sz="1000" b="1" dirty="0">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1000" b="1" dirty="0">
                <a:solidFill>
                  <a:srgbClr val="3F3F3F"/>
                </a:solidFill>
              </a:rPr>
              <a:t>business partners</a:t>
            </a:r>
            <a:endParaRPr sz="1000" b="1" dirty="0">
              <a:solidFill>
                <a:srgbClr val="3F3F3F"/>
              </a:solidFill>
            </a:endParaRPr>
          </a:p>
          <a:p>
            <a:pPr marL="0" marR="0" lvl="0" indent="0" algn="ctr" rtl="0">
              <a:lnSpc>
                <a:spcPct val="120000"/>
              </a:lnSpc>
              <a:spcBef>
                <a:spcPts val="0"/>
              </a:spcBef>
              <a:spcAft>
                <a:spcPts val="0"/>
              </a:spcAft>
              <a:buNone/>
            </a:pPr>
            <a:endParaRPr sz="1000" b="1" dirty="0">
              <a:solidFill>
                <a:srgbClr val="3F3F3F"/>
              </a:solidFill>
            </a:endParaRPr>
          </a:p>
        </p:txBody>
      </p:sp>
      <p:sp>
        <p:nvSpPr>
          <p:cNvPr id="125" name="Google Shape;125;p19"/>
          <p:cNvSpPr txBox="1"/>
          <p:nvPr/>
        </p:nvSpPr>
        <p:spPr>
          <a:xfrm>
            <a:off x="1490398" y="3826850"/>
            <a:ext cx="7132200" cy="3693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rgbClr val="3F3F3F"/>
                </a:solidFill>
              </a:rPr>
              <a:t>Our bespoke systems have been introduced and implemented by many manufacturers, mainly in the automotive and heavy industry sectors</a:t>
            </a:r>
            <a:endParaRPr sz="1200" b="1">
              <a:solidFill>
                <a:srgbClr val="3F3F3F"/>
              </a:solidFill>
              <a:latin typeface="Arial"/>
              <a:ea typeface="Arial"/>
              <a:cs typeface="Arial"/>
              <a:sym typeface="Arial"/>
            </a:endParaRPr>
          </a:p>
        </p:txBody>
      </p:sp>
      <p:sp>
        <p:nvSpPr>
          <p:cNvPr id="126" name="Google Shape;126;p19"/>
          <p:cNvSpPr txBox="1"/>
          <p:nvPr/>
        </p:nvSpPr>
        <p:spPr>
          <a:xfrm>
            <a:off x="1490392" y="4213809"/>
            <a:ext cx="7132200" cy="615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a:solidFill>
                  <a:srgbClr val="3F3F3F"/>
                </a:solidFill>
              </a:rPr>
              <a:t>Toyota Motor Corporation, Toyota Motor Kyushu, Toyota Motor East Japan, Denso, Toyota Industries Corporation, Aisin AW, Fuji Heavy Industries, Honda R&amp;D, Suzuki, Yamaha Motor, Tokai Rika, Daihatsu Kyushu, Anden, Bridgestone, Sumitomo Rubber Industries, Mitsubishi Heavy Industries, Toshiba, Mitsubishi Electric, Kawasaki Heavy Industries, Sumitomo Heavy Industries, Yazaki Parts, Kubota, YKK AP, etc.</a:t>
            </a:r>
            <a:endParaRPr sz="1100"/>
          </a:p>
        </p:txBody>
      </p:sp>
      <p:pic>
        <p:nvPicPr>
          <p:cNvPr id="4" name="図 10">
            <a:extLst>
              <a:ext uri="{FF2B5EF4-FFF2-40B4-BE49-F238E27FC236}">
                <a16:creationId xmlns:a16="http://schemas.microsoft.com/office/drawing/2014/main" id="{98D96774-ED60-6DE2-45CE-03A8D38E48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805" b="98817" l="4589" r="95220">
                        <a14:foregroundMark x1="35182" y1="34024" x2="24474" y2="26331"/>
                        <a14:foregroundMark x1="24474" y1="26331" x2="26004" y2="6805"/>
                        <a14:foregroundMark x1="26004" y1="6805" x2="40153" y2="15680"/>
                        <a14:foregroundMark x1="40153" y1="15680" x2="38623" y2="35799"/>
                        <a14:foregroundMark x1="38623" y1="35799" x2="35946" y2="36095"/>
                        <a14:foregroundMark x1="37859" y1="27515" x2="29254" y2="11834"/>
                        <a14:foregroundMark x1="29254" y1="11834" x2="27533" y2="10947"/>
                        <a14:foregroundMark x1="65201" y1="35503" x2="54876" y2="28698"/>
                        <a14:foregroundMark x1="54876" y1="28698" x2="55067" y2="8580"/>
                        <a14:foregroundMark x1="55067" y1="8580" x2="67495" y2="8876"/>
                        <a14:foregroundMark x1="67495" y1="8876" x2="70363" y2="30473"/>
                        <a14:foregroundMark x1="70363" y1="30473" x2="65774" y2="35207"/>
                        <a14:foregroundMark x1="20076" y1="83432" x2="7839" y2="76627"/>
                        <a14:foregroundMark x1="7839" y1="76627" x2="9178" y2="55621"/>
                        <a14:foregroundMark x1="9178" y1="55621" x2="23327" y2="57692"/>
                        <a14:foregroundMark x1="23327" y1="57692" x2="23327" y2="75444"/>
                        <a14:foregroundMark x1="23327" y1="75444" x2="18356" y2="83136"/>
                        <a14:foregroundMark x1="6501" y1="66864" x2="6501" y2="66864"/>
                        <a14:foregroundMark x1="14340" y1="59763" x2="14340" y2="59763"/>
                        <a14:foregroundMark x1="11281" y1="60947" x2="18738" y2="60651"/>
                        <a14:foregroundMark x1="13958" y1="68343" x2="23327" y2="68639"/>
                        <a14:foregroundMark x1="42447" y1="86391" x2="36138" y2="73373"/>
                        <a14:foregroundMark x1="36138" y1="73373" x2="39006" y2="56213"/>
                        <a14:foregroundMark x1="39006" y1="56213" x2="50096" y2="54142"/>
                        <a14:foregroundMark x1="50096" y1="54142" x2="56597" y2="66272"/>
                        <a14:foregroundMark x1="56597" y1="66272" x2="53155" y2="81361"/>
                        <a14:foregroundMark x1="53155" y1="81361" x2="43021" y2="86982"/>
                        <a14:foregroundMark x1="43021" y1="86982" x2="43021" y2="86982"/>
                        <a14:foregroundMark x1="52390" y1="70710" x2="42830" y2="64497"/>
                        <a14:foregroundMark x1="42830" y1="64497" x2="42447" y2="64497"/>
                        <a14:foregroundMark x1="47801" y1="60059" x2="43595" y2="67751"/>
                        <a14:foregroundMark x1="40727" y1="73669" x2="40727" y2="73669"/>
                        <a14:foregroundMark x1="44933" y1="81065" x2="44933" y2="81065"/>
                        <a14:foregroundMark x1="49713" y1="81361" x2="46463" y2="80473"/>
                        <a14:foregroundMark x1="90249" y1="60355" x2="89866" y2="77219"/>
                        <a14:foregroundMark x1="64436" y1="25148" x2="58700" y2="12722"/>
                        <a14:foregroundMark x1="63098" y1="13314" x2="63098" y2="13314"/>
                        <a14:foregroundMark x1="21224" y1="45858" x2="40727" y2="44379"/>
                        <a14:foregroundMark x1="52390" y1="42899" x2="67495" y2="44675"/>
                        <a14:foregroundMark x1="67495" y1="44675" x2="52008" y2="43787"/>
                        <a14:foregroundMark x1="51816" y1="42012" x2="64627" y2="45562"/>
                        <a14:foregroundMark x1="64627" y1="45562" x2="61568" y2="42899"/>
                        <a14:foregroundMark x1="53346" y1="67751" x2="46845" y2="62130"/>
                        <a14:foregroundMark x1="4589" y1="93787" x2="23327" y2="92012"/>
                        <a14:foregroundMark x1="23327" y1="92012" x2="27533" y2="92308"/>
                        <a14:foregroundMark x1="27342" y1="94970" x2="5163" y2="94970"/>
                        <a14:foregroundMark x1="5163" y1="94970" x2="4589" y2="91420"/>
                        <a14:foregroundMark x1="32887" y1="93491" x2="52390" y2="93491"/>
                        <a14:foregroundMark x1="52390" y1="93491" x2="37476" y2="95858"/>
                        <a14:foregroundMark x1="37476" y1="95858" x2="32696" y2="92899"/>
                        <a14:foregroundMark x1="69981" y1="96746" x2="81836" y2="89349"/>
                        <a14:foregroundMark x1="81836" y1="89349" x2="92352" y2="92899"/>
                        <a14:foregroundMark x1="92352" y1="92899" x2="83174" y2="98521"/>
                        <a14:foregroundMark x1="83174" y1="98521" x2="72275" y2="98817"/>
                        <a14:foregroundMark x1="72275" y1="98817" x2="69216" y2="97337"/>
                        <a14:foregroundMark x1="93881" y1="94379" x2="66539" y2="95562"/>
                        <a14:foregroundMark x1="66539" y1="95562" x2="64818" y2="92899"/>
                        <a14:foregroundMark x1="93690" y1="94379" x2="94837" y2="95562"/>
                        <a14:foregroundMark x1="89484" y1="66864" x2="89866" y2="76036"/>
                        <a14:foregroundMark x1="88910" y1="78698" x2="76864" y2="83136"/>
                        <a14:foregroundMark x1="76864" y1="83136" x2="71319" y2="63609"/>
                        <a14:foregroundMark x1="71319" y1="63609" x2="85277" y2="56509"/>
                        <a14:foregroundMark x1="85277" y1="56509" x2="89293" y2="76627"/>
                        <a14:foregroundMark x1="89293" y1="76627" x2="87763" y2="79290"/>
                        <a14:foregroundMark x1="80306" y1="70414" x2="80306" y2="70414"/>
                        <a14:foregroundMark x1="79924" y1="68047" x2="79924" y2="68047"/>
                        <a14:foregroundMark x1="81453" y1="71302" x2="81453" y2="67751"/>
                        <a14:foregroundMark x1="86042" y1="72189" x2="86042" y2="72189"/>
                        <a14:foregroundMark x1="85660" y1="69527" x2="87380" y2="77219"/>
                        <a14:foregroundMark x1="75908" y1="71302" x2="73040" y2="64201"/>
                        <a14:foregroundMark x1="71893" y1="44970" x2="55067" y2="46450"/>
                        <a14:foregroundMark x1="55067" y1="46450" x2="69407" y2="40533"/>
                        <a14:foregroundMark x1="69407" y1="40533" x2="69981" y2="44083"/>
                        <a14:foregroundMark x1="51816" y1="44970" x2="51816" y2="44970"/>
                        <a14:foregroundMark x1="32696" y1="92012" x2="44742" y2="95266"/>
                        <a14:foregroundMark x1="32696" y1="96154" x2="32696" y2="96154"/>
                        <a14:foregroundMark x1="94646" y1="94970" x2="90440" y2="94675"/>
                        <a14:foregroundMark x1="93499" y1="97337" x2="90057" y2="97337"/>
                        <a14:foregroundMark x1="94837" y1="95562" x2="91587" y2="92308"/>
                        <a14:foregroundMark x1="95220" y1="93195" x2="95220" y2="93195"/>
                        <a14:foregroundMark x1="94646" y1="92899" x2="94073" y2="96154"/>
                        <a14:foregroundMark x1="81262" y1="67751" x2="77629" y2="72189"/>
                        <a14:foregroundMark x1="21415" y1="41124" x2="21797" y2="45562"/>
                      </a14:backgroundRemoval>
                    </a14:imgEffect>
                  </a14:imgLayer>
                </a14:imgProps>
              </a:ext>
            </a:extLst>
          </a:blip>
          <a:stretch>
            <a:fillRect/>
          </a:stretch>
        </p:blipFill>
        <p:spPr>
          <a:xfrm>
            <a:off x="4696617" y="2504010"/>
            <a:ext cx="1154584" cy="746175"/>
          </a:xfrm>
          <a:prstGeom prst="rect">
            <a:avLst/>
          </a:prstGeom>
        </p:spPr>
      </p:pic>
      <p:sp>
        <p:nvSpPr>
          <p:cNvPr id="5" name="Google Shape;119;p19">
            <a:extLst>
              <a:ext uri="{FF2B5EF4-FFF2-40B4-BE49-F238E27FC236}">
                <a16:creationId xmlns:a16="http://schemas.microsoft.com/office/drawing/2014/main" id="{69C6973D-05E2-CBB3-587E-4062BDE80138}"/>
              </a:ext>
            </a:extLst>
          </p:cNvPr>
          <p:cNvSpPr txBox="1"/>
          <p:nvPr/>
        </p:nvSpPr>
        <p:spPr>
          <a:xfrm>
            <a:off x="4432859" y="3238977"/>
            <a:ext cx="1682100" cy="33239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US" altLang="ja-JP" sz="900" dirty="0">
                <a:solidFill>
                  <a:srgbClr val="7F7F7F"/>
                </a:solidFill>
              </a:rPr>
              <a:t>i-Repo</a:t>
            </a:r>
            <a:r>
              <a:rPr lang="ja-JP" altLang="en-US" sz="900" dirty="0">
                <a:solidFill>
                  <a:srgbClr val="7F7F7F"/>
                </a:solidFill>
              </a:rPr>
              <a:t> </a:t>
            </a:r>
            <a:r>
              <a:rPr lang="en-US" altLang="ja-JP" sz="900" dirty="0">
                <a:solidFill>
                  <a:srgbClr val="7F7F7F"/>
                </a:solidFill>
              </a:rPr>
              <a:t>Family Products</a:t>
            </a:r>
          </a:p>
          <a:p>
            <a:pPr marL="0" marR="0" lvl="0" indent="0" algn="ctr" rtl="0">
              <a:lnSpc>
                <a:spcPct val="120000"/>
              </a:lnSpc>
              <a:spcBef>
                <a:spcPts val="0"/>
              </a:spcBef>
              <a:spcAft>
                <a:spcPts val="0"/>
              </a:spcAft>
              <a:buClr>
                <a:schemeClr val="dk1"/>
              </a:buClr>
              <a:buSzPts val="1100"/>
              <a:buFont typeface="Arial"/>
              <a:buNone/>
            </a:pPr>
            <a:r>
              <a:rPr lang="en-US" altLang="ja-JP" sz="900" dirty="0">
                <a:solidFill>
                  <a:srgbClr val="7F7F7F"/>
                </a:solidFill>
              </a:rPr>
              <a:t>(i-Reporter</a:t>
            </a:r>
            <a:r>
              <a:rPr lang="ja-JP" altLang="en-US" sz="900" dirty="0">
                <a:solidFill>
                  <a:srgbClr val="7F7F7F"/>
                </a:solidFill>
              </a:rPr>
              <a:t> </a:t>
            </a:r>
            <a:r>
              <a:rPr lang="en-US" altLang="ja-JP" sz="900" dirty="0">
                <a:solidFill>
                  <a:srgbClr val="7F7F7F"/>
                </a:solidFill>
              </a:rPr>
              <a:t>Options)</a:t>
            </a:r>
            <a:endParaRPr sz="900" dirty="0">
              <a:solidFill>
                <a:srgbClr val="7F7F7F"/>
              </a:solidFill>
            </a:endParaRPr>
          </a:p>
        </p:txBody>
      </p:sp>
      <p:grpSp>
        <p:nvGrpSpPr>
          <p:cNvPr id="6" name="Google Shape;114;p19">
            <a:extLst>
              <a:ext uri="{FF2B5EF4-FFF2-40B4-BE49-F238E27FC236}">
                <a16:creationId xmlns:a16="http://schemas.microsoft.com/office/drawing/2014/main" id="{72517265-CA41-FEB4-CB34-BD88F752A294}"/>
              </a:ext>
            </a:extLst>
          </p:cNvPr>
          <p:cNvGrpSpPr/>
          <p:nvPr/>
        </p:nvGrpSpPr>
        <p:grpSpPr>
          <a:xfrm>
            <a:off x="6408712" y="2550998"/>
            <a:ext cx="1737797" cy="381096"/>
            <a:chOff x="6365334" y="3268805"/>
            <a:chExt cx="2589182" cy="567803"/>
          </a:xfrm>
        </p:grpSpPr>
        <p:sp>
          <p:nvSpPr>
            <p:cNvPr id="7" name="Google Shape;115;p19">
              <a:extLst>
                <a:ext uri="{FF2B5EF4-FFF2-40B4-BE49-F238E27FC236}">
                  <a16:creationId xmlns:a16="http://schemas.microsoft.com/office/drawing/2014/main" id="{6857559B-42BC-3300-7D4D-E5C37F43A2AE}"/>
                </a:ext>
              </a:extLst>
            </p:cNvPr>
            <p:cNvSpPr/>
            <p:nvPr/>
          </p:nvSpPr>
          <p:spPr>
            <a:xfrm>
              <a:off x="6365334" y="3268805"/>
              <a:ext cx="2589182" cy="567803"/>
            </a:xfrm>
            <a:prstGeom prst="rect">
              <a:avLst/>
            </a:prstGeom>
            <a:gradFill>
              <a:gsLst>
                <a:gs pos="0">
                  <a:srgbClr val="04519B"/>
                </a:gs>
                <a:gs pos="74000">
                  <a:srgbClr val="044687"/>
                </a:gs>
                <a:gs pos="100000">
                  <a:srgbClr val="033769"/>
                </a:gs>
              </a:gsLst>
              <a:lin ang="54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 name="Google Shape;116;p19">
              <a:extLst>
                <a:ext uri="{FF2B5EF4-FFF2-40B4-BE49-F238E27FC236}">
                  <a16:creationId xmlns:a16="http://schemas.microsoft.com/office/drawing/2014/main" id="{6CD861E4-1708-8B53-6AE8-E5F63E87F3ED}"/>
                </a:ext>
              </a:extLst>
            </p:cNvPr>
            <p:cNvPicPr preferRelativeResize="0"/>
            <p:nvPr/>
          </p:nvPicPr>
          <p:blipFill rotWithShape="1">
            <a:blip r:embed="rId7">
              <a:alphaModFix/>
            </a:blip>
            <a:srcRect/>
            <a:stretch/>
          </p:blipFill>
          <p:spPr>
            <a:xfrm>
              <a:off x="6426793" y="3283240"/>
              <a:ext cx="2466263" cy="540847"/>
            </a:xfrm>
            <a:prstGeom prst="rect">
              <a:avLst/>
            </a:prstGeom>
            <a:noFill/>
            <a:ln>
              <a:noFill/>
            </a:ln>
          </p:spPr>
        </p:pic>
      </p:grpSp>
      <p:sp>
        <p:nvSpPr>
          <p:cNvPr id="9" name="Google Shape;119;p19">
            <a:extLst>
              <a:ext uri="{FF2B5EF4-FFF2-40B4-BE49-F238E27FC236}">
                <a16:creationId xmlns:a16="http://schemas.microsoft.com/office/drawing/2014/main" id="{BF9B256E-73CD-D046-EB16-3566112B47D8}"/>
              </a:ext>
            </a:extLst>
          </p:cNvPr>
          <p:cNvSpPr txBox="1"/>
          <p:nvPr/>
        </p:nvSpPr>
        <p:spPr>
          <a:xfrm>
            <a:off x="6406093" y="3076922"/>
            <a:ext cx="1682100" cy="471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dirty="0">
                <a:solidFill>
                  <a:srgbClr val="7F7F7F"/>
                </a:solidFill>
              </a:rPr>
              <a:t>BOP Process Editor</a:t>
            </a:r>
            <a:endParaRPr sz="900" dirty="0">
              <a:solidFill>
                <a:srgbClr val="7F7F7F"/>
              </a:solidFill>
            </a:endParaRPr>
          </a:p>
          <a:p>
            <a:pPr marL="0" marR="0" lvl="0" indent="0" algn="ctr" rtl="0">
              <a:lnSpc>
                <a:spcPct val="120000"/>
              </a:lnSpc>
              <a:spcBef>
                <a:spcPts val="0"/>
              </a:spcBef>
              <a:spcAft>
                <a:spcPts val="0"/>
              </a:spcAft>
              <a:buClr>
                <a:schemeClr val="dk1"/>
              </a:buClr>
              <a:buSzPts val="1100"/>
              <a:buFont typeface="Arial"/>
              <a:buNone/>
            </a:pPr>
            <a:r>
              <a:rPr lang="en-GB" sz="900" dirty="0">
                <a:solidFill>
                  <a:srgbClr val="7F7F7F"/>
                </a:solidFill>
              </a:rPr>
              <a:t>Multi Purpose Process Creator</a:t>
            </a:r>
            <a:endParaRPr sz="900" dirty="0">
              <a:solidFill>
                <a:srgbClr val="7F7F7F"/>
              </a:solidFill>
            </a:endParaRPr>
          </a:p>
          <a:p>
            <a:pPr marL="0" marR="0" lvl="0" indent="0" algn="ctr" rtl="0">
              <a:lnSpc>
                <a:spcPct val="120000"/>
              </a:lnSpc>
              <a:spcBef>
                <a:spcPts val="0"/>
              </a:spcBef>
              <a:spcAft>
                <a:spcPts val="0"/>
              </a:spcAft>
              <a:buNone/>
            </a:pPr>
            <a:endParaRPr sz="900" dirty="0">
              <a:solidFill>
                <a:srgbClr val="7F7F7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464B08F-CFE1-AB41-11C4-3BEFB85A3745}"/>
              </a:ext>
            </a:extLst>
          </p:cNvPr>
          <p:cNvPicPr>
            <a:picLocks noChangeAspect="1"/>
          </p:cNvPicPr>
          <p:nvPr/>
        </p:nvPicPr>
        <p:blipFill>
          <a:blip r:embed="rId3"/>
          <a:stretch>
            <a:fillRect/>
          </a:stretch>
        </p:blipFill>
        <p:spPr>
          <a:xfrm>
            <a:off x="3063782" y="2249436"/>
            <a:ext cx="3460433" cy="2404708"/>
          </a:xfrm>
          <a:prstGeom prst="rect">
            <a:avLst/>
          </a:prstGeom>
        </p:spPr>
      </p:pic>
      <p:sp>
        <p:nvSpPr>
          <p:cNvPr id="709" name="Google Shape;709;p38"/>
          <p:cNvSpPr/>
          <p:nvPr/>
        </p:nvSpPr>
        <p:spPr>
          <a:xfrm>
            <a:off x="4752571" y="1412160"/>
            <a:ext cx="3652877" cy="566110"/>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10" name="Google Shape;710;p38"/>
          <p:cNvSpPr/>
          <p:nvPr/>
        </p:nvSpPr>
        <p:spPr>
          <a:xfrm>
            <a:off x="738554" y="1412160"/>
            <a:ext cx="3652877" cy="566110"/>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11" name="Google Shape;711;p38"/>
          <p:cNvSpPr txBox="1">
            <a:spLocks noGrp="1"/>
          </p:cNvSpPr>
          <p:nvPr>
            <p:ph type="sldNum" idx="12"/>
          </p:nvPr>
        </p:nvSpPr>
        <p:spPr>
          <a:xfrm>
            <a:off x="4391431" y="4778909"/>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20</a:t>
            </a:fld>
            <a:endParaRPr dirty="0"/>
          </a:p>
        </p:txBody>
      </p:sp>
      <p:sp>
        <p:nvSpPr>
          <p:cNvPr id="712" name="Google Shape;712;p38"/>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Custom Menus</a:t>
            </a:r>
            <a:endParaRPr sz="1100"/>
          </a:p>
        </p:txBody>
      </p:sp>
      <p:sp>
        <p:nvSpPr>
          <p:cNvPr id="714" name="Google Shape;714;p38"/>
          <p:cNvSpPr txBox="1"/>
          <p:nvPr/>
        </p:nvSpPr>
        <p:spPr>
          <a:xfrm>
            <a:off x="483227" y="1012505"/>
            <a:ext cx="81774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b="1">
                <a:solidFill>
                  <a:schemeClr val="dk2"/>
                </a:solidFill>
              </a:rPr>
              <a:t>Custom menus can be set up for easier, error-free and quicker input.</a:t>
            </a:r>
            <a:endParaRPr sz="1100"/>
          </a:p>
        </p:txBody>
      </p:sp>
      <p:sp>
        <p:nvSpPr>
          <p:cNvPr id="715" name="Google Shape;715;p38"/>
          <p:cNvSpPr txBox="1"/>
          <p:nvPr/>
        </p:nvSpPr>
        <p:spPr>
          <a:xfrm>
            <a:off x="1008742" y="1404821"/>
            <a:ext cx="3112500" cy="738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100"/>
              <a:buFont typeface="Arial"/>
              <a:buNone/>
            </a:pPr>
            <a:r>
              <a:rPr lang="en-GB" sz="1200" dirty="0">
                <a:solidFill>
                  <a:srgbClr val="3F3F3F"/>
                </a:solidFill>
              </a:rPr>
              <a:t>Utilises custom menu functionality so users can set their own screens and distribute them to devices</a:t>
            </a:r>
            <a:endParaRPr sz="1200" dirty="0">
              <a:solidFill>
                <a:srgbClr val="3F3F3F"/>
              </a:solidFill>
            </a:endParaRPr>
          </a:p>
          <a:p>
            <a:pPr marL="0" marR="0" lvl="0" indent="0" algn="ctr" rtl="0">
              <a:spcBef>
                <a:spcPts val="0"/>
              </a:spcBef>
              <a:spcAft>
                <a:spcPts val="0"/>
              </a:spcAft>
              <a:buNone/>
            </a:pPr>
            <a:endParaRPr sz="1200" dirty="0">
              <a:solidFill>
                <a:srgbClr val="3F3F3F"/>
              </a:solidFill>
            </a:endParaRPr>
          </a:p>
        </p:txBody>
      </p:sp>
      <p:sp>
        <p:nvSpPr>
          <p:cNvPr id="716" name="Google Shape;716;p38"/>
          <p:cNvSpPr txBox="1"/>
          <p:nvPr/>
        </p:nvSpPr>
        <p:spPr>
          <a:xfrm>
            <a:off x="4949229" y="1404821"/>
            <a:ext cx="3370200" cy="923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100"/>
              <a:buFont typeface="Arial"/>
              <a:buNone/>
            </a:pPr>
            <a:r>
              <a:rPr lang="en-GB" sz="1200" dirty="0">
                <a:solidFill>
                  <a:srgbClr val="3F3F3F"/>
                </a:solidFill>
              </a:rPr>
              <a:t>Barcodes, QR codes, iBeacon, NFC, etc. can be read by specified devices and automatically dispatch forms.</a:t>
            </a:r>
            <a:endParaRPr sz="1200" dirty="0">
              <a:solidFill>
                <a:srgbClr val="3F3F3F"/>
              </a:solidFill>
            </a:endParaRPr>
          </a:p>
          <a:p>
            <a:pPr marL="0" marR="0" lvl="0" indent="0" algn="ctr" rtl="0">
              <a:spcBef>
                <a:spcPts val="0"/>
              </a:spcBef>
              <a:spcAft>
                <a:spcPts val="0"/>
              </a:spcAft>
              <a:buClr>
                <a:schemeClr val="dk1"/>
              </a:buClr>
              <a:buSzPts val="1100"/>
              <a:buFont typeface="Arial"/>
              <a:buNone/>
            </a:pPr>
            <a:endParaRPr sz="1200" dirty="0">
              <a:solidFill>
                <a:srgbClr val="3F3F3F"/>
              </a:solidFill>
            </a:endParaRPr>
          </a:p>
          <a:p>
            <a:pPr marL="0" marR="0" lvl="0" indent="0" algn="ctr" rtl="0">
              <a:spcBef>
                <a:spcPts val="0"/>
              </a:spcBef>
              <a:spcAft>
                <a:spcPts val="0"/>
              </a:spcAft>
              <a:buNone/>
            </a:pPr>
            <a:endParaRPr sz="1200" dirty="0">
              <a:solidFill>
                <a:srgbClr val="3F3F3F"/>
              </a:solidFill>
            </a:endParaRPr>
          </a:p>
        </p:txBody>
      </p:sp>
      <p:sp>
        <p:nvSpPr>
          <p:cNvPr id="717" name="Google Shape;717;p38"/>
          <p:cNvSpPr txBox="1"/>
          <p:nvPr/>
        </p:nvSpPr>
        <p:spPr>
          <a:xfrm>
            <a:off x="738555" y="2413817"/>
            <a:ext cx="1149300" cy="169200"/>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1100">
                <a:solidFill>
                  <a:srgbClr val="7F7F7F"/>
                </a:solidFill>
              </a:rPr>
              <a:t>Set logo image</a:t>
            </a:r>
            <a:endParaRPr sz="1100">
              <a:solidFill>
                <a:srgbClr val="7F7F7F"/>
              </a:solidFill>
              <a:latin typeface="Arial"/>
              <a:ea typeface="Arial"/>
              <a:cs typeface="Arial"/>
              <a:sym typeface="Arial"/>
            </a:endParaRPr>
          </a:p>
        </p:txBody>
      </p:sp>
      <p:cxnSp>
        <p:nvCxnSpPr>
          <p:cNvPr id="718" name="Google Shape;718;p38"/>
          <p:cNvCxnSpPr/>
          <p:nvPr/>
        </p:nvCxnSpPr>
        <p:spPr>
          <a:xfrm rot="10800000" flipH="1">
            <a:off x="2028820" y="2513477"/>
            <a:ext cx="955680" cy="1"/>
          </a:xfrm>
          <a:prstGeom prst="straightConnector1">
            <a:avLst/>
          </a:prstGeom>
          <a:noFill/>
          <a:ln w="15875" cap="flat" cmpd="sng">
            <a:solidFill>
              <a:srgbClr val="3F3F3F"/>
            </a:solidFill>
            <a:prstDash val="solid"/>
            <a:miter lim="800000"/>
            <a:headEnd type="none" w="sm" len="sm"/>
            <a:tailEnd type="oval" w="lg" len="lg"/>
          </a:ln>
        </p:spPr>
      </p:cxnSp>
      <p:cxnSp>
        <p:nvCxnSpPr>
          <p:cNvPr id="719" name="Google Shape;719;p38"/>
          <p:cNvCxnSpPr>
            <a:cxnSpLocks/>
          </p:cNvCxnSpPr>
          <p:nvPr/>
        </p:nvCxnSpPr>
        <p:spPr>
          <a:xfrm>
            <a:off x="2028820" y="2734378"/>
            <a:ext cx="1948376" cy="0"/>
          </a:xfrm>
          <a:prstGeom prst="straightConnector1">
            <a:avLst/>
          </a:prstGeom>
          <a:noFill/>
          <a:ln w="15875" cap="flat" cmpd="sng">
            <a:solidFill>
              <a:srgbClr val="3F3F3F"/>
            </a:solidFill>
            <a:prstDash val="solid"/>
            <a:miter lim="800000"/>
            <a:headEnd type="none" w="sm" len="sm"/>
            <a:tailEnd type="oval" w="lg" len="lg"/>
          </a:ln>
        </p:spPr>
      </p:cxnSp>
      <p:sp>
        <p:nvSpPr>
          <p:cNvPr id="720" name="Google Shape;720;p38"/>
          <p:cNvSpPr txBox="1"/>
          <p:nvPr/>
        </p:nvSpPr>
        <p:spPr>
          <a:xfrm>
            <a:off x="738554" y="2672731"/>
            <a:ext cx="1149300" cy="169200"/>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1100">
                <a:solidFill>
                  <a:srgbClr val="7F7F7F"/>
                </a:solidFill>
              </a:rPr>
              <a:t>Menu Title</a:t>
            </a:r>
            <a:endParaRPr sz="1100">
              <a:solidFill>
                <a:srgbClr val="7F7F7F"/>
              </a:solidFill>
              <a:latin typeface="Arial"/>
              <a:ea typeface="Arial"/>
              <a:cs typeface="Arial"/>
              <a:sym typeface="Arial"/>
            </a:endParaRPr>
          </a:p>
        </p:txBody>
      </p:sp>
      <p:sp>
        <p:nvSpPr>
          <p:cNvPr id="721" name="Google Shape;721;p38"/>
          <p:cNvSpPr txBox="1"/>
          <p:nvPr/>
        </p:nvSpPr>
        <p:spPr>
          <a:xfrm>
            <a:off x="7139655" y="2963436"/>
            <a:ext cx="1404600" cy="677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dk1"/>
              </a:buClr>
              <a:buSzPts val="1100"/>
              <a:buFont typeface="Arial"/>
              <a:buNone/>
            </a:pPr>
            <a:r>
              <a:rPr lang="en-GB" sz="1100" dirty="0">
                <a:solidFill>
                  <a:srgbClr val="7F7F7F"/>
                </a:solidFill>
              </a:rPr>
              <a:t>Menu button images and button names can also be customised</a:t>
            </a:r>
            <a:endParaRPr sz="1100" dirty="0">
              <a:solidFill>
                <a:srgbClr val="7F7F7F"/>
              </a:solidFill>
            </a:endParaRPr>
          </a:p>
          <a:p>
            <a:pPr marL="0" marR="0" lvl="0" indent="0" algn="l" rtl="0">
              <a:spcBef>
                <a:spcPts val="0"/>
              </a:spcBef>
              <a:spcAft>
                <a:spcPts val="0"/>
              </a:spcAft>
              <a:buNone/>
            </a:pPr>
            <a:endParaRPr sz="1100" dirty="0">
              <a:solidFill>
                <a:srgbClr val="7F7F7F"/>
              </a:solidFill>
            </a:endParaRPr>
          </a:p>
        </p:txBody>
      </p:sp>
      <p:cxnSp>
        <p:nvCxnSpPr>
          <p:cNvPr id="722" name="Google Shape;722;p38"/>
          <p:cNvCxnSpPr>
            <a:cxnSpLocks/>
          </p:cNvCxnSpPr>
          <p:nvPr/>
        </p:nvCxnSpPr>
        <p:spPr>
          <a:xfrm flipH="1">
            <a:off x="5986426" y="3178284"/>
            <a:ext cx="1080199" cy="0"/>
          </a:xfrm>
          <a:prstGeom prst="straightConnector1">
            <a:avLst/>
          </a:prstGeom>
          <a:noFill/>
          <a:ln w="15875" cap="flat" cmpd="sng">
            <a:solidFill>
              <a:srgbClr val="3F3F3F"/>
            </a:solidFill>
            <a:prstDash val="solid"/>
            <a:miter lim="800000"/>
            <a:headEnd type="none" w="sm" len="sm"/>
            <a:tailEnd type="oval" w="lg" len="lg"/>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39"/>
          <p:cNvSpPr txBox="1">
            <a:spLocks noGrp="1"/>
          </p:cNvSpPr>
          <p:nvPr>
            <p:ph type="sldNum" idx="12"/>
          </p:nvPr>
        </p:nvSpPr>
        <p:spPr>
          <a:xfrm>
            <a:off x="4376029" y="4773978"/>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21</a:t>
            </a:fld>
            <a:endParaRPr dirty="0"/>
          </a:p>
        </p:txBody>
      </p:sp>
      <p:sp>
        <p:nvSpPr>
          <p:cNvPr id="728" name="Google Shape;728;p39"/>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Custom Menus work example</a:t>
            </a:r>
            <a:endParaRPr sz="1100" dirty="0"/>
          </a:p>
        </p:txBody>
      </p:sp>
      <p:sp>
        <p:nvSpPr>
          <p:cNvPr id="737" name="Google Shape;737;p39"/>
          <p:cNvSpPr txBox="1"/>
          <p:nvPr/>
        </p:nvSpPr>
        <p:spPr>
          <a:xfrm>
            <a:off x="728756" y="2027729"/>
            <a:ext cx="1834200" cy="107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b="1">
                <a:solidFill>
                  <a:schemeClr val="lt1"/>
                </a:solidFill>
              </a:rPr>
              <a:t>Printed circuit boards with QR affixed.</a:t>
            </a:r>
            <a:endParaRPr sz="700" b="1">
              <a:solidFill>
                <a:schemeClr val="lt1"/>
              </a:solidFill>
              <a:latin typeface="Arial"/>
              <a:ea typeface="Arial"/>
              <a:cs typeface="Arial"/>
              <a:sym typeface="Arial"/>
            </a:endParaRPr>
          </a:p>
        </p:txBody>
      </p:sp>
      <p:sp>
        <p:nvSpPr>
          <p:cNvPr id="741" name="Google Shape;741;p39"/>
          <p:cNvSpPr txBox="1"/>
          <p:nvPr/>
        </p:nvSpPr>
        <p:spPr>
          <a:xfrm>
            <a:off x="617114" y="4107446"/>
            <a:ext cx="2057400" cy="6372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GB" sz="900" dirty="0">
                <a:solidFill>
                  <a:srgbClr val="3F3F3F"/>
                </a:solidFill>
              </a:rPr>
              <a:t>By scanning the QR code during the inspection process, users can find an inspection form specifically for that model from more than 30 different types. </a:t>
            </a:r>
            <a:endParaRPr sz="900" dirty="0">
              <a:solidFill>
                <a:srgbClr val="3F3F3F"/>
              </a:solidFill>
              <a:latin typeface="Arial"/>
              <a:ea typeface="Arial"/>
              <a:cs typeface="Arial"/>
              <a:sym typeface="Arial"/>
            </a:endParaRPr>
          </a:p>
        </p:txBody>
      </p:sp>
      <p:sp>
        <p:nvSpPr>
          <p:cNvPr id="742" name="Google Shape;742;p39"/>
          <p:cNvSpPr txBox="1"/>
          <p:nvPr/>
        </p:nvSpPr>
        <p:spPr>
          <a:xfrm>
            <a:off x="5314639" y="4107446"/>
            <a:ext cx="3258600" cy="33239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900" dirty="0">
                <a:solidFill>
                  <a:srgbClr val="3F3F3F"/>
                </a:solidFill>
              </a:rPr>
              <a:t>Disassemble QR code data, carry out automatic batch input and launch the form</a:t>
            </a:r>
            <a:endParaRPr sz="900" dirty="0">
              <a:solidFill>
                <a:srgbClr val="3F3F3F"/>
              </a:solidFill>
              <a:latin typeface="Arial"/>
              <a:ea typeface="Arial"/>
              <a:cs typeface="Arial"/>
              <a:sym typeface="Arial"/>
            </a:endParaRPr>
          </a:p>
        </p:txBody>
      </p:sp>
      <p:sp>
        <p:nvSpPr>
          <p:cNvPr id="743" name="Google Shape;743;p39"/>
          <p:cNvSpPr txBox="1"/>
          <p:nvPr/>
        </p:nvSpPr>
        <p:spPr>
          <a:xfrm>
            <a:off x="2965875" y="4107453"/>
            <a:ext cx="2057400" cy="49859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900" dirty="0">
                <a:solidFill>
                  <a:srgbClr val="3F3F3F"/>
                </a:solidFill>
              </a:rPr>
              <a:t>Search for the form definition to be used by board reference number for easy recall.</a:t>
            </a:r>
            <a:endParaRPr sz="900" dirty="0">
              <a:solidFill>
                <a:srgbClr val="3F3F3F"/>
              </a:solidFill>
              <a:latin typeface="Arial"/>
              <a:ea typeface="Arial"/>
              <a:cs typeface="Arial"/>
              <a:sym typeface="Arial"/>
            </a:endParaRPr>
          </a:p>
        </p:txBody>
      </p:sp>
      <p:cxnSp>
        <p:nvCxnSpPr>
          <p:cNvPr id="744" name="Google Shape;744;p39"/>
          <p:cNvCxnSpPr/>
          <p:nvPr/>
        </p:nvCxnSpPr>
        <p:spPr>
          <a:xfrm>
            <a:off x="574502" y="3939525"/>
            <a:ext cx="2100012" cy="0"/>
          </a:xfrm>
          <a:prstGeom prst="straightConnector1">
            <a:avLst/>
          </a:prstGeom>
          <a:noFill/>
          <a:ln w="12700" cap="flat" cmpd="sng">
            <a:solidFill>
              <a:srgbClr val="BFBFBF"/>
            </a:solidFill>
            <a:prstDash val="solid"/>
            <a:miter lim="800000"/>
            <a:headEnd type="none" w="sm" len="sm"/>
            <a:tailEnd type="none" w="sm" len="sm"/>
          </a:ln>
        </p:spPr>
      </p:cxnSp>
      <p:cxnSp>
        <p:nvCxnSpPr>
          <p:cNvPr id="745" name="Google Shape;745;p39"/>
          <p:cNvCxnSpPr/>
          <p:nvPr/>
        </p:nvCxnSpPr>
        <p:spPr>
          <a:xfrm>
            <a:off x="2923264" y="3939525"/>
            <a:ext cx="2100012" cy="0"/>
          </a:xfrm>
          <a:prstGeom prst="straightConnector1">
            <a:avLst/>
          </a:prstGeom>
          <a:noFill/>
          <a:ln w="12700" cap="flat" cmpd="sng">
            <a:solidFill>
              <a:srgbClr val="BFBFBF"/>
            </a:solidFill>
            <a:prstDash val="solid"/>
            <a:miter lim="800000"/>
            <a:headEnd type="none" w="sm" len="sm"/>
            <a:tailEnd type="none" w="sm" len="sm"/>
          </a:ln>
        </p:spPr>
      </p:cxnSp>
      <p:cxnSp>
        <p:nvCxnSpPr>
          <p:cNvPr id="746" name="Google Shape;746;p39"/>
          <p:cNvCxnSpPr/>
          <p:nvPr/>
        </p:nvCxnSpPr>
        <p:spPr>
          <a:xfrm>
            <a:off x="5314639" y="3939525"/>
            <a:ext cx="3404326" cy="0"/>
          </a:xfrm>
          <a:prstGeom prst="straightConnector1">
            <a:avLst/>
          </a:prstGeom>
          <a:noFill/>
          <a:ln w="12700" cap="flat" cmpd="sng">
            <a:solidFill>
              <a:srgbClr val="BFBFBF"/>
            </a:solidFill>
            <a:prstDash val="solid"/>
            <a:miter lim="800000"/>
            <a:headEnd type="none" w="sm" len="sm"/>
            <a:tailEnd type="none" w="sm" len="sm"/>
          </a:ln>
        </p:spPr>
      </p:cxnSp>
      <p:pic>
        <p:nvPicPr>
          <p:cNvPr id="3" name="Picture 2">
            <a:extLst>
              <a:ext uri="{FF2B5EF4-FFF2-40B4-BE49-F238E27FC236}">
                <a16:creationId xmlns:a16="http://schemas.microsoft.com/office/drawing/2014/main" id="{6382EDF0-AB9A-9C62-07FF-161ED1521418}"/>
              </a:ext>
            </a:extLst>
          </p:cNvPr>
          <p:cNvPicPr>
            <a:picLocks noChangeAspect="1"/>
          </p:cNvPicPr>
          <p:nvPr/>
        </p:nvPicPr>
        <p:blipFill>
          <a:blip r:embed="rId3"/>
          <a:stretch>
            <a:fillRect/>
          </a:stretch>
        </p:blipFill>
        <p:spPr>
          <a:xfrm>
            <a:off x="719384" y="1321306"/>
            <a:ext cx="7695860" cy="236055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40"/>
          <p:cNvSpPr txBox="1">
            <a:spLocks noGrp="1"/>
          </p:cNvSpPr>
          <p:nvPr>
            <p:ph type="sldNum" idx="12"/>
          </p:nvPr>
        </p:nvSpPr>
        <p:spPr>
          <a:xfrm>
            <a:off x="4380715"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22</a:t>
            </a:fld>
            <a:endParaRPr dirty="0"/>
          </a:p>
        </p:txBody>
      </p:sp>
      <p:sp>
        <p:nvSpPr>
          <p:cNvPr id="752" name="Google Shape;752;p40"/>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rgbClr val="3F3F3F"/>
                </a:solidFill>
              </a:rPr>
              <a:t>Simultaneous editing of forms by multiple users</a:t>
            </a:r>
            <a:endParaRPr sz="1100"/>
          </a:p>
        </p:txBody>
      </p:sp>
      <p:sp>
        <p:nvSpPr>
          <p:cNvPr id="754" name="Google Shape;754;p40"/>
          <p:cNvSpPr txBox="1"/>
          <p:nvPr/>
        </p:nvSpPr>
        <p:spPr>
          <a:xfrm>
            <a:off x="2084999" y="-476645"/>
            <a:ext cx="8177545" cy="21058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200">
                <a:solidFill>
                  <a:srgbClr val="3F3F3F"/>
                </a:solidFill>
                <a:latin typeface="Arial"/>
                <a:ea typeface="Arial"/>
                <a:cs typeface="Arial"/>
                <a:sym typeface="Arial"/>
              </a:rPr>
              <a:t>帳票定義ごとに同時編集をする／しない設定が可能です</a:t>
            </a:r>
            <a:endParaRPr sz="1100"/>
          </a:p>
        </p:txBody>
      </p:sp>
      <p:cxnSp>
        <p:nvCxnSpPr>
          <p:cNvPr id="758" name="Google Shape;758;p40"/>
          <p:cNvCxnSpPr/>
          <p:nvPr/>
        </p:nvCxnSpPr>
        <p:spPr>
          <a:xfrm>
            <a:off x="2929127" y="2336011"/>
            <a:ext cx="1642874" cy="0"/>
          </a:xfrm>
          <a:prstGeom prst="straightConnector1">
            <a:avLst/>
          </a:prstGeom>
          <a:noFill/>
          <a:ln w="19050" cap="flat" cmpd="sng">
            <a:solidFill>
              <a:schemeClr val="dk2"/>
            </a:solidFill>
            <a:prstDash val="solid"/>
            <a:miter lim="800000"/>
            <a:headEnd type="oval" w="lg" len="lg"/>
            <a:tailEnd type="none" w="sm" len="sm"/>
          </a:ln>
        </p:spPr>
      </p:cxnSp>
      <p:cxnSp>
        <p:nvCxnSpPr>
          <p:cNvPr id="759" name="Google Shape;759;p40"/>
          <p:cNvCxnSpPr/>
          <p:nvPr/>
        </p:nvCxnSpPr>
        <p:spPr>
          <a:xfrm>
            <a:off x="2929127" y="3546870"/>
            <a:ext cx="1642874" cy="0"/>
          </a:xfrm>
          <a:prstGeom prst="straightConnector1">
            <a:avLst/>
          </a:prstGeom>
          <a:noFill/>
          <a:ln w="19050" cap="flat" cmpd="sng">
            <a:solidFill>
              <a:schemeClr val="accent1"/>
            </a:solidFill>
            <a:prstDash val="solid"/>
            <a:miter lim="800000"/>
            <a:headEnd type="oval" w="lg" len="lg"/>
            <a:tailEnd type="none" w="sm" len="sm"/>
          </a:ln>
        </p:spPr>
      </p:cxnSp>
      <p:sp>
        <p:nvSpPr>
          <p:cNvPr id="760" name="Google Shape;760;p40"/>
          <p:cNvSpPr txBox="1"/>
          <p:nvPr/>
        </p:nvSpPr>
        <p:spPr>
          <a:xfrm>
            <a:off x="4830775" y="2168697"/>
            <a:ext cx="13800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b="1">
                <a:solidFill>
                  <a:schemeClr val="dk2"/>
                </a:solidFill>
              </a:rPr>
              <a:t>User A</a:t>
            </a:r>
            <a:endParaRPr sz="1100"/>
          </a:p>
        </p:txBody>
      </p:sp>
      <p:sp>
        <p:nvSpPr>
          <p:cNvPr id="761" name="Google Shape;761;p40"/>
          <p:cNvSpPr txBox="1"/>
          <p:nvPr/>
        </p:nvSpPr>
        <p:spPr>
          <a:xfrm>
            <a:off x="4830775" y="3393669"/>
            <a:ext cx="13800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b="1">
                <a:solidFill>
                  <a:schemeClr val="accent1"/>
                </a:solidFill>
              </a:rPr>
              <a:t>User B</a:t>
            </a:r>
            <a:endParaRPr sz="1100"/>
          </a:p>
        </p:txBody>
      </p:sp>
      <p:pic>
        <p:nvPicPr>
          <p:cNvPr id="762" name="Google Shape;762;p40"/>
          <p:cNvPicPr preferRelativeResize="0"/>
          <p:nvPr/>
        </p:nvPicPr>
        <p:blipFill rotWithShape="1">
          <a:blip r:embed="rId3">
            <a:alphaModFix/>
          </a:blip>
          <a:srcRect/>
          <a:stretch/>
        </p:blipFill>
        <p:spPr>
          <a:xfrm>
            <a:off x="4268786" y="1962565"/>
            <a:ext cx="498591" cy="675510"/>
          </a:xfrm>
          <a:prstGeom prst="rect">
            <a:avLst/>
          </a:prstGeom>
          <a:noFill/>
          <a:ln>
            <a:noFill/>
          </a:ln>
        </p:spPr>
      </p:pic>
      <p:pic>
        <p:nvPicPr>
          <p:cNvPr id="763" name="Google Shape;763;p40"/>
          <p:cNvPicPr preferRelativeResize="0"/>
          <p:nvPr/>
        </p:nvPicPr>
        <p:blipFill rotWithShape="1">
          <a:blip r:embed="rId4">
            <a:alphaModFix/>
          </a:blip>
          <a:srcRect/>
          <a:stretch/>
        </p:blipFill>
        <p:spPr>
          <a:xfrm>
            <a:off x="4275410" y="3134942"/>
            <a:ext cx="498591" cy="675510"/>
          </a:xfrm>
          <a:prstGeom prst="rect">
            <a:avLst/>
          </a:prstGeom>
          <a:noFill/>
          <a:ln>
            <a:noFill/>
          </a:ln>
        </p:spPr>
      </p:pic>
      <p:pic>
        <p:nvPicPr>
          <p:cNvPr id="3" name="Picture 2">
            <a:extLst>
              <a:ext uri="{FF2B5EF4-FFF2-40B4-BE49-F238E27FC236}">
                <a16:creationId xmlns:a16="http://schemas.microsoft.com/office/drawing/2014/main" id="{8263865E-782F-2394-0AAC-B8182139B0B7}"/>
              </a:ext>
            </a:extLst>
          </p:cNvPr>
          <p:cNvPicPr>
            <a:picLocks noChangeAspect="1"/>
          </p:cNvPicPr>
          <p:nvPr/>
        </p:nvPicPr>
        <p:blipFill>
          <a:blip r:embed="rId5"/>
          <a:stretch>
            <a:fillRect/>
          </a:stretch>
        </p:blipFill>
        <p:spPr>
          <a:xfrm>
            <a:off x="854347" y="1213658"/>
            <a:ext cx="7749190" cy="338036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41"/>
          <p:cNvSpPr txBox="1">
            <a:spLocks noGrp="1"/>
          </p:cNvSpPr>
          <p:nvPr>
            <p:ph type="sldNum" idx="12"/>
          </p:nvPr>
        </p:nvSpPr>
        <p:spPr>
          <a:xfrm>
            <a:off x="4380642" y="4788618"/>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23</a:t>
            </a:fld>
            <a:endParaRPr dirty="0"/>
          </a:p>
        </p:txBody>
      </p:sp>
      <p:sp>
        <p:nvSpPr>
          <p:cNvPr id="771" name="Google Shape;771;p41"/>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Copying and creating existing forms</a:t>
            </a:r>
            <a:endParaRPr sz="1800" b="1" dirty="0">
              <a:solidFill>
                <a:srgbClr val="3F3F3F"/>
              </a:solidFill>
              <a:latin typeface="Arial"/>
              <a:ea typeface="Arial"/>
              <a:cs typeface="Arial"/>
              <a:sym typeface="Arial"/>
            </a:endParaRPr>
          </a:p>
        </p:txBody>
      </p:sp>
      <p:sp>
        <p:nvSpPr>
          <p:cNvPr id="772" name="Google Shape;772;p41"/>
          <p:cNvSpPr txBox="1"/>
          <p:nvPr/>
        </p:nvSpPr>
        <p:spPr>
          <a:xfrm>
            <a:off x="483227" y="1012505"/>
            <a:ext cx="81774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The Manager app can copy existing input forms to create new input forms</a:t>
            </a:r>
            <a:endParaRPr sz="1100"/>
          </a:p>
        </p:txBody>
      </p:sp>
      <p:sp>
        <p:nvSpPr>
          <p:cNvPr id="773" name="Google Shape;773;p41"/>
          <p:cNvSpPr/>
          <p:nvPr/>
        </p:nvSpPr>
        <p:spPr>
          <a:xfrm>
            <a:off x="575891" y="1469233"/>
            <a:ext cx="8177400" cy="803229"/>
          </a:xfrm>
          <a:prstGeom prst="rect">
            <a:avLst/>
          </a:prstGeom>
          <a:solidFill>
            <a:srgbClr val="FFF3DF"/>
          </a:solidFill>
          <a:ln>
            <a:noFill/>
          </a:ln>
        </p:spPr>
        <p:txBody>
          <a:bodyPr spcFirstLastPara="1" wrap="square" lIns="162000" tIns="108000" rIns="135000" bIns="135000" anchor="ctr" anchorCtr="0">
            <a:noAutofit/>
          </a:bodyPr>
          <a:lstStyle/>
          <a:p>
            <a:pPr marL="0" marR="0" lvl="0" indent="0" algn="ctr" rtl="0">
              <a:lnSpc>
                <a:spcPct val="130000"/>
              </a:lnSpc>
              <a:spcBef>
                <a:spcPts val="0"/>
              </a:spcBef>
              <a:spcAft>
                <a:spcPts val="0"/>
              </a:spcAft>
              <a:buClr>
                <a:schemeClr val="dk1"/>
              </a:buClr>
              <a:buSzPts val="1100"/>
              <a:buFont typeface="Arial"/>
              <a:buNone/>
            </a:pPr>
            <a:r>
              <a:rPr lang="en-GB" sz="1100" dirty="0">
                <a:solidFill>
                  <a:srgbClr val="3F3F3F"/>
                </a:solidFill>
              </a:rPr>
              <a:t>This function allows you to create a new input form using the information from a previous form that has already been input.</a:t>
            </a:r>
            <a:endParaRPr sz="1100" dirty="0">
              <a:solidFill>
                <a:srgbClr val="3F3F3F"/>
              </a:solidFill>
            </a:endParaRPr>
          </a:p>
          <a:p>
            <a:pPr marL="0" marR="0" lvl="0" indent="0" algn="ctr" rtl="0">
              <a:lnSpc>
                <a:spcPct val="130000"/>
              </a:lnSpc>
              <a:spcBef>
                <a:spcPts val="0"/>
              </a:spcBef>
              <a:spcAft>
                <a:spcPts val="0"/>
              </a:spcAft>
              <a:buClr>
                <a:schemeClr val="dk1"/>
              </a:buClr>
              <a:buSzPts val="1100"/>
              <a:buFont typeface="Arial"/>
              <a:buNone/>
            </a:pPr>
            <a:r>
              <a:rPr lang="en-GB" sz="1100" dirty="0">
                <a:solidFill>
                  <a:srgbClr val="3F3F3F"/>
                </a:solidFill>
              </a:rPr>
              <a:t>This is useful, for example, when a new inspection is carried out using the results of a previous inspection.</a:t>
            </a:r>
            <a:endParaRPr sz="1100" dirty="0">
              <a:solidFill>
                <a:srgbClr val="3F3F3F"/>
              </a:solidFill>
            </a:endParaRPr>
          </a:p>
          <a:p>
            <a:pPr marL="0" marR="0" lvl="0" indent="0" algn="ctr" rtl="0">
              <a:lnSpc>
                <a:spcPct val="130000"/>
              </a:lnSpc>
              <a:spcBef>
                <a:spcPts val="0"/>
              </a:spcBef>
              <a:spcAft>
                <a:spcPts val="0"/>
              </a:spcAft>
              <a:buNone/>
            </a:pPr>
            <a:endParaRPr sz="1000" dirty="0">
              <a:solidFill>
                <a:srgbClr val="3F3F3F"/>
              </a:solidFill>
            </a:endParaRPr>
          </a:p>
        </p:txBody>
      </p:sp>
      <p:cxnSp>
        <p:nvCxnSpPr>
          <p:cNvPr id="781" name="Google Shape;781;p41"/>
          <p:cNvCxnSpPr/>
          <p:nvPr/>
        </p:nvCxnSpPr>
        <p:spPr>
          <a:xfrm>
            <a:off x="3951180" y="3729512"/>
            <a:ext cx="1299830" cy="0"/>
          </a:xfrm>
          <a:prstGeom prst="straightConnector1">
            <a:avLst/>
          </a:prstGeom>
          <a:noFill/>
          <a:ln w="19050" cap="flat" cmpd="sng">
            <a:solidFill>
              <a:srgbClr val="D7EFEE"/>
            </a:solidFill>
            <a:prstDash val="solid"/>
            <a:miter lim="800000"/>
            <a:headEnd type="oval" w="med" len="med"/>
            <a:tailEnd type="triangle" w="lg" len="lg"/>
          </a:ln>
        </p:spPr>
      </p:cxnSp>
      <p:sp>
        <p:nvSpPr>
          <p:cNvPr id="782" name="Google Shape;782;p41"/>
          <p:cNvSpPr txBox="1"/>
          <p:nvPr/>
        </p:nvSpPr>
        <p:spPr>
          <a:xfrm>
            <a:off x="4305252" y="3672461"/>
            <a:ext cx="516782" cy="138499"/>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b="1" dirty="0">
                <a:solidFill>
                  <a:schemeClr val="accent1"/>
                </a:solidFill>
              </a:rPr>
              <a:t>Copy</a:t>
            </a:r>
            <a:endParaRPr sz="900" b="1" dirty="0">
              <a:solidFill>
                <a:schemeClr val="accent1"/>
              </a:solidFill>
              <a:latin typeface="Arial"/>
              <a:ea typeface="Arial"/>
              <a:cs typeface="Arial"/>
              <a:sym typeface="Arial"/>
            </a:endParaRPr>
          </a:p>
        </p:txBody>
      </p:sp>
      <p:cxnSp>
        <p:nvCxnSpPr>
          <p:cNvPr id="785" name="Google Shape;785;p41"/>
          <p:cNvCxnSpPr/>
          <p:nvPr/>
        </p:nvCxnSpPr>
        <p:spPr>
          <a:xfrm>
            <a:off x="3951180" y="4061506"/>
            <a:ext cx="1299830" cy="0"/>
          </a:xfrm>
          <a:prstGeom prst="straightConnector1">
            <a:avLst/>
          </a:prstGeom>
          <a:noFill/>
          <a:ln w="19050" cap="flat" cmpd="sng">
            <a:solidFill>
              <a:srgbClr val="FFE8BF"/>
            </a:solidFill>
            <a:prstDash val="solid"/>
            <a:miter lim="800000"/>
            <a:headEnd type="oval" w="med" len="med"/>
            <a:tailEnd type="triangle" w="lg" len="lg"/>
          </a:ln>
        </p:spPr>
      </p:cxnSp>
      <p:sp>
        <p:nvSpPr>
          <p:cNvPr id="786" name="Google Shape;786;p41"/>
          <p:cNvSpPr txBox="1"/>
          <p:nvPr/>
        </p:nvSpPr>
        <p:spPr>
          <a:xfrm>
            <a:off x="4251958" y="3979309"/>
            <a:ext cx="651796" cy="138500"/>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b="1" dirty="0">
                <a:solidFill>
                  <a:schemeClr val="dk2"/>
                </a:solidFill>
              </a:rPr>
              <a:t>Don’t copy</a:t>
            </a:r>
            <a:endParaRPr sz="900" b="1" dirty="0">
              <a:solidFill>
                <a:schemeClr val="dk2"/>
              </a:solidFill>
              <a:latin typeface="Arial"/>
              <a:ea typeface="Arial"/>
              <a:cs typeface="Arial"/>
              <a:sym typeface="Arial"/>
            </a:endParaRPr>
          </a:p>
        </p:txBody>
      </p:sp>
      <p:sp>
        <p:nvSpPr>
          <p:cNvPr id="792" name="Google Shape;792;p41"/>
          <p:cNvSpPr/>
          <p:nvPr/>
        </p:nvSpPr>
        <p:spPr>
          <a:xfrm>
            <a:off x="1666265" y="3729512"/>
            <a:ext cx="2141812" cy="388297"/>
          </a:xfrm>
          <a:prstGeom prst="rect">
            <a:avLst/>
          </a:prstGeom>
          <a:solidFill>
            <a:srgbClr val="D0CECE">
              <a:alpha val="43921"/>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 name="Google Shape;779;p41">
            <a:extLst>
              <a:ext uri="{FF2B5EF4-FFF2-40B4-BE49-F238E27FC236}">
                <a16:creationId xmlns:a16="http://schemas.microsoft.com/office/drawing/2014/main" id="{4AA36B27-6DCF-8D03-9C49-EF919495D502}"/>
              </a:ext>
            </a:extLst>
          </p:cNvPr>
          <p:cNvSpPr/>
          <p:nvPr/>
        </p:nvSpPr>
        <p:spPr>
          <a:xfrm>
            <a:off x="5796707" y="3465624"/>
            <a:ext cx="746228" cy="173006"/>
          </a:xfrm>
          <a:prstGeom prst="rect">
            <a:avLst/>
          </a:prstGeom>
          <a:solidFill>
            <a:schemeClr val="accent2">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 name="Google Shape;783;p41">
            <a:extLst>
              <a:ext uri="{FF2B5EF4-FFF2-40B4-BE49-F238E27FC236}">
                <a16:creationId xmlns:a16="http://schemas.microsoft.com/office/drawing/2014/main" id="{87F953C2-D804-4CB4-3E5C-4B0515EBEEBF}"/>
              </a:ext>
            </a:extLst>
          </p:cNvPr>
          <p:cNvSpPr/>
          <p:nvPr/>
        </p:nvSpPr>
        <p:spPr>
          <a:xfrm>
            <a:off x="5780895" y="3638630"/>
            <a:ext cx="762040" cy="160446"/>
          </a:xfrm>
          <a:prstGeom prst="rect">
            <a:avLst/>
          </a:prstGeom>
          <a:solidFill>
            <a:schemeClr val="accent4">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 name="Google Shape;779;p41">
            <a:extLst>
              <a:ext uri="{FF2B5EF4-FFF2-40B4-BE49-F238E27FC236}">
                <a16:creationId xmlns:a16="http://schemas.microsoft.com/office/drawing/2014/main" id="{ADB03078-5700-847B-138D-86A7F26FABD1}"/>
              </a:ext>
            </a:extLst>
          </p:cNvPr>
          <p:cNvSpPr/>
          <p:nvPr/>
        </p:nvSpPr>
        <p:spPr>
          <a:xfrm>
            <a:off x="6680303" y="3961806"/>
            <a:ext cx="438521" cy="207335"/>
          </a:xfrm>
          <a:prstGeom prst="rect">
            <a:avLst/>
          </a:prstGeom>
          <a:solidFill>
            <a:schemeClr val="accent2">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3" name="Picture 12">
            <a:extLst>
              <a:ext uri="{FF2B5EF4-FFF2-40B4-BE49-F238E27FC236}">
                <a16:creationId xmlns:a16="http://schemas.microsoft.com/office/drawing/2014/main" id="{AE1A864A-5D16-705D-243D-7D11472C7FE9}"/>
              </a:ext>
            </a:extLst>
          </p:cNvPr>
          <p:cNvPicPr>
            <a:picLocks noChangeAspect="1"/>
          </p:cNvPicPr>
          <p:nvPr/>
        </p:nvPicPr>
        <p:blipFill>
          <a:blip r:embed="rId3"/>
          <a:stretch>
            <a:fillRect/>
          </a:stretch>
        </p:blipFill>
        <p:spPr>
          <a:xfrm>
            <a:off x="1667328" y="2321555"/>
            <a:ext cx="5867534" cy="241797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42"/>
          <p:cNvSpPr txBox="1">
            <a:spLocks noGrp="1"/>
          </p:cNvSpPr>
          <p:nvPr>
            <p:ph type="sldNum" idx="12"/>
          </p:nvPr>
        </p:nvSpPr>
        <p:spPr>
          <a:xfrm>
            <a:off x="4380641" y="4777447"/>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24</a:t>
            </a:fld>
            <a:endParaRPr dirty="0"/>
          </a:p>
        </p:txBody>
      </p:sp>
      <p:sp>
        <p:nvSpPr>
          <p:cNvPr id="800" name="Google Shape;800;p42"/>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rgbClr val="3F3F3F"/>
                </a:solidFill>
              </a:rPr>
              <a:t>Preparation, review and approval stamped and signed</a:t>
            </a:r>
            <a:endParaRPr sz="1800" b="1">
              <a:solidFill>
                <a:srgbClr val="3F3F3F"/>
              </a:solidFill>
              <a:latin typeface="Arial"/>
              <a:ea typeface="Arial"/>
              <a:cs typeface="Arial"/>
              <a:sym typeface="Arial"/>
            </a:endParaRPr>
          </a:p>
        </p:txBody>
      </p:sp>
      <p:sp>
        <p:nvSpPr>
          <p:cNvPr id="801" name="Google Shape;801;p42"/>
          <p:cNvSpPr txBox="1"/>
          <p:nvPr/>
        </p:nvSpPr>
        <p:spPr>
          <a:xfrm>
            <a:off x="483226" y="933607"/>
            <a:ext cx="8177400" cy="5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dirty="0">
                <a:solidFill>
                  <a:srgbClr val="3F3F3F"/>
                </a:solidFill>
              </a:rPr>
              <a:t>Even reports with stamped fields for creation, review and approval can be digitised as they are, with approval routes set up.</a:t>
            </a:r>
            <a:endParaRPr sz="1100" dirty="0"/>
          </a:p>
        </p:txBody>
      </p:sp>
      <p:sp>
        <p:nvSpPr>
          <p:cNvPr id="802" name="Google Shape;802;p42"/>
          <p:cNvSpPr/>
          <p:nvPr/>
        </p:nvSpPr>
        <p:spPr>
          <a:xfrm>
            <a:off x="251347" y="3200676"/>
            <a:ext cx="8662737" cy="354007"/>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03" name="Google Shape;803;p42"/>
          <p:cNvSpPr txBox="1"/>
          <p:nvPr/>
        </p:nvSpPr>
        <p:spPr>
          <a:xfrm>
            <a:off x="686050" y="3259625"/>
            <a:ext cx="7974600" cy="200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300" b="1">
                <a:solidFill>
                  <a:srgbClr val="3F3F3F"/>
                </a:solidFill>
              </a:rPr>
              <a:t>The following information is stored with the image data of each stamp and handwritten signature</a:t>
            </a:r>
            <a:endParaRPr sz="1300" b="1">
              <a:solidFill>
                <a:srgbClr val="3F3F3F"/>
              </a:solidFill>
              <a:latin typeface="Arial"/>
              <a:ea typeface="Arial"/>
              <a:cs typeface="Arial"/>
              <a:sym typeface="Arial"/>
            </a:endParaRPr>
          </a:p>
        </p:txBody>
      </p:sp>
      <p:sp>
        <p:nvSpPr>
          <p:cNvPr id="804" name="Google Shape;804;p42"/>
          <p:cNvSpPr txBox="1"/>
          <p:nvPr/>
        </p:nvSpPr>
        <p:spPr>
          <a:xfrm>
            <a:off x="5775722" y="1626840"/>
            <a:ext cx="1296600" cy="239100"/>
          </a:xfrm>
          <a:prstGeom prst="rect">
            <a:avLst/>
          </a:prstGeom>
          <a:solidFill>
            <a:srgbClr val="F2F2F2"/>
          </a:solidFill>
          <a:ln>
            <a:noFill/>
          </a:ln>
        </p:spPr>
        <p:txBody>
          <a:bodyPr spcFirstLastPara="1" wrap="square" lIns="0" tIns="27000" rIns="0" bIns="27000" anchor="t" anchorCtr="0">
            <a:spAutoFit/>
          </a:bodyPr>
          <a:lstStyle/>
          <a:p>
            <a:pPr marL="0" lvl="0" indent="0" algn="ctr" rtl="0">
              <a:lnSpc>
                <a:spcPct val="120000"/>
              </a:lnSpc>
              <a:spcBef>
                <a:spcPts val="0"/>
              </a:spcBef>
              <a:spcAft>
                <a:spcPts val="0"/>
              </a:spcAft>
              <a:buNone/>
            </a:pPr>
            <a:r>
              <a:rPr lang="en-GB" sz="1200">
                <a:solidFill>
                  <a:srgbClr val="3F3F3F"/>
                </a:solidFill>
              </a:rPr>
              <a:t>Signature</a:t>
            </a:r>
            <a:endParaRPr sz="1200">
              <a:solidFill>
                <a:srgbClr val="595959"/>
              </a:solidFill>
            </a:endParaRPr>
          </a:p>
        </p:txBody>
      </p:sp>
      <p:sp>
        <p:nvSpPr>
          <p:cNvPr id="805" name="Google Shape;805;p42"/>
          <p:cNvSpPr txBox="1"/>
          <p:nvPr/>
        </p:nvSpPr>
        <p:spPr>
          <a:xfrm>
            <a:off x="7364182" y="1626840"/>
            <a:ext cx="1296590" cy="239193"/>
          </a:xfrm>
          <a:prstGeom prst="rect">
            <a:avLst/>
          </a:prstGeom>
          <a:solidFill>
            <a:srgbClr val="F2F2F2"/>
          </a:solidFill>
          <a:ln>
            <a:noFill/>
          </a:ln>
        </p:spPr>
        <p:txBody>
          <a:bodyPr spcFirstLastPara="1" wrap="square" lIns="0" tIns="27000" rIns="0" bIns="27000" anchor="t" anchorCtr="0">
            <a:spAutoFit/>
          </a:bodyPr>
          <a:lstStyle/>
          <a:p>
            <a:pPr marL="0" marR="0" lvl="0" indent="0" algn="ctr" rtl="0">
              <a:spcBef>
                <a:spcPts val="0"/>
              </a:spcBef>
              <a:spcAft>
                <a:spcPts val="0"/>
              </a:spcAft>
              <a:buNone/>
            </a:pPr>
            <a:r>
              <a:rPr lang="en-GB" sz="1200">
                <a:solidFill>
                  <a:srgbClr val="595959"/>
                </a:solidFill>
              </a:rPr>
              <a:t>Seal</a:t>
            </a:r>
            <a:endParaRPr sz="1200">
              <a:solidFill>
                <a:srgbClr val="595959"/>
              </a:solidFill>
              <a:latin typeface="Arial"/>
              <a:ea typeface="Arial"/>
              <a:cs typeface="Arial"/>
              <a:sym typeface="Arial"/>
            </a:endParaRPr>
          </a:p>
        </p:txBody>
      </p:sp>
      <p:sp>
        <p:nvSpPr>
          <p:cNvPr id="806" name="Google Shape;806;p42"/>
          <p:cNvSpPr/>
          <p:nvPr/>
        </p:nvSpPr>
        <p:spPr>
          <a:xfrm>
            <a:off x="5775722" y="2022677"/>
            <a:ext cx="1296590" cy="868101"/>
          </a:xfrm>
          <a:prstGeom prst="rect">
            <a:avLst/>
          </a:prstGeom>
          <a:noFill/>
          <a:ln w="254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07" name="Google Shape;807;p42"/>
          <p:cNvSpPr/>
          <p:nvPr/>
        </p:nvSpPr>
        <p:spPr>
          <a:xfrm>
            <a:off x="7364182" y="2022677"/>
            <a:ext cx="1296590" cy="868101"/>
          </a:xfrm>
          <a:prstGeom prst="rect">
            <a:avLst/>
          </a:prstGeom>
          <a:noFill/>
          <a:ln w="254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808" name="Google Shape;808;p42"/>
          <p:cNvCxnSpPr/>
          <p:nvPr/>
        </p:nvCxnSpPr>
        <p:spPr>
          <a:xfrm>
            <a:off x="5775722" y="2265746"/>
            <a:ext cx="1296590" cy="0"/>
          </a:xfrm>
          <a:prstGeom prst="straightConnector1">
            <a:avLst/>
          </a:prstGeom>
          <a:noFill/>
          <a:ln w="12700" cap="flat" cmpd="sng">
            <a:solidFill>
              <a:srgbClr val="A5A5A5"/>
            </a:solidFill>
            <a:prstDash val="solid"/>
            <a:miter lim="800000"/>
            <a:headEnd type="none" w="sm" len="sm"/>
            <a:tailEnd type="none" w="sm" len="sm"/>
          </a:ln>
        </p:spPr>
      </p:cxnSp>
      <p:cxnSp>
        <p:nvCxnSpPr>
          <p:cNvPr id="809" name="Google Shape;809;p42"/>
          <p:cNvCxnSpPr/>
          <p:nvPr/>
        </p:nvCxnSpPr>
        <p:spPr>
          <a:xfrm>
            <a:off x="7364181" y="2274427"/>
            <a:ext cx="1296590" cy="0"/>
          </a:xfrm>
          <a:prstGeom prst="straightConnector1">
            <a:avLst/>
          </a:prstGeom>
          <a:noFill/>
          <a:ln w="12700" cap="flat" cmpd="sng">
            <a:solidFill>
              <a:srgbClr val="A5A5A5"/>
            </a:solidFill>
            <a:prstDash val="solid"/>
            <a:miter lim="800000"/>
            <a:headEnd type="none" w="sm" len="sm"/>
            <a:tailEnd type="none" w="sm" len="sm"/>
          </a:ln>
        </p:spPr>
      </p:cxnSp>
      <p:sp>
        <p:nvSpPr>
          <p:cNvPr id="811" name="Google Shape;811;p42"/>
          <p:cNvSpPr txBox="1"/>
          <p:nvPr/>
        </p:nvSpPr>
        <p:spPr>
          <a:xfrm>
            <a:off x="7745200" y="2083700"/>
            <a:ext cx="655800" cy="107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7F7F7F"/>
                </a:solidFill>
              </a:rPr>
              <a:t>factory manager</a:t>
            </a:r>
            <a:endParaRPr sz="700">
              <a:solidFill>
                <a:srgbClr val="7F7F7F"/>
              </a:solidFill>
              <a:latin typeface="Arial"/>
              <a:ea typeface="Arial"/>
              <a:cs typeface="Arial"/>
              <a:sym typeface="Arial"/>
            </a:endParaRPr>
          </a:p>
        </p:txBody>
      </p:sp>
      <p:sp>
        <p:nvSpPr>
          <p:cNvPr id="812" name="Google Shape;812;p42"/>
          <p:cNvSpPr txBox="1"/>
          <p:nvPr/>
        </p:nvSpPr>
        <p:spPr>
          <a:xfrm>
            <a:off x="6078124" y="2083700"/>
            <a:ext cx="807300" cy="1386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7F7F7F"/>
                </a:solidFill>
              </a:rPr>
              <a:t>section chief</a:t>
            </a:r>
            <a:endParaRPr sz="900">
              <a:solidFill>
                <a:srgbClr val="7F7F7F"/>
              </a:solidFill>
              <a:latin typeface="Arial"/>
              <a:ea typeface="Arial"/>
              <a:cs typeface="Arial"/>
              <a:sym typeface="Arial"/>
            </a:endParaRPr>
          </a:p>
        </p:txBody>
      </p:sp>
      <p:sp>
        <p:nvSpPr>
          <p:cNvPr id="814" name="Google Shape;814;p42"/>
          <p:cNvSpPr/>
          <p:nvPr/>
        </p:nvSpPr>
        <p:spPr>
          <a:xfrm>
            <a:off x="686058" y="1626840"/>
            <a:ext cx="1402095" cy="1263938"/>
          </a:xfrm>
          <a:prstGeom prst="rect">
            <a:avLst/>
          </a:prstGeom>
          <a:solidFill>
            <a:srgbClr val="F2F2F2"/>
          </a:solidFill>
          <a:ln w="127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15" name="Google Shape;815;p42"/>
          <p:cNvSpPr/>
          <p:nvPr/>
        </p:nvSpPr>
        <p:spPr>
          <a:xfrm>
            <a:off x="2383908" y="1626840"/>
            <a:ext cx="1402095" cy="1263938"/>
          </a:xfrm>
          <a:prstGeom prst="rect">
            <a:avLst/>
          </a:prstGeom>
          <a:solidFill>
            <a:srgbClr val="F2F2F2"/>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16" name="Google Shape;816;p42"/>
          <p:cNvSpPr/>
          <p:nvPr/>
        </p:nvSpPr>
        <p:spPr>
          <a:xfrm>
            <a:off x="4081758" y="1626840"/>
            <a:ext cx="1402095" cy="1263938"/>
          </a:xfrm>
          <a:prstGeom prst="rect">
            <a:avLst/>
          </a:prstGeom>
          <a:solidFill>
            <a:srgbClr val="F2F2F2"/>
          </a:solid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17" name="Google Shape;817;p42"/>
          <p:cNvSpPr txBox="1"/>
          <p:nvPr/>
        </p:nvSpPr>
        <p:spPr>
          <a:xfrm>
            <a:off x="686058" y="1772642"/>
            <a:ext cx="1402200" cy="960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800" b="1">
                <a:solidFill>
                  <a:schemeClr val="dk2"/>
                </a:solidFill>
              </a:rPr>
              <a:t>Author</a:t>
            </a:r>
            <a:endParaRPr sz="1800" b="1">
              <a:solidFill>
                <a:schemeClr val="dk2"/>
              </a:solidFill>
              <a:latin typeface="Arial"/>
              <a:ea typeface="Arial"/>
              <a:cs typeface="Arial"/>
              <a:sym typeface="Arial"/>
            </a:endParaRPr>
          </a:p>
          <a:p>
            <a:pPr marL="0" marR="0" lvl="0" indent="0" algn="ctr" rtl="0">
              <a:lnSpc>
                <a:spcPct val="120000"/>
              </a:lnSpc>
              <a:spcBef>
                <a:spcPts val="0"/>
              </a:spcBef>
              <a:spcAft>
                <a:spcPts val="0"/>
              </a:spcAft>
              <a:buNone/>
            </a:pPr>
            <a:r>
              <a:rPr lang="en-GB" sz="1200">
                <a:solidFill>
                  <a:srgbClr val="3F3F3F"/>
                </a:solidFill>
              </a:rPr>
              <a:t>Seal</a:t>
            </a:r>
            <a:endParaRPr sz="1200">
              <a:solidFill>
                <a:srgbClr val="3F3F3F"/>
              </a:solidFill>
            </a:endParaRPr>
          </a:p>
          <a:p>
            <a:pPr marL="0" marR="0" lvl="0" indent="0" algn="ctr" rtl="0">
              <a:lnSpc>
                <a:spcPct val="120000"/>
              </a:lnSpc>
              <a:spcBef>
                <a:spcPts val="0"/>
              </a:spcBef>
              <a:spcAft>
                <a:spcPts val="0"/>
              </a:spcAft>
              <a:buNone/>
            </a:pPr>
            <a:r>
              <a:rPr lang="en-GB" sz="1200">
                <a:solidFill>
                  <a:srgbClr val="3F3F3F"/>
                </a:solidFill>
                <a:latin typeface="Arial"/>
                <a:ea typeface="Arial"/>
                <a:cs typeface="Arial"/>
                <a:sym typeface="Arial"/>
              </a:rPr>
              <a:t>or</a:t>
            </a:r>
            <a:endParaRPr sz="1100"/>
          </a:p>
          <a:p>
            <a:pPr marL="0" marR="0" lvl="0" indent="0" algn="ctr" rtl="0">
              <a:lnSpc>
                <a:spcPct val="120000"/>
              </a:lnSpc>
              <a:spcBef>
                <a:spcPts val="0"/>
              </a:spcBef>
              <a:spcAft>
                <a:spcPts val="0"/>
              </a:spcAft>
              <a:buNone/>
            </a:pPr>
            <a:r>
              <a:rPr lang="en-GB" sz="1200">
                <a:solidFill>
                  <a:srgbClr val="3F3F3F"/>
                </a:solidFill>
              </a:rPr>
              <a:t>Signature</a:t>
            </a:r>
            <a:endParaRPr sz="1200">
              <a:solidFill>
                <a:srgbClr val="3F3F3F"/>
              </a:solidFill>
              <a:latin typeface="Arial"/>
              <a:ea typeface="Arial"/>
              <a:cs typeface="Arial"/>
              <a:sym typeface="Arial"/>
            </a:endParaRPr>
          </a:p>
        </p:txBody>
      </p:sp>
      <p:sp>
        <p:nvSpPr>
          <p:cNvPr id="818" name="Google Shape;818;p42"/>
          <p:cNvSpPr txBox="1"/>
          <p:nvPr/>
        </p:nvSpPr>
        <p:spPr>
          <a:xfrm>
            <a:off x="2383908" y="1779578"/>
            <a:ext cx="1402200" cy="960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800" b="1">
                <a:solidFill>
                  <a:srgbClr val="7F7F7F"/>
                </a:solidFill>
              </a:rPr>
              <a:t>Reviewer</a:t>
            </a:r>
            <a:endParaRPr sz="1800" b="1">
              <a:solidFill>
                <a:srgbClr val="7F7F7F"/>
              </a:solidFill>
              <a:latin typeface="Arial"/>
              <a:ea typeface="Arial"/>
              <a:cs typeface="Arial"/>
              <a:sym typeface="Arial"/>
            </a:endParaRPr>
          </a:p>
          <a:p>
            <a:pPr marL="0" lvl="0" indent="0" algn="ctr" rtl="0">
              <a:lnSpc>
                <a:spcPct val="120000"/>
              </a:lnSpc>
              <a:spcBef>
                <a:spcPts val="0"/>
              </a:spcBef>
              <a:spcAft>
                <a:spcPts val="0"/>
              </a:spcAft>
              <a:buClr>
                <a:schemeClr val="dk1"/>
              </a:buClr>
              <a:buFont typeface="Arial"/>
              <a:buNone/>
            </a:pPr>
            <a:r>
              <a:rPr lang="en-GB" sz="1200">
                <a:solidFill>
                  <a:srgbClr val="3F3F3F"/>
                </a:solidFill>
              </a:rPr>
              <a:t>Seal</a:t>
            </a:r>
            <a:endParaRPr sz="1200">
              <a:solidFill>
                <a:srgbClr val="3F3F3F"/>
              </a:solidFill>
            </a:endParaRPr>
          </a:p>
          <a:p>
            <a:pPr marL="0" lvl="0" indent="0" algn="ctr" rtl="0">
              <a:lnSpc>
                <a:spcPct val="120000"/>
              </a:lnSpc>
              <a:spcBef>
                <a:spcPts val="0"/>
              </a:spcBef>
              <a:spcAft>
                <a:spcPts val="0"/>
              </a:spcAft>
              <a:buClr>
                <a:schemeClr val="dk1"/>
              </a:buClr>
              <a:buFont typeface="Arial"/>
              <a:buNone/>
            </a:pPr>
            <a:r>
              <a:rPr lang="en-GB" sz="1200">
                <a:solidFill>
                  <a:srgbClr val="3F3F3F"/>
                </a:solidFill>
              </a:rPr>
              <a:t>or</a:t>
            </a:r>
            <a:endParaRPr sz="1100">
              <a:solidFill>
                <a:schemeClr val="dk1"/>
              </a:solidFill>
            </a:endParaRPr>
          </a:p>
          <a:p>
            <a:pPr marL="0" lvl="0" indent="0" algn="ctr" rtl="0">
              <a:lnSpc>
                <a:spcPct val="120000"/>
              </a:lnSpc>
              <a:spcBef>
                <a:spcPts val="0"/>
              </a:spcBef>
              <a:spcAft>
                <a:spcPts val="0"/>
              </a:spcAft>
              <a:buClr>
                <a:schemeClr val="dk1"/>
              </a:buClr>
              <a:buFont typeface="Arial"/>
              <a:buNone/>
            </a:pPr>
            <a:r>
              <a:rPr lang="en-GB" sz="1200">
                <a:solidFill>
                  <a:srgbClr val="3F3F3F"/>
                </a:solidFill>
              </a:rPr>
              <a:t>Signature</a:t>
            </a:r>
            <a:endParaRPr sz="1200">
              <a:solidFill>
                <a:srgbClr val="3F3F3F"/>
              </a:solidFill>
            </a:endParaRPr>
          </a:p>
        </p:txBody>
      </p:sp>
      <p:sp>
        <p:nvSpPr>
          <p:cNvPr id="819" name="Google Shape;819;p42"/>
          <p:cNvSpPr txBox="1"/>
          <p:nvPr/>
        </p:nvSpPr>
        <p:spPr>
          <a:xfrm>
            <a:off x="4077872" y="1771646"/>
            <a:ext cx="1402200" cy="960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800" b="1">
                <a:solidFill>
                  <a:schemeClr val="accent1"/>
                </a:solidFill>
              </a:rPr>
              <a:t>Approver</a:t>
            </a:r>
            <a:endParaRPr sz="1800" b="1">
              <a:solidFill>
                <a:schemeClr val="accent1"/>
              </a:solidFill>
              <a:latin typeface="Arial"/>
              <a:ea typeface="Arial"/>
              <a:cs typeface="Arial"/>
              <a:sym typeface="Arial"/>
            </a:endParaRPr>
          </a:p>
          <a:p>
            <a:pPr marL="0" lvl="0" indent="0" algn="ctr" rtl="0">
              <a:lnSpc>
                <a:spcPct val="120000"/>
              </a:lnSpc>
              <a:spcBef>
                <a:spcPts val="0"/>
              </a:spcBef>
              <a:spcAft>
                <a:spcPts val="0"/>
              </a:spcAft>
              <a:buClr>
                <a:schemeClr val="dk1"/>
              </a:buClr>
              <a:buFont typeface="Arial"/>
              <a:buNone/>
            </a:pPr>
            <a:r>
              <a:rPr lang="en-GB" sz="1200">
                <a:solidFill>
                  <a:srgbClr val="3F3F3F"/>
                </a:solidFill>
              </a:rPr>
              <a:t>Seal</a:t>
            </a:r>
            <a:endParaRPr sz="1200">
              <a:solidFill>
                <a:srgbClr val="3F3F3F"/>
              </a:solidFill>
            </a:endParaRPr>
          </a:p>
          <a:p>
            <a:pPr marL="0" lvl="0" indent="0" algn="ctr" rtl="0">
              <a:lnSpc>
                <a:spcPct val="120000"/>
              </a:lnSpc>
              <a:spcBef>
                <a:spcPts val="0"/>
              </a:spcBef>
              <a:spcAft>
                <a:spcPts val="0"/>
              </a:spcAft>
              <a:buClr>
                <a:schemeClr val="dk1"/>
              </a:buClr>
              <a:buFont typeface="Arial"/>
              <a:buNone/>
            </a:pPr>
            <a:r>
              <a:rPr lang="en-GB" sz="1200">
                <a:solidFill>
                  <a:srgbClr val="3F3F3F"/>
                </a:solidFill>
              </a:rPr>
              <a:t>or</a:t>
            </a:r>
            <a:endParaRPr sz="1100">
              <a:solidFill>
                <a:schemeClr val="dk1"/>
              </a:solidFill>
            </a:endParaRPr>
          </a:p>
          <a:p>
            <a:pPr marL="0" lvl="0" indent="0" algn="ctr" rtl="0">
              <a:lnSpc>
                <a:spcPct val="120000"/>
              </a:lnSpc>
              <a:spcBef>
                <a:spcPts val="0"/>
              </a:spcBef>
              <a:spcAft>
                <a:spcPts val="0"/>
              </a:spcAft>
              <a:buClr>
                <a:schemeClr val="dk1"/>
              </a:buClr>
              <a:buFont typeface="Arial"/>
              <a:buNone/>
            </a:pPr>
            <a:r>
              <a:rPr lang="en-GB" sz="1200">
                <a:solidFill>
                  <a:srgbClr val="3F3F3F"/>
                </a:solidFill>
              </a:rPr>
              <a:t>Signature</a:t>
            </a:r>
            <a:endParaRPr sz="1200">
              <a:solidFill>
                <a:srgbClr val="3F3F3F"/>
              </a:solidFill>
            </a:endParaRPr>
          </a:p>
        </p:txBody>
      </p:sp>
      <p:grpSp>
        <p:nvGrpSpPr>
          <p:cNvPr id="820" name="Google Shape;820;p42"/>
          <p:cNvGrpSpPr/>
          <p:nvPr/>
        </p:nvGrpSpPr>
        <p:grpSpPr>
          <a:xfrm>
            <a:off x="1118188" y="3713590"/>
            <a:ext cx="3391876" cy="394414"/>
            <a:chOff x="1490917" y="4951453"/>
            <a:chExt cx="4522501" cy="525886"/>
          </a:xfrm>
        </p:grpSpPr>
        <p:sp>
          <p:nvSpPr>
            <p:cNvPr id="821" name="Google Shape;821;p42"/>
            <p:cNvSpPr txBox="1"/>
            <p:nvPr/>
          </p:nvSpPr>
          <p:spPr>
            <a:xfrm>
              <a:off x="1490918" y="4951453"/>
              <a:ext cx="4522500" cy="464400"/>
            </a:xfrm>
            <a:prstGeom prst="rect">
              <a:avLst/>
            </a:prstGeom>
            <a:solidFill>
              <a:srgbClr val="FFF3DF"/>
            </a:solidFill>
            <a:ln>
              <a:noFill/>
            </a:ln>
          </p:spPr>
          <p:txBody>
            <a:bodyPr spcFirstLastPara="1" wrap="square" lIns="0" tIns="81000" rIns="0" bIns="81000" anchor="ctr" anchorCtr="0">
              <a:spAutoFit/>
            </a:bodyPr>
            <a:lstStyle/>
            <a:p>
              <a:pPr marL="0" marR="0" lvl="0" indent="0" algn="ctr" rtl="0">
                <a:spcBef>
                  <a:spcPts val="0"/>
                </a:spcBef>
                <a:spcAft>
                  <a:spcPts val="0"/>
                </a:spcAft>
                <a:buNone/>
              </a:pPr>
              <a:r>
                <a:rPr lang="en-GB" sz="1200">
                  <a:solidFill>
                    <a:srgbClr val="3F3F3F"/>
                  </a:solidFill>
                </a:rPr>
                <a:t>User IDs of authors, reviewers and approvers</a:t>
              </a:r>
              <a:endParaRPr sz="1200" b="1">
                <a:solidFill>
                  <a:srgbClr val="3F3F3F"/>
                </a:solidFill>
                <a:latin typeface="Arial"/>
                <a:ea typeface="Arial"/>
                <a:cs typeface="Arial"/>
                <a:sym typeface="Arial"/>
              </a:endParaRPr>
            </a:p>
          </p:txBody>
        </p:sp>
        <p:sp>
          <p:nvSpPr>
            <p:cNvPr id="822" name="Google Shape;822;p42"/>
            <p:cNvSpPr/>
            <p:nvPr/>
          </p:nvSpPr>
          <p:spPr>
            <a:xfrm>
              <a:off x="1490917" y="4951453"/>
              <a:ext cx="175837" cy="525886"/>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nvGrpSpPr>
          <p:cNvPr id="823" name="Google Shape;823;p42"/>
          <p:cNvGrpSpPr/>
          <p:nvPr/>
        </p:nvGrpSpPr>
        <p:grpSpPr>
          <a:xfrm>
            <a:off x="1118188" y="4239701"/>
            <a:ext cx="3391875" cy="394415"/>
            <a:chOff x="1490917" y="5652935"/>
            <a:chExt cx="4522500" cy="525886"/>
          </a:xfrm>
        </p:grpSpPr>
        <p:sp>
          <p:nvSpPr>
            <p:cNvPr id="824" name="Google Shape;824;p42"/>
            <p:cNvSpPr txBox="1"/>
            <p:nvPr/>
          </p:nvSpPr>
          <p:spPr>
            <a:xfrm>
              <a:off x="1490917" y="5652935"/>
              <a:ext cx="4522500" cy="464400"/>
            </a:xfrm>
            <a:prstGeom prst="rect">
              <a:avLst/>
            </a:prstGeom>
            <a:solidFill>
              <a:srgbClr val="FFF3DF"/>
            </a:solidFill>
            <a:ln>
              <a:noFill/>
            </a:ln>
          </p:spPr>
          <p:txBody>
            <a:bodyPr spcFirstLastPara="1" wrap="square" lIns="0" tIns="81000" rIns="0" bIns="81000" anchor="ctr" anchorCtr="0">
              <a:spAutoFit/>
            </a:bodyPr>
            <a:lstStyle/>
            <a:p>
              <a:pPr marL="0" marR="0" lvl="0" indent="0" algn="ctr" rtl="0">
                <a:spcBef>
                  <a:spcPts val="0"/>
                </a:spcBef>
                <a:spcAft>
                  <a:spcPts val="0"/>
                </a:spcAft>
                <a:buNone/>
              </a:pPr>
              <a:r>
                <a:rPr lang="en-GB" sz="1200">
                  <a:solidFill>
                    <a:srgbClr val="3F3F3F"/>
                  </a:solidFill>
                </a:rPr>
                <a:t>Name of author/reviewer/approver</a:t>
              </a:r>
              <a:endParaRPr sz="1200" b="1">
                <a:solidFill>
                  <a:srgbClr val="3F3F3F"/>
                </a:solidFill>
                <a:latin typeface="Arial"/>
                <a:ea typeface="Arial"/>
                <a:cs typeface="Arial"/>
                <a:sym typeface="Arial"/>
              </a:endParaRPr>
            </a:p>
          </p:txBody>
        </p:sp>
        <p:sp>
          <p:nvSpPr>
            <p:cNvPr id="825" name="Google Shape;825;p42"/>
            <p:cNvSpPr/>
            <p:nvPr/>
          </p:nvSpPr>
          <p:spPr>
            <a:xfrm>
              <a:off x="1490917" y="5652935"/>
              <a:ext cx="175837" cy="525886"/>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nvGrpSpPr>
          <p:cNvPr id="826" name="Google Shape;826;p42"/>
          <p:cNvGrpSpPr/>
          <p:nvPr/>
        </p:nvGrpSpPr>
        <p:grpSpPr>
          <a:xfrm>
            <a:off x="4647042" y="3713590"/>
            <a:ext cx="3472919" cy="394414"/>
            <a:chOff x="6196056" y="4951453"/>
            <a:chExt cx="4630559" cy="525886"/>
          </a:xfrm>
        </p:grpSpPr>
        <p:sp>
          <p:nvSpPr>
            <p:cNvPr id="827" name="Google Shape;827;p42"/>
            <p:cNvSpPr txBox="1"/>
            <p:nvPr/>
          </p:nvSpPr>
          <p:spPr>
            <a:xfrm>
              <a:off x="6304115" y="4964036"/>
              <a:ext cx="4522500" cy="464400"/>
            </a:xfrm>
            <a:prstGeom prst="rect">
              <a:avLst/>
            </a:prstGeom>
            <a:solidFill>
              <a:srgbClr val="FFF3DF"/>
            </a:solidFill>
            <a:ln>
              <a:noFill/>
            </a:ln>
          </p:spPr>
          <p:txBody>
            <a:bodyPr spcFirstLastPara="1" wrap="square" lIns="0" tIns="81000" rIns="0" bIns="81000" anchor="ctr" anchorCtr="0">
              <a:spAutoFit/>
            </a:bodyPr>
            <a:lstStyle/>
            <a:p>
              <a:pPr marL="0" marR="0" lvl="0" indent="0" algn="ctr" rtl="0">
                <a:spcBef>
                  <a:spcPts val="0"/>
                </a:spcBef>
                <a:spcAft>
                  <a:spcPts val="0"/>
                </a:spcAft>
                <a:buNone/>
              </a:pPr>
              <a:r>
                <a:rPr lang="en-GB" sz="1200">
                  <a:solidFill>
                    <a:srgbClr val="3F3F3F"/>
                  </a:solidFill>
                </a:rPr>
                <a:t>Date and time of creation, review and approval</a:t>
              </a:r>
              <a:endParaRPr sz="1200" b="1">
                <a:solidFill>
                  <a:srgbClr val="3F3F3F"/>
                </a:solidFill>
                <a:latin typeface="Arial"/>
                <a:ea typeface="Arial"/>
                <a:cs typeface="Arial"/>
                <a:sym typeface="Arial"/>
              </a:endParaRPr>
            </a:p>
          </p:txBody>
        </p:sp>
        <p:sp>
          <p:nvSpPr>
            <p:cNvPr id="828" name="Google Shape;828;p42"/>
            <p:cNvSpPr/>
            <p:nvPr/>
          </p:nvSpPr>
          <p:spPr>
            <a:xfrm>
              <a:off x="6196056" y="4951453"/>
              <a:ext cx="175837" cy="525886"/>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nvGrpSpPr>
          <p:cNvPr id="829" name="Google Shape;829;p42"/>
          <p:cNvGrpSpPr/>
          <p:nvPr/>
        </p:nvGrpSpPr>
        <p:grpSpPr>
          <a:xfrm>
            <a:off x="4647042" y="4232201"/>
            <a:ext cx="3472918" cy="401915"/>
            <a:chOff x="6196056" y="5642935"/>
            <a:chExt cx="4630558" cy="535886"/>
          </a:xfrm>
        </p:grpSpPr>
        <p:sp>
          <p:nvSpPr>
            <p:cNvPr id="830" name="Google Shape;830;p42"/>
            <p:cNvSpPr txBox="1"/>
            <p:nvPr/>
          </p:nvSpPr>
          <p:spPr>
            <a:xfrm>
              <a:off x="6304114" y="5642935"/>
              <a:ext cx="4522500" cy="464400"/>
            </a:xfrm>
            <a:prstGeom prst="rect">
              <a:avLst/>
            </a:prstGeom>
            <a:solidFill>
              <a:srgbClr val="FFF3DF"/>
            </a:solidFill>
            <a:ln>
              <a:noFill/>
            </a:ln>
          </p:spPr>
          <p:txBody>
            <a:bodyPr spcFirstLastPara="1" wrap="square" lIns="0" tIns="81000" rIns="0" bIns="81000" anchor="ctr" anchorCtr="0">
              <a:spAutoFit/>
            </a:bodyPr>
            <a:lstStyle/>
            <a:p>
              <a:pPr marL="0" marR="0" lvl="0" indent="0" algn="ctr" rtl="0">
                <a:spcBef>
                  <a:spcPts val="0"/>
                </a:spcBef>
                <a:spcAft>
                  <a:spcPts val="0"/>
                </a:spcAft>
                <a:buNone/>
              </a:pPr>
              <a:r>
                <a:rPr lang="en-GB" sz="1200">
                  <a:solidFill>
                    <a:srgbClr val="3F3F3F"/>
                  </a:solidFill>
                </a:rPr>
                <a:t>Comments during creation, review and approval</a:t>
              </a:r>
              <a:endParaRPr sz="1200" b="1">
                <a:solidFill>
                  <a:srgbClr val="3F3F3F"/>
                </a:solidFill>
                <a:latin typeface="Arial"/>
                <a:ea typeface="Arial"/>
                <a:cs typeface="Arial"/>
                <a:sym typeface="Arial"/>
              </a:endParaRPr>
            </a:p>
          </p:txBody>
        </p:sp>
        <p:sp>
          <p:nvSpPr>
            <p:cNvPr id="831" name="Google Shape;831;p42"/>
            <p:cNvSpPr/>
            <p:nvPr/>
          </p:nvSpPr>
          <p:spPr>
            <a:xfrm>
              <a:off x="6196056" y="5652935"/>
              <a:ext cx="175837" cy="525886"/>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pic>
        <p:nvPicPr>
          <p:cNvPr id="832" name="Google Shape;832;p42"/>
          <p:cNvPicPr preferRelativeResize="0"/>
          <p:nvPr/>
        </p:nvPicPr>
        <p:blipFill rotWithShape="1">
          <a:blip r:embed="rId3">
            <a:alphaModFix/>
          </a:blip>
          <a:srcRect/>
          <a:stretch/>
        </p:blipFill>
        <p:spPr>
          <a:xfrm>
            <a:off x="542021" y="1530455"/>
            <a:ext cx="339008" cy="459302"/>
          </a:xfrm>
          <a:prstGeom prst="rect">
            <a:avLst/>
          </a:prstGeom>
          <a:noFill/>
          <a:ln>
            <a:noFill/>
          </a:ln>
        </p:spPr>
      </p:pic>
      <p:pic>
        <p:nvPicPr>
          <p:cNvPr id="833" name="Google Shape;833;p42"/>
          <p:cNvPicPr preferRelativeResize="0"/>
          <p:nvPr/>
        </p:nvPicPr>
        <p:blipFill rotWithShape="1">
          <a:blip r:embed="rId4">
            <a:alphaModFix/>
          </a:blip>
          <a:srcRect/>
          <a:stretch/>
        </p:blipFill>
        <p:spPr>
          <a:xfrm>
            <a:off x="2253169" y="1530455"/>
            <a:ext cx="339008" cy="459302"/>
          </a:xfrm>
          <a:prstGeom prst="rect">
            <a:avLst/>
          </a:prstGeom>
          <a:noFill/>
          <a:ln>
            <a:noFill/>
          </a:ln>
        </p:spPr>
      </p:pic>
      <p:pic>
        <p:nvPicPr>
          <p:cNvPr id="834" name="Google Shape;834;p42"/>
          <p:cNvPicPr preferRelativeResize="0"/>
          <p:nvPr/>
        </p:nvPicPr>
        <p:blipFill rotWithShape="1">
          <a:blip r:embed="rId5">
            <a:alphaModFix/>
          </a:blip>
          <a:srcRect/>
          <a:stretch/>
        </p:blipFill>
        <p:spPr>
          <a:xfrm>
            <a:off x="3916742" y="1530455"/>
            <a:ext cx="346780" cy="447457"/>
          </a:xfrm>
          <a:prstGeom prst="rect">
            <a:avLst/>
          </a:prstGeom>
          <a:noFill/>
          <a:ln>
            <a:noFill/>
          </a:ln>
        </p:spPr>
      </p:pic>
      <p:pic>
        <p:nvPicPr>
          <p:cNvPr id="3" name="Picture 2" descr="A picture containing shape&#10;&#10;Description automatically generated">
            <a:extLst>
              <a:ext uri="{FF2B5EF4-FFF2-40B4-BE49-F238E27FC236}">
                <a16:creationId xmlns:a16="http://schemas.microsoft.com/office/drawing/2014/main" id="{6020ED8B-17D1-A9D7-0F98-A065C9DC972F}"/>
              </a:ext>
            </a:extLst>
          </p:cNvPr>
          <p:cNvPicPr>
            <a:picLocks noChangeAspect="1"/>
          </p:cNvPicPr>
          <p:nvPr/>
        </p:nvPicPr>
        <p:blipFill>
          <a:blip r:embed="rId6"/>
          <a:stretch>
            <a:fillRect/>
          </a:stretch>
        </p:blipFill>
        <p:spPr>
          <a:xfrm>
            <a:off x="6012710" y="2320502"/>
            <a:ext cx="900981" cy="447788"/>
          </a:xfrm>
          <a:prstGeom prst="rect">
            <a:avLst/>
          </a:prstGeom>
        </p:spPr>
      </p:pic>
      <p:pic>
        <p:nvPicPr>
          <p:cNvPr id="5" name="Picture 4">
            <a:extLst>
              <a:ext uri="{FF2B5EF4-FFF2-40B4-BE49-F238E27FC236}">
                <a16:creationId xmlns:a16="http://schemas.microsoft.com/office/drawing/2014/main" id="{ED108565-2F3E-F7C7-C1DA-60C999FB009B}"/>
              </a:ext>
            </a:extLst>
          </p:cNvPr>
          <p:cNvPicPr>
            <a:picLocks noChangeAspect="1"/>
          </p:cNvPicPr>
          <p:nvPr/>
        </p:nvPicPr>
        <p:blipFill>
          <a:blip r:embed="rId7"/>
          <a:stretch>
            <a:fillRect/>
          </a:stretch>
        </p:blipFill>
        <p:spPr>
          <a:xfrm>
            <a:off x="7634631" y="2355839"/>
            <a:ext cx="755689" cy="43182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43"/>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25</a:t>
            </a:fld>
            <a:endParaRPr/>
          </a:p>
        </p:txBody>
      </p:sp>
      <p:sp>
        <p:nvSpPr>
          <p:cNvPr id="840" name="Google Shape;840;p43"/>
          <p:cNvSpPr txBox="1"/>
          <p:nvPr/>
        </p:nvSpPr>
        <p:spPr>
          <a:xfrm>
            <a:off x="483227" y="1012505"/>
            <a:ext cx="81774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Implementing mechanisms to work with other apps on iOS/Windows</a:t>
            </a:r>
            <a:endParaRPr sz="1100"/>
          </a:p>
        </p:txBody>
      </p:sp>
      <p:sp>
        <p:nvSpPr>
          <p:cNvPr id="841" name="Google Shape;841;p43"/>
          <p:cNvSpPr txBox="1"/>
          <p:nvPr/>
        </p:nvSpPr>
        <p:spPr>
          <a:xfrm>
            <a:off x="679784" y="1541564"/>
            <a:ext cx="3621600" cy="1048234"/>
          </a:xfrm>
          <a:prstGeom prst="rect">
            <a:avLst/>
          </a:prstGeom>
          <a:solidFill>
            <a:srgbClr val="FFF3DF"/>
          </a:solidFill>
          <a:ln>
            <a:noFill/>
          </a:ln>
        </p:spPr>
        <p:txBody>
          <a:bodyPr spcFirstLastPara="1" wrap="square" lIns="135000" tIns="135000" rIns="135000" bIns="135000" anchor="t" anchorCtr="0">
            <a:spAutoFit/>
          </a:bodyPr>
          <a:lstStyle/>
          <a:p>
            <a:pPr marL="0" marR="0" lvl="0" indent="0" algn="ctr" rtl="0">
              <a:lnSpc>
                <a:spcPct val="120000"/>
              </a:lnSpc>
              <a:spcBef>
                <a:spcPts val="0"/>
              </a:spcBef>
              <a:spcAft>
                <a:spcPts val="0"/>
              </a:spcAft>
              <a:buNone/>
            </a:pPr>
            <a:r>
              <a:rPr lang="en-GB" dirty="0">
                <a:solidFill>
                  <a:srgbClr val="3F3F3F"/>
                </a:solidFill>
              </a:rPr>
              <a:t>The </a:t>
            </a:r>
            <a:r>
              <a:rPr lang="en-GB" dirty="0" err="1">
                <a:solidFill>
                  <a:srgbClr val="3F3F3F"/>
                </a:solidFill>
              </a:rPr>
              <a:t>i</a:t>
            </a:r>
            <a:r>
              <a:rPr lang="en-GB" dirty="0">
                <a:solidFill>
                  <a:srgbClr val="3F3F3F"/>
                </a:solidFill>
              </a:rPr>
              <a:t>-Reporter application can be launched from a web browser business application</a:t>
            </a:r>
            <a:endParaRPr sz="1400" dirty="0">
              <a:solidFill>
                <a:srgbClr val="3F3F3F"/>
              </a:solidFill>
              <a:latin typeface="Arial"/>
              <a:ea typeface="Arial"/>
              <a:cs typeface="Arial"/>
              <a:sym typeface="Arial"/>
            </a:endParaRPr>
          </a:p>
        </p:txBody>
      </p:sp>
      <p:sp>
        <p:nvSpPr>
          <p:cNvPr id="842" name="Google Shape;842;p43"/>
          <p:cNvSpPr txBox="1"/>
          <p:nvPr/>
        </p:nvSpPr>
        <p:spPr>
          <a:xfrm>
            <a:off x="4838720" y="1541564"/>
            <a:ext cx="3629400" cy="1048234"/>
          </a:xfrm>
          <a:prstGeom prst="rect">
            <a:avLst/>
          </a:prstGeom>
          <a:solidFill>
            <a:srgbClr val="FFF3DF"/>
          </a:solidFill>
          <a:ln>
            <a:noFill/>
          </a:ln>
        </p:spPr>
        <p:txBody>
          <a:bodyPr spcFirstLastPara="1" wrap="square" lIns="135000" tIns="135000" rIns="135000" bIns="135000" anchor="t" anchorCtr="0">
            <a:spAutoFit/>
          </a:bodyPr>
          <a:lstStyle/>
          <a:p>
            <a:pPr marL="0" marR="0" lvl="0" indent="0" algn="ctr" rtl="0">
              <a:lnSpc>
                <a:spcPct val="120000"/>
              </a:lnSpc>
              <a:spcBef>
                <a:spcPts val="0"/>
              </a:spcBef>
              <a:spcAft>
                <a:spcPts val="0"/>
              </a:spcAft>
              <a:buNone/>
            </a:pPr>
            <a:r>
              <a:rPr lang="en-GB" dirty="0">
                <a:solidFill>
                  <a:srgbClr val="3F3F3F"/>
                </a:solidFill>
              </a:rPr>
              <a:t>When starting the </a:t>
            </a:r>
            <a:r>
              <a:rPr lang="en-GB" dirty="0" err="1">
                <a:solidFill>
                  <a:srgbClr val="3F3F3F"/>
                </a:solidFill>
              </a:rPr>
              <a:t>i</a:t>
            </a:r>
            <a:r>
              <a:rPr lang="en-GB" dirty="0">
                <a:solidFill>
                  <a:srgbClr val="3F3F3F"/>
                </a:solidFill>
              </a:rPr>
              <a:t>-Reporter application, </a:t>
            </a:r>
          </a:p>
          <a:p>
            <a:pPr marL="0" marR="0" lvl="0" indent="0" algn="ctr" rtl="0">
              <a:lnSpc>
                <a:spcPct val="120000"/>
              </a:lnSpc>
              <a:spcBef>
                <a:spcPts val="0"/>
              </a:spcBef>
              <a:spcAft>
                <a:spcPts val="0"/>
              </a:spcAft>
              <a:buNone/>
            </a:pPr>
            <a:r>
              <a:rPr lang="en-GB" dirty="0">
                <a:solidFill>
                  <a:srgbClr val="3F3F3F"/>
                </a:solidFill>
              </a:rPr>
              <a:t>it is possible to specify the start-up behaviour by passing parameters</a:t>
            </a:r>
            <a:endParaRPr sz="1100" dirty="0"/>
          </a:p>
        </p:txBody>
      </p:sp>
      <p:pic>
        <p:nvPicPr>
          <p:cNvPr id="843" name="Google Shape;843;p43"/>
          <p:cNvPicPr preferRelativeResize="0"/>
          <p:nvPr/>
        </p:nvPicPr>
        <p:blipFill rotWithShape="1">
          <a:blip r:embed="rId3">
            <a:alphaModFix/>
          </a:blip>
          <a:srcRect/>
          <a:stretch/>
        </p:blipFill>
        <p:spPr>
          <a:xfrm>
            <a:off x="1694260" y="2559744"/>
            <a:ext cx="1096804" cy="1458515"/>
          </a:xfrm>
          <a:prstGeom prst="rect">
            <a:avLst/>
          </a:prstGeom>
          <a:noFill/>
          <a:ln>
            <a:noFill/>
          </a:ln>
        </p:spPr>
      </p:pic>
      <p:grpSp>
        <p:nvGrpSpPr>
          <p:cNvPr id="844" name="Google Shape;844;p43"/>
          <p:cNvGrpSpPr/>
          <p:nvPr/>
        </p:nvGrpSpPr>
        <p:grpSpPr>
          <a:xfrm>
            <a:off x="3245315" y="3027187"/>
            <a:ext cx="2443163" cy="385763"/>
            <a:chOff x="4343400" y="4359149"/>
            <a:chExt cx="3257550" cy="514350"/>
          </a:xfrm>
        </p:grpSpPr>
        <p:sp>
          <p:nvSpPr>
            <p:cNvPr id="845" name="Google Shape;845;p43"/>
            <p:cNvSpPr/>
            <p:nvPr/>
          </p:nvSpPr>
          <p:spPr>
            <a:xfrm>
              <a:off x="4343400" y="4359149"/>
              <a:ext cx="3257550" cy="514350"/>
            </a:xfrm>
            <a:prstGeom prst="homePlate">
              <a:avLst>
                <a:gd name="adj" fmla="val 50000"/>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46" name="Google Shape;846;p43"/>
            <p:cNvSpPr txBox="1"/>
            <p:nvPr/>
          </p:nvSpPr>
          <p:spPr>
            <a:xfrm>
              <a:off x="4821032" y="4437810"/>
              <a:ext cx="2199000" cy="2463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200" b="1">
                  <a:solidFill>
                    <a:srgbClr val="7F7F7F"/>
                  </a:solidFill>
                </a:rPr>
                <a:t>Launch </a:t>
              </a:r>
              <a:r>
                <a:rPr lang="en-GB" sz="1200" b="1">
                  <a:solidFill>
                    <a:srgbClr val="7F7F7F"/>
                  </a:solidFill>
                  <a:latin typeface="Arial"/>
                  <a:ea typeface="Arial"/>
                  <a:cs typeface="Arial"/>
                  <a:sym typeface="Arial"/>
                </a:rPr>
                <a:t>i-Reporter</a:t>
              </a:r>
              <a:endParaRPr sz="1200" b="1">
                <a:solidFill>
                  <a:srgbClr val="7F7F7F"/>
                </a:solidFill>
                <a:latin typeface="Arial"/>
                <a:ea typeface="Arial"/>
                <a:cs typeface="Arial"/>
                <a:sym typeface="Arial"/>
              </a:endParaRPr>
            </a:p>
          </p:txBody>
        </p:sp>
      </p:grpSp>
      <p:pic>
        <p:nvPicPr>
          <p:cNvPr id="847" name="Google Shape;847;p43"/>
          <p:cNvPicPr preferRelativeResize="0"/>
          <p:nvPr/>
        </p:nvPicPr>
        <p:blipFill rotWithShape="1">
          <a:blip r:embed="rId4">
            <a:alphaModFix/>
          </a:blip>
          <a:srcRect/>
          <a:stretch/>
        </p:blipFill>
        <p:spPr>
          <a:xfrm>
            <a:off x="6352937" y="2559744"/>
            <a:ext cx="1096804" cy="1471110"/>
          </a:xfrm>
          <a:prstGeom prst="rect">
            <a:avLst/>
          </a:prstGeom>
          <a:noFill/>
          <a:ln>
            <a:noFill/>
          </a:ln>
        </p:spPr>
      </p:pic>
      <p:sp>
        <p:nvSpPr>
          <p:cNvPr id="848" name="Google Shape;848;p43"/>
          <p:cNvSpPr txBox="1"/>
          <p:nvPr/>
        </p:nvSpPr>
        <p:spPr>
          <a:xfrm>
            <a:off x="5507037" y="4155328"/>
            <a:ext cx="2788500" cy="577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100">
                <a:solidFill>
                  <a:srgbClr val="3F3F3F"/>
                </a:solidFill>
              </a:rPr>
              <a:t>Parameters make it easy to create and edit the specified forms at the same time as the application is launched.</a:t>
            </a:r>
            <a:endParaRPr sz="1100">
              <a:solidFill>
                <a:srgbClr val="3F3F3F"/>
              </a:solidFill>
              <a:latin typeface="Arial"/>
              <a:ea typeface="Arial"/>
              <a:cs typeface="Arial"/>
              <a:sym typeface="Arial"/>
            </a:endParaRPr>
          </a:p>
        </p:txBody>
      </p:sp>
      <p:grpSp>
        <p:nvGrpSpPr>
          <p:cNvPr id="849" name="Google Shape;849;p43"/>
          <p:cNvGrpSpPr/>
          <p:nvPr/>
        </p:nvGrpSpPr>
        <p:grpSpPr>
          <a:xfrm>
            <a:off x="5953655" y="3081569"/>
            <a:ext cx="699807" cy="276999"/>
            <a:chOff x="7938207" y="4108759"/>
            <a:chExt cx="933076" cy="369332"/>
          </a:xfrm>
        </p:grpSpPr>
        <p:sp>
          <p:nvSpPr>
            <p:cNvPr id="850" name="Google Shape;850;p43"/>
            <p:cNvSpPr/>
            <p:nvPr/>
          </p:nvSpPr>
          <p:spPr>
            <a:xfrm>
              <a:off x="7938207" y="4108759"/>
              <a:ext cx="933076" cy="369332"/>
            </a:xfrm>
            <a:prstGeom prst="roundRect">
              <a:avLst>
                <a:gd name="adj" fmla="val 50000"/>
              </a:avLst>
            </a:prstGeom>
            <a:solidFill>
              <a:schemeClr val="dk2"/>
            </a:solidFill>
            <a:ln w="12700" cap="flat" cmpd="sng">
              <a:solidFill>
                <a:srgbClr val="3F3F3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51" name="Google Shape;851;p43"/>
            <p:cNvSpPr txBox="1"/>
            <p:nvPr/>
          </p:nvSpPr>
          <p:spPr>
            <a:xfrm>
              <a:off x="8019083" y="4190817"/>
              <a:ext cx="771300" cy="205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dirty="0">
                  <a:solidFill>
                    <a:schemeClr val="lt1"/>
                  </a:solidFill>
                </a:rPr>
                <a:t>Creation</a:t>
              </a:r>
              <a:endParaRPr sz="1000" b="1" dirty="0">
                <a:solidFill>
                  <a:schemeClr val="lt1"/>
                </a:solidFill>
                <a:latin typeface="Arial"/>
                <a:ea typeface="Arial"/>
                <a:cs typeface="Arial"/>
                <a:sym typeface="Arial"/>
              </a:endParaRPr>
            </a:p>
          </p:txBody>
        </p:sp>
      </p:grpSp>
      <p:grpSp>
        <p:nvGrpSpPr>
          <p:cNvPr id="852" name="Google Shape;852;p43"/>
          <p:cNvGrpSpPr/>
          <p:nvPr/>
        </p:nvGrpSpPr>
        <p:grpSpPr>
          <a:xfrm>
            <a:off x="7149214" y="3081569"/>
            <a:ext cx="699807" cy="276999"/>
            <a:chOff x="9532286" y="4108759"/>
            <a:chExt cx="933076" cy="369332"/>
          </a:xfrm>
        </p:grpSpPr>
        <p:sp>
          <p:nvSpPr>
            <p:cNvPr id="853" name="Google Shape;853;p43"/>
            <p:cNvSpPr/>
            <p:nvPr/>
          </p:nvSpPr>
          <p:spPr>
            <a:xfrm>
              <a:off x="9532286" y="4108759"/>
              <a:ext cx="933076" cy="369332"/>
            </a:xfrm>
            <a:prstGeom prst="roundRect">
              <a:avLst>
                <a:gd name="adj" fmla="val 50000"/>
              </a:avLst>
            </a:prstGeom>
            <a:solidFill>
              <a:schemeClr val="dk2"/>
            </a:solidFill>
            <a:ln w="12700" cap="flat" cmpd="sng">
              <a:solidFill>
                <a:srgbClr val="3F3F3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54" name="Google Shape;854;p43"/>
            <p:cNvSpPr txBox="1"/>
            <p:nvPr/>
          </p:nvSpPr>
          <p:spPr>
            <a:xfrm>
              <a:off x="9684334" y="4170300"/>
              <a:ext cx="695100" cy="20518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dirty="0">
                  <a:solidFill>
                    <a:schemeClr val="lt1"/>
                  </a:solidFill>
                </a:rPr>
                <a:t>Editing</a:t>
              </a:r>
              <a:endParaRPr sz="1000" b="1" dirty="0">
                <a:solidFill>
                  <a:schemeClr val="lt1"/>
                </a:solidFill>
                <a:latin typeface="Arial"/>
                <a:ea typeface="Arial"/>
                <a:cs typeface="Arial"/>
                <a:sym typeface="Arial"/>
              </a:endParaRPr>
            </a:p>
          </p:txBody>
        </p:sp>
      </p:grpSp>
      <p:sp>
        <p:nvSpPr>
          <p:cNvPr id="855" name="Google Shape;855;p43"/>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Custom URL schemes</a:t>
            </a:r>
            <a:endParaRPr sz="1800" b="1" dirty="0">
              <a:solidFill>
                <a:srgbClr val="3F3F3F"/>
              </a:solidFill>
              <a:latin typeface="Arial"/>
              <a:ea typeface="Arial"/>
              <a:cs typeface="Arial"/>
              <a:sym typeface="Arial"/>
            </a:endParaRPr>
          </a:p>
        </p:txBody>
      </p:sp>
      <p:sp>
        <p:nvSpPr>
          <p:cNvPr id="2" name="Rectangle 1">
            <a:extLst>
              <a:ext uri="{FF2B5EF4-FFF2-40B4-BE49-F238E27FC236}">
                <a16:creationId xmlns:a16="http://schemas.microsoft.com/office/drawing/2014/main" id="{82AB1A96-F3F8-1FD1-4C94-D852CFD4987C}"/>
              </a:ext>
            </a:extLst>
          </p:cNvPr>
          <p:cNvSpPr/>
          <p:nvPr/>
        </p:nvSpPr>
        <p:spPr>
          <a:xfrm>
            <a:off x="1793290" y="3425830"/>
            <a:ext cx="893256" cy="338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t>External </a:t>
            </a:r>
          </a:p>
          <a:p>
            <a:pPr algn="ctr"/>
            <a:r>
              <a:rPr kumimoji="1" lang="en-US" altLang="ja-JP" sz="900" dirty="0"/>
              <a:t>Applications</a:t>
            </a:r>
            <a:endParaRPr kumimoji="1" lang="ja-JP" altLang="en-US" sz="9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cxnSp>
        <p:nvCxnSpPr>
          <p:cNvPr id="861" name="Google Shape;861;p44"/>
          <p:cNvCxnSpPr/>
          <p:nvPr/>
        </p:nvCxnSpPr>
        <p:spPr>
          <a:xfrm flipH="1">
            <a:off x="6475016" y="1496792"/>
            <a:ext cx="256764" cy="5769"/>
          </a:xfrm>
          <a:prstGeom prst="straightConnector1">
            <a:avLst/>
          </a:prstGeom>
          <a:noFill/>
          <a:ln w="15875" cap="flat" cmpd="sng">
            <a:solidFill>
              <a:srgbClr val="D8D8D8"/>
            </a:solidFill>
            <a:prstDash val="solid"/>
            <a:miter lim="800000"/>
            <a:headEnd type="none" w="sm" len="sm"/>
            <a:tailEnd type="none" w="sm" len="sm"/>
          </a:ln>
        </p:spPr>
      </p:cxnSp>
      <p:sp>
        <p:nvSpPr>
          <p:cNvPr id="862" name="Google Shape;862;p44"/>
          <p:cNvSpPr/>
          <p:nvPr/>
        </p:nvSpPr>
        <p:spPr>
          <a:xfrm>
            <a:off x="6728005" y="1247161"/>
            <a:ext cx="195140" cy="493492"/>
          </a:xfrm>
          <a:prstGeom prst="leftBracket">
            <a:avLst>
              <a:gd name="adj" fmla="val 0"/>
            </a:avLst>
          </a:prstGeom>
          <a:noFill/>
          <a:ln w="15875" cap="flat" cmpd="sng">
            <a:solidFill>
              <a:srgbClr val="D0CEC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grpSp>
        <p:nvGrpSpPr>
          <p:cNvPr id="863" name="Google Shape;863;p44"/>
          <p:cNvGrpSpPr/>
          <p:nvPr/>
        </p:nvGrpSpPr>
        <p:grpSpPr>
          <a:xfrm>
            <a:off x="1301003" y="1336269"/>
            <a:ext cx="2632261" cy="326815"/>
            <a:chOff x="1734672" y="1975114"/>
            <a:chExt cx="2689410" cy="435753"/>
          </a:xfrm>
        </p:grpSpPr>
        <p:cxnSp>
          <p:nvCxnSpPr>
            <p:cNvPr id="864" name="Google Shape;864;p44"/>
            <p:cNvCxnSpPr/>
            <p:nvPr/>
          </p:nvCxnSpPr>
          <p:spPr>
            <a:xfrm rot="10800000">
              <a:off x="1734672" y="2410867"/>
              <a:ext cx="2635622" cy="0"/>
            </a:xfrm>
            <a:prstGeom prst="straightConnector1">
              <a:avLst/>
            </a:prstGeom>
            <a:noFill/>
            <a:ln w="22225" cap="flat" cmpd="sng">
              <a:solidFill>
                <a:schemeClr val="dk2"/>
              </a:solidFill>
              <a:prstDash val="solid"/>
              <a:miter lim="800000"/>
              <a:headEnd type="oval" w="lg" len="lg"/>
              <a:tailEnd type="triangle" w="lg" len="lg"/>
            </a:ln>
          </p:spPr>
        </p:cxnSp>
        <p:cxnSp>
          <p:nvCxnSpPr>
            <p:cNvPr id="865" name="Google Shape;865;p44"/>
            <p:cNvCxnSpPr/>
            <p:nvPr/>
          </p:nvCxnSpPr>
          <p:spPr>
            <a:xfrm>
              <a:off x="1788459" y="1975114"/>
              <a:ext cx="2635623" cy="0"/>
            </a:xfrm>
            <a:prstGeom prst="straightConnector1">
              <a:avLst/>
            </a:prstGeom>
            <a:noFill/>
            <a:ln w="22225" cap="flat" cmpd="sng">
              <a:solidFill>
                <a:schemeClr val="accent2"/>
              </a:solidFill>
              <a:prstDash val="solid"/>
              <a:miter lim="800000"/>
              <a:headEnd type="oval" w="lg" len="lg"/>
              <a:tailEnd type="triangle" w="lg" len="lg"/>
            </a:ln>
          </p:spPr>
        </p:cxnSp>
      </p:grpSp>
      <p:sp>
        <p:nvSpPr>
          <p:cNvPr id="866" name="Google Shape;866;p44"/>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26</a:t>
            </a:fld>
            <a:endParaRPr/>
          </a:p>
        </p:txBody>
      </p:sp>
      <p:sp>
        <p:nvSpPr>
          <p:cNvPr id="867" name="Google Shape;867;p44"/>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System construction using custom URL schemes example</a:t>
            </a:r>
            <a:endParaRPr sz="1800" b="1" dirty="0">
              <a:solidFill>
                <a:srgbClr val="3F3F3F"/>
              </a:solidFill>
              <a:latin typeface="Arial"/>
              <a:ea typeface="Arial"/>
              <a:cs typeface="Arial"/>
              <a:sym typeface="Arial"/>
            </a:endParaRPr>
          </a:p>
        </p:txBody>
      </p:sp>
      <p:pic>
        <p:nvPicPr>
          <p:cNvPr id="868" name="Google Shape;868;p44"/>
          <p:cNvPicPr preferRelativeResize="0"/>
          <p:nvPr/>
        </p:nvPicPr>
        <p:blipFill rotWithShape="1">
          <a:blip r:embed="rId3">
            <a:alphaModFix/>
          </a:blip>
          <a:srcRect/>
          <a:stretch/>
        </p:blipFill>
        <p:spPr>
          <a:xfrm>
            <a:off x="721939" y="1228214"/>
            <a:ext cx="471488" cy="542925"/>
          </a:xfrm>
          <a:prstGeom prst="rect">
            <a:avLst/>
          </a:prstGeom>
          <a:noFill/>
          <a:ln>
            <a:noFill/>
          </a:ln>
        </p:spPr>
      </p:pic>
      <p:sp>
        <p:nvSpPr>
          <p:cNvPr id="869" name="Google Shape;869;p44"/>
          <p:cNvSpPr txBox="1"/>
          <p:nvPr/>
        </p:nvSpPr>
        <p:spPr>
          <a:xfrm>
            <a:off x="1896034" y="1228214"/>
            <a:ext cx="1432200" cy="208416"/>
          </a:xfrm>
          <a:prstGeom prst="rect">
            <a:avLst/>
          </a:prstGeom>
          <a:solidFill>
            <a:srgbClr val="D7EFEE"/>
          </a:solidFill>
          <a:ln>
            <a:noFill/>
          </a:ln>
        </p:spPr>
        <p:txBody>
          <a:bodyPr spcFirstLastPara="1" wrap="square" lIns="0" tIns="27000" rIns="0" bIns="27000" anchor="t" anchorCtr="0">
            <a:spAutoFit/>
          </a:bodyPr>
          <a:lstStyle/>
          <a:p>
            <a:pPr marL="0" marR="0" lvl="0" indent="0" algn="ctr" rtl="0">
              <a:spcBef>
                <a:spcPts val="0"/>
              </a:spcBef>
              <a:spcAft>
                <a:spcPts val="0"/>
              </a:spcAft>
              <a:buNone/>
            </a:pPr>
            <a:r>
              <a:rPr lang="en-GB" sz="1000" dirty="0">
                <a:solidFill>
                  <a:srgbClr val="3F3F3F"/>
                </a:solidFill>
              </a:rPr>
              <a:t>Work order creation CSV</a:t>
            </a:r>
            <a:endParaRPr sz="1000" dirty="0">
              <a:solidFill>
                <a:srgbClr val="3F3F3F"/>
              </a:solidFill>
              <a:latin typeface="Arial"/>
              <a:ea typeface="Arial"/>
              <a:cs typeface="Arial"/>
              <a:sym typeface="Arial"/>
            </a:endParaRPr>
          </a:p>
        </p:txBody>
      </p:sp>
      <p:sp>
        <p:nvSpPr>
          <p:cNvPr id="870" name="Google Shape;870;p44"/>
          <p:cNvSpPr txBox="1"/>
          <p:nvPr/>
        </p:nvSpPr>
        <p:spPr>
          <a:xfrm>
            <a:off x="1896034" y="1555029"/>
            <a:ext cx="1432200" cy="208416"/>
          </a:xfrm>
          <a:prstGeom prst="rect">
            <a:avLst/>
          </a:prstGeom>
          <a:solidFill>
            <a:srgbClr val="FFE8BF"/>
          </a:solidFill>
          <a:ln>
            <a:noFill/>
          </a:ln>
        </p:spPr>
        <p:txBody>
          <a:bodyPr spcFirstLastPara="1" wrap="square" lIns="0" tIns="27000" rIns="0" bIns="27000" anchor="t" anchorCtr="0">
            <a:spAutoFit/>
          </a:bodyPr>
          <a:lstStyle/>
          <a:p>
            <a:pPr marL="0" marR="0" lvl="0" indent="0" algn="ctr" rtl="0">
              <a:spcBef>
                <a:spcPts val="0"/>
              </a:spcBef>
              <a:spcAft>
                <a:spcPts val="0"/>
              </a:spcAft>
              <a:buNone/>
            </a:pPr>
            <a:r>
              <a:rPr lang="en-GB" sz="1000" dirty="0">
                <a:solidFill>
                  <a:srgbClr val="3F3F3F"/>
                </a:solidFill>
              </a:rPr>
              <a:t>Response (form ID)</a:t>
            </a:r>
            <a:endParaRPr sz="1000" dirty="0">
              <a:solidFill>
                <a:srgbClr val="3F3F3F"/>
              </a:solidFill>
              <a:latin typeface="Arial"/>
              <a:ea typeface="Arial"/>
              <a:cs typeface="Arial"/>
              <a:sym typeface="Arial"/>
            </a:endParaRPr>
          </a:p>
        </p:txBody>
      </p:sp>
      <p:sp>
        <p:nvSpPr>
          <p:cNvPr id="871" name="Google Shape;871;p44"/>
          <p:cNvSpPr/>
          <p:nvPr/>
        </p:nvSpPr>
        <p:spPr>
          <a:xfrm>
            <a:off x="4145056" y="1031849"/>
            <a:ext cx="4477871" cy="907670"/>
          </a:xfrm>
          <a:prstGeom prst="rect">
            <a:avLst/>
          </a:prstGeom>
          <a:noFill/>
          <a:ln w="12700" cap="flat" cmpd="sng">
            <a:solidFill>
              <a:srgbClr val="75707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872" name="Google Shape;872;p44"/>
          <p:cNvGrpSpPr/>
          <p:nvPr/>
        </p:nvGrpSpPr>
        <p:grpSpPr>
          <a:xfrm>
            <a:off x="4421108" y="1123376"/>
            <a:ext cx="1297711" cy="728019"/>
            <a:chOff x="5686461" y="1655003"/>
            <a:chExt cx="1730282" cy="970692"/>
          </a:xfrm>
        </p:grpSpPr>
        <p:pic>
          <p:nvPicPr>
            <p:cNvPr id="873" name="Google Shape;873;p44"/>
            <p:cNvPicPr preferRelativeResize="0"/>
            <p:nvPr/>
          </p:nvPicPr>
          <p:blipFill rotWithShape="1">
            <a:blip r:embed="rId4">
              <a:alphaModFix/>
            </a:blip>
            <a:srcRect/>
            <a:stretch/>
          </p:blipFill>
          <p:spPr>
            <a:xfrm>
              <a:off x="5761111" y="1655003"/>
              <a:ext cx="1580984" cy="374752"/>
            </a:xfrm>
            <a:prstGeom prst="rect">
              <a:avLst/>
            </a:prstGeom>
            <a:noFill/>
            <a:ln>
              <a:noFill/>
            </a:ln>
          </p:spPr>
        </p:pic>
        <p:sp>
          <p:nvSpPr>
            <p:cNvPr id="874" name="Google Shape;874;p44"/>
            <p:cNvSpPr txBox="1"/>
            <p:nvPr/>
          </p:nvSpPr>
          <p:spPr>
            <a:xfrm>
              <a:off x="5686461" y="2140481"/>
              <a:ext cx="1730282" cy="2308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chemeClr val="dk2"/>
                  </a:solidFill>
                  <a:latin typeface="Arial"/>
                  <a:ea typeface="Arial"/>
                  <a:cs typeface="Arial"/>
                  <a:sym typeface="Arial"/>
                </a:rPr>
                <a:t>ConMas Web API</a:t>
              </a:r>
              <a:endParaRPr sz="1100" b="1">
                <a:solidFill>
                  <a:schemeClr val="dk2"/>
                </a:solidFill>
                <a:latin typeface="Arial"/>
                <a:ea typeface="Arial"/>
                <a:cs typeface="Arial"/>
                <a:sym typeface="Arial"/>
              </a:endParaRPr>
            </a:p>
          </p:txBody>
        </p:sp>
        <p:sp>
          <p:nvSpPr>
            <p:cNvPr id="875" name="Google Shape;875;p44"/>
            <p:cNvSpPr txBox="1"/>
            <p:nvPr/>
          </p:nvSpPr>
          <p:spPr>
            <a:xfrm>
              <a:off x="5934589" y="2460382"/>
              <a:ext cx="1436291"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3F3F3F"/>
                  </a:solidFill>
                  <a:latin typeface="Arial"/>
                  <a:ea typeface="Arial"/>
                  <a:cs typeface="Arial"/>
                  <a:sym typeface="Arial"/>
                </a:rPr>
                <a:t>ASP.NET Web Application</a:t>
              </a:r>
              <a:endParaRPr sz="700">
                <a:solidFill>
                  <a:srgbClr val="3F3F3F"/>
                </a:solidFill>
                <a:latin typeface="Arial"/>
                <a:ea typeface="Arial"/>
                <a:cs typeface="Arial"/>
                <a:sym typeface="Arial"/>
              </a:endParaRPr>
            </a:p>
          </p:txBody>
        </p:sp>
        <p:grpSp>
          <p:nvGrpSpPr>
            <p:cNvPr id="876" name="Google Shape;876;p44"/>
            <p:cNvGrpSpPr/>
            <p:nvPr/>
          </p:nvGrpSpPr>
          <p:grpSpPr>
            <a:xfrm>
              <a:off x="5686461" y="2454472"/>
              <a:ext cx="171223" cy="171223"/>
              <a:chOff x="5686461" y="2454472"/>
              <a:chExt cx="171223" cy="171223"/>
            </a:xfrm>
          </p:grpSpPr>
          <p:sp>
            <p:nvSpPr>
              <p:cNvPr id="877" name="Google Shape;877;p44"/>
              <p:cNvSpPr/>
              <p:nvPr/>
            </p:nvSpPr>
            <p:spPr>
              <a:xfrm>
                <a:off x="5686461" y="2454472"/>
                <a:ext cx="171223" cy="171223"/>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78" name="Google Shape;878;p44"/>
              <p:cNvSpPr/>
              <p:nvPr/>
            </p:nvSpPr>
            <p:spPr>
              <a:xfrm>
                <a:off x="5728202" y="2496213"/>
                <a:ext cx="87740" cy="87740"/>
              </a:xfrm>
              <a:prstGeom prst="plus">
                <a:avLst>
                  <a:gd name="adj" fmla="val 36169"/>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pic>
        <p:nvPicPr>
          <p:cNvPr id="879" name="Google Shape;879;p44"/>
          <p:cNvPicPr preferRelativeResize="0"/>
          <p:nvPr/>
        </p:nvPicPr>
        <p:blipFill rotWithShape="1">
          <a:blip r:embed="rId5">
            <a:alphaModFix/>
          </a:blip>
          <a:srcRect/>
          <a:stretch/>
        </p:blipFill>
        <p:spPr>
          <a:xfrm>
            <a:off x="6005891" y="1213787"/>
            <a:ext cx="645010" cy="546108"/>
          </a:xfrm>
          <a:prstGeom prst="rect">
            <a:avLst/>
          </a:prstGeom>
          <a:noFill/>
          <a:ln>
            <a:noFill/>
          </a:ln>
        </p:spPr>
      </p:pic>
      <p:grpSp>
        <p:nvGrpSpPr>
          <p:cNvPr id="880" name="Google Shape;880;p44"/>
          <p:cNvGrpSpPr/>
          <p:nvPr/>
        </p:nvGrpSpPr>
        <p:grpSpPr>
          <a:xfrm>
            <a:off x="6839454" y="1149069"/>
            <a:ext cx="790864" cy="295255"/>
            <a:chOff x="9210213" y="1688011"/>
            <a:chExt cx="1054485" cy="393674"/>
          </a:xfrm>
        </p:grpSpPr>
        <p:sp>
          <p:nvSpPr>
            <p:cNvPr id="881" name="Google Shape;881;p44"/>
            <p:cNvSpPr/>
            <p:nvPr/>
          </p:nvSpPr>
          <p:spPr>
            <a:xfrm>
              <a:off x="9321800" y="1769388"/>
              <a:ext cx="942898" cy="234968"/>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82" name="Google Shape;882;p44"/>
            <p:cNvPicPr preferRelativeResize="0"/>
            <p:nvPr/>
          </p:nvPicPr>
          <p:blipFill rotWithShape="1">
            <a:blip r:embed="rId6">
              <a:alphaModFix/>
            </a:blip>
            <a:srcRect/>
            <a:stretch/>
          </p:blipFill>
          <p:spPr>
            <a:xfrm>
              <a:off x="9210213" y="1688011"/>
              <a:ext cx="298993" cy="393674"/>
            </a:xfrm>
            <a:prstGeom prst="rect">
              <a:avLst/>
            </a:prstGeom>
            <a:noFill/>
            <a:ln>
              <a:noFill/>
            </a:ln>
          </p:spPr>
        </p:pic>
        <p:sp>
          <p:nvSpPr>
            <p:cNvPr id="883" name="Google Shape;883;p44"/>
            <p:cNvSpPr txBox="1"/>
            <p:nvPr/>
          </p:nvSpPr>
          <p:spPr>
            <a:xfrm>
              <a:off x="9620793" y="1812189"/>
              <a:ext cx="643904" cy="1436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dirty="0">
                  <a:solidFill>
                    <a:srgbClr val="757070"/>
                  </a:solidFill>
                </a:rPr>
                <a:t>Form ID: 1</a:t>
              </a:r>
              <a:endParaRPr sz="700" b="1" dirty="0">
                <a:solidFill>
                  <a:srgbClr val="757070"/>
                </a:solidFill>
                <a:latin typeface="Arial"/>
                <a:ea typeface="Arial"/>
                <a:cs typeface="Arial"/>
                <a:sym typeface="Arial"/>
              </a:endParaRPr>
            </a:p>
          </p:txBody>
        </p:sp>
      </p:grpSp>
      <p:grpSp>
        <p:nvGrpSpPr>
          <p:cNvPr id="884" name="Google Shape;884;p44"/>
          <p:cNvGrpSpPr/>
          <p:nvPr/>
        </p:nvGrpSpPr>
        <p:grpSpPr>
          <a:xfrm>
            <a:off x="6839452" y="1544276"/>
            <a:ext cx="801219" cy="295255"/>
            <a:chOff x="9210213" y="1688011"/>
            <a:chExt cx="1068292" cy="393674"/>
          </a:xfrm>
        </p:grpSpPr>
        <p:sp>
          <p:nvSpPr>
            <p:cNvPr id="885" name="Google Shape;885;p44"/>
            <p:cNvSpPr/>
            <p:nvPr/>
          </p:nvSpPr>
          <p:spPr>
            <a:xfrm>
              <a:off x="9321800" y="1769388"/>
              <a:ext cx="942898" cy="234968"/>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86" name="Google Shape;886;p44"/>
            <p:cNvPicPr preferRelativeResize="0"/>
            <p:nvPr/>
          </p:nvPicPr>
          <p:blipFill rotWithShape="1">
            <a:blip r:embed="rId6">
              <a:alphaModFix/>
            </a:blip>
            <a:srcRect/>
            <a:stretch/>
          </p:blipFill>
          <p:spPr>
            <a:xfrm>
              <a:off x="9210213" y="1688011"/>
              <a:ext cx="298993" cy="393674"/>
            </a:xfrm>
            <a:prstGeom prst="rect">
              <a:avLst/>
            </a:prstGeom>
            <a:noFill/>
            <a:ln>
              <a:noFill/>
            </a:ln>
          </p:spPr>
        </p:pic>
        <p:sp>
          <p:nvSpPr>
            <p:cNvPr id="887" name="Google Shape;887;p44"/>
            <p:cNvSpPr txBox="1"/>
            <p:nvPr/>
          </p:nvSpPr>
          <p:spPr>
            <a:xfrm>
              <a:off x="9620792" y="1812189"/>
              <a:ext cx="657713" cy="1436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dirty="0">
                  <a:solidFill>
                    <a:srgbClr val="757070"/>
                  </a:solidFill>
                </a:rPr>
                <a:t>Form ID: 2</a:t>
              </a:r>
              <a:endParaRPr sz="1100" dirty="0"/>
            </a:p>
          </p:txBody>
        </p:sp>
      </p:grpSp>
      <p:grpSp>
        <p:nvGrpSpPr>
          <p:cNvPr id="888" name="Google Shape;888;p44"/>
          <p:cNvGrpSpPr/>
          <p:nvPr/>
        </p:nvGrpSpPr>
        <p:grpSpPr>
          <a:xfrm>
            <a:off x="7714006" y="1149069"/>
            <a:ext cx="797727" cy="295255"/>
            <a:chOff x="9210213" y="1688011"/>
            <a:chExt cx="1063636" cy="393674"/>
          </a:xfrm>
        </p:grpSpPr>
        <p:sp>
          <p:nvSpPr>
            <p:cNvPr id="889" name="Google Shape;889;p44"/>
            <p:cNvSpPr/>
            <p:nvPr/>
          </p:nvSpPr>
          <p:spPr>
            <a:xfrm>
              <a:off x="9321800" y="1769388"/>
              <a:ext cx="942898" cy="234968"/>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90" name="Google Shape;890;p44"/>
            <p:cNvPicPr preferRelativeResize="0"/>
            <p:nvPr/>
          </p:nvPicPr>
          <p:blipFill rotWithShape="1">
            <a:blip r:embed="rId6">
              <a:alphaModFix/>
            </a:blip>
            <a:srcRect/>
            <a:stretch/>
          </p:blipFill>
          <p:spPr>
            <a:xfrm>
              <a:off x="9210213" y="1688011"/>
              <a:ext cx="298993" cy="393674"/>
            </a:xfrm>
            <a:prstGeom prst="rect">
              <a:avLst/>
            </a:prstGeom>
            <a:noFill/>
            <a:ln>
              <a:noFill/>
            </a:ln>
          </p:spPr>
        </p:pic>
        <p:sp>
          <p:nvSpPr>
            <p:cNvPr id="891" name="Google Shape;891;p44"/>
            <p:cNvSpPr txBox="1"/>
            <p:nvPr/>
          </p:nvSpPr>
          <p:spPr>
            <a:xfrm>
              <a:off x="9620792" y="1812189"/>
              <a:ext cx="653057" cy="1436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dirty="0">
                  <a:solidFill>
                    <a:srgbClr val="757070"/>
                  </a:solidFill>
                </a:rPr>
                <a:t>Form ID: 3</a:t>
              </a:r>
              <a:endParaRPr sz="700" b="1" dirty="0">
                <a:solidFill>
                  <a:srgbClr val="757070"/>
                </a:solidFill>
                <a:latin typeface="Arial"/>
                <a:ea typeface="Arial"/>
                <a:cs typeface="Arial"/>
                <a:sym typeface="Arial"/>
              </a:endParaRPr>
            </a:p>
          </p:txBody>
        </p:sp>
      </p:grpSp>
      <p:grpSp>
        <p:nvGrpSpPr>
          <p:cNvPr id="892" name="Google Shape;892;p44"/>
          <p:cNvGrpSpPr/>
          <p:nvPr/>
        </p:nvGrpSpPr>
        <p:grpSpPr>
          <a:xfrm>
            <a:off x="7714008" y="1544276"/>
            <a:ext cx="835585" cy="295255"/>
            <a:chOff x="9210213" y="1688011"/>
            <a:chExt cx="1114113" cy="393674"/>
          </a:xfrm>
        </p:grpSpPr>
        <p:sp>
          <p:nvSpPr>
            <p:cNvPr id="893" name="Google Shape;893;p44"/>
            <p:cNvSpPr/>
            <p:nvPr/>
          </p:nvSpPr>
          <p:spPr>
            <a:xfrm>
              <a:off x="9321800" y="1769388"/>
              <a:ext cx="942898" cy="234968"/>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94" name="Google Shape;894;p44"/>
            <p:cNvPicPr preferRelativeResize="0"/>
            <p:nvPr/>
          </p:nvPicPr>
          <p:blipFill rotWithShape="1">
            <a:blip r:embed="rId6">
              <a:alphaModFix/>
            </a:blip>
            <a:srcRect/>
            <a:stretch/>
          </p:blipFill>
          <p:spPr>
            <a:xfrm>
              <a:off x="9210213" y="1688011"/>
              <a:ext cx="298993" cy="393674"/>
            </a:xfrm>
            <a:prstGeom prst="rect">
              <a:avLst/>
            </a:prstGeom>
            <a:noFill/>
            <a:ln>
              <a:noFill/>
            </a:ln>
          </p:spPr>
        </p:pic>
        <p:sp>
          <p:nvSpPr>
            <p:cNvPr id="895" name="Google Shape;895;p44"/>
            <p:cNvSpPr txBox="1"/>
            <p:nvPr/>
          </p:nvSpPr>
          <p:spPr>
            <a:xfrm>
              <a:off x="9568835" y="1812189"/>
              <a:ext cx="755491" cy="1436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dirty="0">
                  <a:solidFill>
                    <a:srgbClr val="757070"/>
                  </a:solidFill>
                </a:rPr>
                <a:t>Form ID: 4</a:t>
              </a:r>
              <a:endParaRPr sz="1100" dirty="0"/>
            </a:p>
          </p:txBody>
        </p:sp>
      </p:grpSp>
      <p:sp>
        <p:nvSpPr>
          <p:cNvPr id="896" name="Google Shape;896;p44"/>
          <p:cNvSpPr txBox="1"/>
          <p:nvPr/>
        </p:nvSpPr>
        <p:spPr>
          <a:xfrm>
            <a:off x="1301003" y="2103629"/>
            <a:ext cx="2632200" cy="552300"/>
          </a:xfrm>
          <a:prstGeom prst="rect">
            <a:avLst/>
          </a:prstGeom>
          <a:solidFill>
            <a:srgbClr val="F2F2F2"/>
          </a:solidFill>
          <a:ln>
            <a:noFill/>
          </a:ln>
        </p:spPr>
        <p:txBody>
          <a:bodyPr spcFirstLastPara="1" wrap="square" lIns="54000" tIns="54000" rIns="54000" bIns="54000" anchor="t" anchorCtr="0">
            <a:spAutoFit/>
          </a:bodyPr>
          <a:lstStyle/>
          <a:p>
            <a:pPr marL="0" marR="0" lvl="0" indent="0" algn="ctr" rtl="0">
              <a:lnSpc>
                <a:spcPct val="110000"/>
              </a:lnSpc>
              <a:spcBef>
                <a:spcPts val="0"/>
              </a:spcBef>
              <a:spcAft>
                <a:spcPts val="0"/>
              </a:spcAft>
              <a:buNone/>
            </a:pPr>
            <a:r>
              <a:rPr lang="en-GB" sz="900">
                <a:solidFill>
                  <a:srgbClr val="3F3F3F"/>
                </a:solidFill>
              </a:rPr>
              <a:t>The form IDs numbered by i-Reporter are returned and retained for the parameters of the custom URL scheme.</a:t>
            </a:r>
            <a:endParaRPr sz="900">
              <a:solidFill>
                <a:srgbClr val="3F3F3F"/>
              </a:solidFill>
              <a:latin typeface="Arial"/>
              <a:ea typeface="Arial"/>
              <a:cs typeface="Arial"/>
              <a:sym typeface="Arial"/>
            </a:endParaRPr>
          </a:p>
        </p:txBody>
      </p:sp>
      <p:sp>
        <p:nvSpPr>
          <p:cNvPr id="897" name="Google Shape;897;p44"/>
          <p:cNvSpPr txBox="1"/>
          <p:nvPr/>
        </p:nvSpPr>
        <p:spPr>
          <a:xfrm>
            <a:off x="4017524" y="2263698"/>
            <a:ext cx="3190500" cy="396900"/>
          </a:xfrm>
          <a:prstGeom prst="rect">
            <a:avLst/>
          </a:prstGeom>
          <a:solidFill>
            <a:srgbClr val="F2F2F2"/>
          </a:solidFill>
          <a:ln>
            <a:noFill/>
          </a:ln>
        </p:spPr>
        <p:txBody>
          <a:bodyPr spcFirstLastPara="1" wrap="square" lIns="54000" tIns="54000" rIns="54000" bIns="54000" anchor="b" anchorCtr="0">
            <a:noAutofit/>
          </a:bodyPr>
          <a:lstStyle/>
          <a:p>
            <a:pPr marL="0" marR="0" lvl="0" indent="0" algn="ctr" rtl="0">
              <a:lnSpc>
                <a:spcPct val="110000"/>
              </a:lnSpc>
              <a:spcBef>
                <a:spcPts val="0"/>
              </a:spcBef>
              <a:spcAft>
                <a:spcPts val="0"/>
              </a:spcAft>
              <a:buNone/>
            </a:pPr>
            <a:r>
              <a:rPr lang="en-GB" sz="900">
                <a:solidFill>
                  <a:srgbClr val="3F3F3F"/>
                </a:solidFill>
              </a:rPr>
              <a:t>Generate embedded construction numbers, part numbers, work numbers and other necessary information.</a:t>
            </a:r>
            <a:endParaRPr sz="900">
              <a:solidFill>
                <a:srgbClr val="3F3F3F"/>
              </a:solidFill>
              <a:latin typeface="Arial"/>
              <a:ea typeface="Arial"/>
              <a:cs typeface="Arial"/>
              <a:sym typeface="Arial"/>
            </a:endParaRPr>
          </a:p>
        </p:txBody>
      </p:sp>
      <p:sp>
        <p:nvSpPr>
          <p:cNvPr id="898" name="Google Shape;898;p44"/>
          <p:cNvSpPr txBox="1"/>
          <p:nvPr/>
        </p:nvSpPr>
        <p:spPr>
          <a:xfrm>
            <a:off x="3951107" y="2027522"/>
            <a:ext cx="3875021" cy="1538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dirty="0">
                <a:solidFill>
                  <a:schemeClr val="dk2"/>
                </a:solidFill>
              </a:rPr>
              <a:t>Creating forms with the automatic form generation API</a:t>
            </a:r>
            <a:endParaRPr sz="1000" b="1" dirty="0">
              <a:solidFill>
                <a:schemeClr val="dk2"/>
              </a:solidFill>
              <a:latin typeface="Arial"/>
              <a:ea typeface="Arial"/>
              <a:cs typeface="Arial"/>
              <a:sym typeface="Arial"/>
            </a:endParaRPr>
          </a:p>
        </p:txBody>
      </p:sp>
      <p:sp>
        <p:nvSpPr>
          <p:cNvPr id="899" name="Google Shape;899;p44"/>
          <p:cNvSpPr txBox="1"/>
          <p:nvPr/>
        </p:nvSpPr>
        <p:spPr>
          <a:xfrm>
            <a:off x="886968" y="4213457"/>
            <a:ext cx="2816400" cy="552300"/>
          </a:xfrm>
          <a:prstGeom prst="rect">
            <a:avLst/>
          </a:prstGeom>
          <a:solidFill>
            <a:srgbClr val="F2F2F2"/>
          </a:solidFill>
          <a:ln>
            <a:noFill/>
          </a:ln>
        </p:spPr>
        <p:txBody>
          <a:bodyPr spcFirstLastPara="1" wrap="square" lIns="54000" tIns="54000" rIns="54000" bIns="54000" anchor="t" anchorCtr="0">
            <a:spAutoFit/>
          </a:bodyPr>
          <a:lstStyle/>
          <a:p>
            <a:pPr marL="0" marR="0" lvl="0" indent="0" algn="ctr" rtl="0">
              <a:lnSpc>
                <a:spcPct val="110000"/>
              </a:lnSpc>
              <a:spcBef>
                <a:spcPts val="0"/>
              </a:spcBef>
              <a:spcAft>
                <a:spcPts val="0"/>
              </a:spcAft>
              <a:buNone/>
            </a:pPr>
            <a:r>
              <a:rPr lang="en-GB" sz="900">
                <a:solidFill>
                  <a:srgbClr val="3F3F3F"/>
                </a:solidFill>
              </a:rPr>
              <a:t>Embedding a custom URL scheme link tag in the page using the i-Reporter form ID linked to the business system data as a parameter.</a:t>
            </a:r>
            <a:endParaRPr sz="900">
              <a:solidFill>
                <a:srgbClr val="3F3F3F"/>
              </a:solidFill>
              <a:latin typeface="Arial"/>
              <a:ea typeface="Arial"/>
              <a:cs typeface="Arial"/>
              <a:sym typeface="Arial"/>
            </a:endParaRPr>
          </a:p>
        </p:txBody>
      </p:sp>
      <p:sp>
        <p:nvSpPr>
          <p:cNvPr id="908" name="Google Shape;908;p44"/>
          <p:cNvSpPr txBox="1"/>
          <p:nvPr/>
        </p:nvSpPr>
        <p:spPr>
          <a:xfrm>
            <a:off x="4975815" y="4213457"/>
            <a:ext cx="2816400" cy="704700"/>
          </a:xfrm>
          <a:prstGeom prst="rect">
            <a:avLst/>
          </a:prstGeom>
          <a:solidFill>
            <a:srgbClr val="F2F2F2"/>
          </a:solidFill>
          <a:ln>
            <a:noFill/>
          </a:ln>
        </p:spPr>
        <p:txBody>
          <a:bodyPr spcFirstLastPara="1" wrap="square" lIns="54000" tIns="54000" rIns="54000" bIns="54000" anchor="t" anchorCtr="0">
            <a:spAutoFit/>
          </a:bodyPr>
          <a:lstStyle/>
          <a:p>
            <a:pPr marL="0" marR="0" lvl="0" indent="0" algn="ctr" rtl="0">
              <a:lnSpc>
                <a:spcPct val="110000"/>
              </a:lnSpc>
              <a:spcBef>
                <a:spcPts val="0"/>
              </a:spcBef>
              <a:spcAft>
                <a:spcPts val="0"/>
              </a:spcAft>
              <a:buNone/>
            </a:pPr>
            <a:r>
              <a:rPr lang="en-GB" sz="900">
                <a:solidFill>
                  <a:srgbClr val="3F3F3F"/>
                </a:solidFill>
              </a:rPr>
              <a:t>After launching with a custom URL scheme, the specified form can be linked to the business application by opening it in edit mode based on the form ID in the parameters.</a:t>
            </a:r>
            <a:endParaRPr sz="1100"/>
          </a:p>
        </p:txBody>
      </p:sp>
      <p:sp>
        <p:nvSpPr>
          <p:cNvPr id="912" name="Google Shape;912;p44"/>
          <p:cNvSpPr/>
          <p:nvPr/>
        </p:nvSpPr>
        <p:spPr>
          <a:xfrm>
            <a:off x="944880" y="1866900"/>
            <a:ext cx="213360" cy="922020"/>
          </a:xfrm>
          <a:custGeom>
            <a:avLst/>
            <a:gdLst/>
            <a:ahLst/>
            <a:cxnLst/>
            <a:rect l="l" t="t" r="r" b="b"/>
            <a:pathLst>
              <a:path w="284480" h="1229360" extrusionOk="0">
                <a:moveTo>
                  <a:pt x="0" y="0"/>
                </a:moveTo>
                <a:lnTo>
                  <a:pt x="0" y="558800"/>
                </a:lnTo>
                <a:lnTo>
                  <a:pt x="284480" y="558800"/>
                </a:lnTo>
                <a:lnTo>
                  <a:pt x="284480" y="1229360"/>
                </a:lnTo>
              </a:path>
            </a:pathLst>
          </a:custGeom>
          <a:noFill/>
          <a:ln w="28575" cap="flat" cmpd="sng">
            <a:solidFill>
              <a:srgbClr val="A5A5A5"/>
            </a:solidFill>
            <a:prstDash val="solid"/>
            <a:miter lim="800000"/>
            <a:headEnd type="oval" w="lg" len="lg"/>
            <a:tailEnd type="triangle"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13" name="Google Shape;913;p44"/>
          <p:cNvSpPr/>
          <p:nvPr/>
        </p:nvSpPr>
        <p:spPr>
          <a:xfrm>
            <a:off x="7292340" y="1939519"/>
            <a:ext cx="550657" cy="1551605"/>
          </a:xfrm>
          <a:custGeom>
            <a:avLst/>
            <a:gdLst/>
            <a:ahLst/>
            <a:cxnLst/>
            <a:rect l="l" t="t" r="r" b="b"/>
            <a:pathLst>
              <a:path w="944880" h="1706880" extrusionOk="0">
                <a:moveTo>
                  <a:pt x="0" y="1706880"/>
                </a:moveTo>
                <a:lnTo>
                  <a:pt x="944880" y="1706880"/>
                </a:lnTo>
                <a:lnTo>
                  <a:pt x="944880" y="0"/>
                </a:lnTo>
              </a:path>
            </a:pathLst>
          </a:custGeom>
          <a:noFill/>
          <a:ln w="28575" cap="flat" cmpd="sng">
            <a:solidFill>
              <a:srgbClr val="A5A5A5"/>
            </a:solidFill>
            <a:prstDash val="solid"/>
            <a:miter lim="800000"/>
            <a:headEnd type="triangle" w="lg" len="lg"/>
            <a:tailEnd type="oval"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14" name="Google Shape;914;p44"/>
          <p:cNvSpPr txBox="1"/>
          <p:nvPr/>
        </p:nvSpPr>
        <p:spPr>
          <a:xfrm>
            <a:off x="7982979" y="2623000"/>
            <a:ext cx="645000" cy="1848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3F3F3F"/>
                </a:solidFill>
              </a:rPr>
              <a:t>Retrieval</a:t>
            </a:r>
            <a:endParaRPr sz="1200" b="1">
              <a:solidFill>
                <a:srgbClr val="3F3F3F"/>
              </a:solidFill>
              <a:latin typeface="Arial"/>
              <a:ea typeface="Arial"/>
              <a:cs typeface="Arial"/>
              <a:sym typeface="Arial"/>
            </a:endParaRPr>
          </a:p>
        </p:txBody>
      </p:sp>
      <p:pic>
        <p:nvPicPr>
          <p:cNvPr id="3" name="Picture 2">
            <a:extLst>
              <a:ext uri="{FF2B5EF4-FFF2-40B4-BE49-F238E27FC236}">
                <a16:creationId xmlns:a16="http://schemas.microsoft.com/office/drawing/2014/main" id="{9660CB1E-3C0C-7E75-4B05-937C41C38B0E}"/>
              </a:ext>
            </a:extLst>
          </p:cNvPr>
          <p:cNvPicPr>
            <a:picLocks noChangeAspect="1"/>
          </p:cNvPicPr>
          <p:nvPr/>
        </p:nvPicPr>
        <p:blipFill>
          <a:blip r:embed="rId7"/>
          <a:stretch>
            <a:fillRect/>
          </a:stretch>
        </p:blipFill>
        <p:spPr>
          <a:xfrm>
            <a:off x="1048992" y="2808848"/>
            <a:ext cx="6155985" cy="131965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45"/>
          <p:cNvSpPr/>
          <p:nvPr/>
        </p:nvSpPr>
        <p:spPr>
          <a:xfrm>
            <a:off x="734374" y="3794432"/>
            <a:ext cx="6548970" cy="336564"/>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20" name="Google Shape;920;p45"/>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27</a:t>
            </a:fld>
            <a:endParaRPr/>
          </a:p>
        </p:txBody>
      </p:sp>
      <p:sp>
        <p:nvSpPr>
          <p:cNvPr id="921" name="Google Shape;921;p45"/>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Data input from measuring instruments</a:t>
            </a:r>
            <a:endParaRPr sz="1800" b="1" dirty="0">
              <a:solidFill>
                <a:srgbClr val="3F3F3F"/>
              </a:solidFill>
              <a:latin typeface="Arial"/>
              <a:ea typeface="Arial"/>
              <a:cs typeface="Arial"/>
              <a:sym typeface="Arial"/>
            </a:endParaRPr>
          </a:p>
        </p:txBody>
      </p:sp>
      <p:sp>
        <p:nvSpPr>
          <p:cNvPr id="922" name="Google Shape;922;p45"/>
          <p:cNvSpPr txBox="1"/>
          <p:nvPr/>
        </p:nvSpPr>
        <p:spPr>
          <a:xfrm>
            <a:off x="494016" y="996110"/>
            <a:ext cx="8177400" cy="240066"/>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200" b="1" dirty="0">
                <a:solidFill>
                  <a:srgbClr val="3F3F3F"/>
                </a:solidFill>
              </a:rPr>
              <a:t>Measurements can be input directly from various measuring machines using the DKA-102 (from Digitech).</a:t>
            </a:r>
            <a:endParaRPr sz="1000" dirty="0"/>
          </a:p>
        </p:txBody>
      </p:sp>
      <p:sp>
        <p:nvSpPr>
          <p:cNvPr id="923" name="Google Shape;923;p45"/>
          <p:cNvSpPr/>
          <p:nvPr/>
        </p:nvSpPr>
        <p:spPr>
          <a:xfrm>
            <a:off x="4032824" y="1584186"/>
            <a:ext cx="4537599" cy="459000"/>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924" name="Google Shape;924;p45"/>
          <p:cNvCxnSpPr/>
          <p:nvPr/>
        </p:nvCxnSpPr>
        <p:spPr>
          <a:xfrm>
            <a:off x="573577" y="3553906"/>
            <a:ext cx="7996847" cy="0"/>
          </a:xfrm>
          <a:prstGeom prst="straightConnector1">
            <a:avLst/>
          </a:prstGeom>
          <a:noFill/>
          <a:ln w="9525" cap="flat" cmpd="sng">
            <a:solidFill>
              <a:srgbClr val="BFBFBF"/>
            </a:solidFill>
            <a:prstDash val="solid"/>
            <a:miter lim="800000"/>
            <a:headEnd type="none" w="sm" len="sm"/>
            <a:tailEnd type="none" w="sm" len="sm"/>
          </a:ln>
        </p:spPr>
      </p:cxnSp>
      <p:pic>
        <p:nvPicPr>
          <p:cNvPr id="925" name="Google Shape;925;p45" descr="人, 持つ, 手, モニター が含まれている画像&#10;&#10;自動的に生成された説明"/>
          <p:cNvPicPr preferRelativeResize="0"/>
          <p:nvPr/>
        </p:nvPicPr>
        <p:blipFill rotWithShape="1">
          <a:blip r:embed="rId3">
            <a:alphaModFix/>
          </a:blip>
          <a:srcRect/>
          <a:stretch/>
        </p:blipFill>
        <p:spPr>
          <a:xfrm>
            <a:off x="734373" y="1584186"/>
            <a:ext cx="3298451" cy="1769708"/>
          </a:xfrm>
          <a:prstGeom prst="rect">
            <a:avLst/>
          </a:prstGeom>
          <a:noFill/>
          <a:ln>
            <a:noFill/>
          </a:ln>
        </p:spPr>
      </p:pic>
      <p:sp>
        <p:nvSpPr>
          <p:cNvPr id="926" name="Google Shape;926;p45"/>
          <p:cNvSpPr txBox="1"/>
          <p:nvPr/>
        </p:nvSpPr>
        <p:spPr>
          <a:xfrm>
            <a:off x="4277300" y="1690175"/>
            <a:ext cx="4171200" cy="169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3F3F3F"/>
                </a:solidFill>
              </a:rPr>
              <a:t>This video shows an example of the input using the DKA-102</a:t>
            </a:r>
            <a:endParaRPr sz="1100" b="1">
              <a:solidFill>
                <a:srgbClr val="3F3F3F"/>
              </a:solidFill>
              <a:latin typeface="Arial"/>
              <a:ea typeface="Arial"/>
              <a:cs typeface="Arial"/>
              <a:sym typeface="Arial"/>
            </a:endParaRPr>
          </a:p>
        </p:txBody>
      </p:sp>
      <p:pic>
        <p:nvPicPr>
          <p:cNvPr id="927" name="Google Shape;927;p45"/>
          <p:cNvPicPr preferRelativeResize="0"/>
          <p:nvPr/>
        </p:nvPicPr>
        <p:blipFill rotWithShape="1">
          <a:blip r:embed="rId4">
            <a:alphaModFix/>
          </a:blip>
          <a:srcRect/>
          <a:stretch/>
        </p:blipFill>
        <p:spPr>
          <a:xfrm>
            <a:off x="4277300" y="2271008"/>
            <a:ext cx="914782" cy="914783"/>
          </a:xfrm>
          <a:prstGeom prst="rect">
            <a:avLst/>
          </a:prstGeom>
          <a:noFill/>
          <a:ln w="9525" cap="flat" cmpd="sng">
            <a:solidFill>
              <a:srgbClr val="595959"/>
            </a:solidFill>
            <a:prstDash val="solid"/>
            <a:round/>
            <a:headEnd type="none" w="sm" len="sm"/>
            <a:tailEnd type="none" w="sm" len="sm"/>
          </a:ln>
        </p:spPr>
      </p:pic>
      <p:sp>
        <p:nvSpPr>
          <p:cNvPr id="928" name="Google Shape;928;p45"/>
          <p:cNvSpPr txBox="1"/>
          <p:nvPr/>
        </p:nvSpPr>
        <p:spPr>
          <a:xfrm>
            <a:off x="5445236" y="2920214"/>
            <a:ext cx="3055247" cy="2308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b="1">
                <a:solidFill>
                  <a:srgbClr val="3F3F3F"/>
                </a:solidFill>
                <a:latin typeface="Arial"/>
                <a:ea typeface="Arial"/>
                <a:cs typeface="Arial"/>
                <a:sym typeface="Arial"/>
              </a:rPr>
              <a:t>https://youtu.be/i6zQEOdGZW0</a:t>
            </a:r>
            <a:endParaRPr sz="1100"/>
          </a:p>
        </p:txBody>
      </p:sp>
      <p:sp>
        <p:nvSpPr>
          <p:cNvPr id="929" name="Google Shape;929;p45"/>
          <p:cNvSpPr txBox="1"/>
          <p:nvPr/>
        </p:nvSpPr>
        <p:spPr>
          <a:xfrm>
            <a:off x="4918624" y="3885275"/>
            <a:ext cx="2364600" cy="153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GB" sz="1000">
                <a:solidFill>
                  <a:srgbClr val="757070"/>
                </a:solidFill>
              </a:rPr>
              <a:t>Click here to see the integration results</a:t>
            </a:r>
            <a:endParaRPr sz="900"/>
          </a:p>
        </p:txBody>
      </p:sp>
      <p:pic>
        <p:nvPicPr>
          <p:cNvPr id="930" name="Google Shape;930;p45"/>
          <p:cNvPicPr preferRelativeResize="0"/>
          <p:nvPr/>
        </p:nvPicPr>
        <p:blipFill rotWithShape="1">
          <a:blip r:embed="rId5">
            <a:alphaModFix/>
          </a:blip>
          <a:srcRect/>
          <a:stretch/>
        </p:blipFill>
        <p:spPr>
          <a:xfrm>
            <a:off x="7542567" y="3794432"/>
            <a:ext cx="730647" cy="730647"/>
          </a:xfrm>
          <a:prstGeom prst="rect">
            <a:avLst/>
          </a:prstGeom>
          <a:noFill/>
          <a:ln w="9525" cap="flat" cmpd="sng">
            <a:solidFill>
              <a:srgbClr val="595959"/>
            </a:solidFill>
            <a:prstDash val="solid"/>
            <a:round/>
            <a:headEnd type="none" w="sm" len="sm"/>
            <a:tailEnd type="none" w="sm" len="sm"/>
          </a:ln>
        </p:spPr>
      </p:pic>
      <p:sp>
        <p:nvSpPr>
          <p:cNvPr id="932" name="Google Shape;932;p45"/>
          <p:cNvSpPr txBox="1"/>
          <p:nvPr/>
        </p:nvSpPr>
        <p:spPr>
          <a:xfrm>
            <a:off x="894269" y="3841071"/>
            <a:ext cx="3903300" cy="231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500" b="1">
                <a:solidFill>
                  <a:srgbClr val="757070"/>
                </a:solidFill>
                <a:latin typeface="Arial"/>
                <a:ea typeface="Arial"/>
                <a:cs typeface="Arial"/>
                <a:sym typeface="Arial"/>
              </a:rPr>
              <a:t>DKA-101/102 </a:t>
            </a:r>
            <a:r>
              <a:rPr lang="en-GB" sz="800" b="1">
                <a:solidFill>
                  <a:srgbClr val="757070"/>
                </a:solidFill>
              </a:rPr>
              <a:t>List of connected and verified measuring instruments</a:t>
            </a:r>
            <a:endParaRPr sz="800">
              <a:solidFill>
                <a:srgbClr val="757070"/>
              </a:solidFill>
              <a:latin typeface="Arial"/>
              <a:ea typeface="Arial"/>
              <a:cs typeface="Arial"/>
              <a:sym typeface="Arial"/>
            </a:endParaRPr>
          </a:p>
        </p:txBody>
      </p:sp>
      <p:sp>
        <p:nvSpPr>
          <p:cNvPr id="3" name="TextBox 2">
            <a:extLst>
              <a:ext uri="{FF2B5EF4-FFF2-40B4-BE49-F238E27FC236}">
                <a16:creationId xmlns:a16="http://schemas.microsoft.com/office/drawing/2014/main" id="{968852AF-A6E8-FFE4-23F6-98CA17F7AB9F}"/>
              </a:ext>
            </a:extLst>
          </p:cNvPr>
          <p:cNvSpPr txBox="1"/>
          <p:nvPr/>
        </p:nvSpPr>
        <p:spPr>
          <a:xfrm>
            <a:off x="894269" y="4221839"/>
            <a:ext cx="6478081" cy="430887"/>
          </a:xfrm>
          <a:prstGeom prst="rect">
            <a:avLst/>
          </a:prstGeom>
          <a:noFill/>
        </p:spPr>
        <p:txBody>
          <a:bodyPr wrap="square">
            <a:spAutoFit/>
          </a:bodyPr>
          <a:lstStyle/>
          <a:p>
            <a:r>
              <a:rPr lang="en-US" altLang="ja-JP" sz="1050" dirty="0">
                <a:solidFill>
                  <a:schemeClr val="bg1">
                    <a:lumMod val="65000"/>
                  </a:schemeClr>
                </a:solidFill>
              </a:rPr>
              <a:t>※</a:t>
            </a:r>
            <a:r>
              <a:rPr lang="ja-JP" altLang="en-US" sz="1050" dirty="0">
                <a:solidFill>
                  <a:schemeClr val="bg1">
                    <a:lumMod val="65000"/>
                  </a:schemeClr>
                </a:solidFill>
              </a:rPr>
              <a:t> </a:t>
            </a:r>
            <a:r>
              <a:rPr lang="en-US" altLang="ja-JP" sz="1050" dirty="0">
                <a:solidFill>
                  <a:schemeClr val="bg1">
                    <a:lumMod val="65000"/>
                  </a:schemeClr>
                </a:solidFill>
              </a:rPr>
              <a:t>DKA-101/102</a:t>
            </a:r>
            <a:r>
              <a:rPr lang="ja-JP" altLang="en-US" sz="1050" dirty="0">
                <a:solidFill>
                  <a:schemeClr val="bg1">
                    <a:lumMod val="65000"/>
                  </a:schemeClr>
                </a:solidFill>
              </a:rPr>
              <a:t> </a:t>
            </a:r>
            <a:r>
              <a:rPr lang="en-US" altLang="ja-JP" sz="1050" dirty="0">
                <a:solidFill>
                  <a:schemeClr val="bg1">
                    <a:lumMod val="65000"/>
                  </a:schemeClr>
                </a:solidFill>
              </a:rPr>
              <a:t>is supported in Japan market only due to the radio frequency regulation. </a:t>
            </a:r>
          </a:p>
          <a:p>
            <a:r>
              <a:rPr lang="en-US" altLang="ja-JP" sz="1050" dirty="0">
                <a:solidFill>
                  <a:schemeClr val="bg1">
                    <a:lumMod val="65000"/>
                  </a:schemeClr>
                </a:solidFill>
              </a:rPr>
              <a:t>Please confirm the available digital tools in your country.</a:t>
            </a:r>
            <a:endParaRPr lang="ja-JP" altLang="en-US" sz="1050" dirty="0">
              <a:solidFill>
                <a:schemeClr val="bg1">
                  <a:lumMod val="65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cxnSp>
        <p:nvCxnSpPr>
          <p:cNvPr id="937" name="Google Shape;937;p46"/>
          <p:cNvCxnSpPr/>
          <p:nvPr/>
        </p:nvCxnSpPr>
        <p:spPr>
          <a:xfrm>
            <a:off x="1209173" y="1070722"/>
            <a:ext cx="6749716" cy="0"/>
          </a:xfrm>
          <a:prstGeom prst="straightConnector1">
            <a:avLst/>
          </a:prstGeom>
          <a:noFill/>
          <a:ln w="9525" cap="flat" cmpd="sng">
            <a:solidFill>
              <a:srgbClr val="BFBFBF"/>
            </a:solidFill>
            <a:prstDash val="solid"/>
            <a:miter lim="800000"/>
            <a:headEnd type="none" w="sm" len="sm"/>
            <a:tailEnd type="none" w="sm" len="sm"/>
          </a:ln>
        </p:spPr>
      </p:cxnSp>
      <p:sp>
        <p:nvSpPr>
          <p:cNvPr id="938" name="Google Shape;938;p46"/>
          <p:cNvSpPr txBox="1"/>
          <p:nvPr/>
        </p:nvSpPr>
        <p:spPr>
          <a:xfrm>
            <a:off x="1197142" y="3262327"/>
            <a:ext cx="6749700" cy="785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500" b="1">
                <a:solidFill>
                  <a:schemeClr val="dk2"/>
                </a:solidFill>
              </a:rPr>
              <a:t>Familiar Excel forms can be converted directly into electronic forms. Users can easily change the layout of forms and add items after the start of operation using Excel.</a:t>
            </a:r>
            <a:endParaRPr sz="1100"/>
          </a:p>
        </p:txBody>
      </p:sp>
      <p:sp>
        <p:nvSpPr>
          <p:cNvPr id="939" name="Google Shape;939;p46"/>
          <p:cNvSpPr/>
          <p:nvPr/>
        </p:nvSpPr>
        <p:spPr>
          <a:xfrm>
            <a:off x="4408633" y="761745"/>
            <a:ext cx="326734" cy="617341"/>
          </a:xfrm>
          <a:custGeom>
            <a:avLst/>
            <a:gdLst/>
            <a:ahLst/>
            <a:cxnLst/>
            <a:rect l="l" t="t" r="r" b="b"/>
            <a:pathLst>
              <a:path w="406976" h="768954" extrusionOk="0">
                <a:moveTo>
                  <a:pt x="203037" y="0"/>
                </a:moveTo>
                <a:cubicBezTo>
                  <a:pt x="325623" y="0"/>
                  <a:pt x="406976" y="83582"/>
                  <a:pt x="406976" y="199482"/>
                </a:cubicBezTo>
                <a:lnTo>
                  <a:pt x="406976" y="199482"/>
                </a:lnTo>
                <a:lnTo>
                  <a:pt x="406976" y="199483"/>
                </a:lnTo>
                <a:cubicBezTo>
                  <a:pt x="406976" y="266348"/>
                  <a:pt x="378001" y="322070"/>
                  <a:pt x="330081" y="384478"/>
                </a:cubicBezTo>
                <a:lnTo>
                  <a:pt x="80450" y="709890"/>
                </a:lnTo>
                <a:lnTo>
                  <a:pt x="80450" y="711003"/>
                </a:lnTo>
                <a:lnTo>
                  <a:pt x="395832" y="711003"/>
                </a:lnTo>
                <a:cubicBezTo>
                  <a:pt x="402519" y="711003"/>
                  <a:pt x="406976" y="715461"/>
                  <a:pt x="406976" y="722147"/>
                </a:cubicBezTo>
                <a:lnTo>
                  <a:pt x="406976" y="722148"/>
                </a:lnTo>
                <a:lnTo>
                  <a:pt x="406976" y="757809"/>
                </a:lnTo>
                <a:lnTo>
                  <a:pt x="406976" y="757810"/>
                </a:lnTo>
                <a:cubicBezTo>
                  <a:pt x="406976" y="764496"/>
                  <a:pt x="402519" y="768954"/>
                  <a:pt x="395832" y="768954"/>
                </a:cubicBezTo>
                <a:lnTo>
                  <a:pt x="11355" y="768954"/>
                </a:lnTo>
                <a:cubicBezTo>
                  <a:pt x="4669" y="768954"/>
                  <a:pt x="211" y="764496"/>
                  <a:pt x="211" y="757810"/>
                </a:cubicBezTo>
                <a:lnTo>
                  <a:pt x="211" y="757809"/>
                </a:lnTo>
                <a:lnTo>
                  <a:pt x="211" y="728835"/>
                </a:lnTo>
                <a:lnTo>
                  <a:pt x="211" y="728834"/>
                </a:lnTo>
                <a:cubicBezTo>
                  <a:pt x="211" y="722147"/>
                  <a:pt x="1326" y="718804"/>
                  <a:pt x="4669" y="714346"/>
                </a:cubicBezTo>
                <a:lnTo>
                  <a:pt x="284390" y="347701"/>
                </a:lnTo>
                <a:cubicBezTo>
                  <a:pt x="312807" y="310925"/>
                  <a:pt x="333703" y="274775"/>
                  <a:pt x="342375" y="237372"/>
                </a:cubicBezTo>
                <a:lnTo>
                  <a:pt x="346797" y="199482"/>
                </a:lnTo>
                <a:lnTo>
                  <a:pt x="336228" y="142578"/>
                </a:lnTo>
                <a:cubicBezTo>
                  <a:pt x="315594" y="91175"/>
                  <a:pt x="266280" y="57951"/>
                  <a:pt x="201922" y="57951"/>
                </a:cubicBezTo>
                <a:cubicBezTo>
                  <a:pt x="118340" y="57951"/>
                  <a:pt x="70420" y="109215"/>
                  <a:pt x="57047" y="188339"/>
                </a:cubicBezTo>
                <a:cubicBezTo>
                  <a:pt x="55933" y="195025"/>
                  <a:pt x="51475" y="198369"/>
                  <a:pt x="43674" y="197254"/>
                </a:cubicBezTo>
                <a:lnTo>
                  <a:pt x="9127" y="188339"/>
                </a:lnTo>
                <a:cubicBezTo>
                  <a:pt x="2440" y="187224"/>
                  <a:pt x="-903" y="182767"/>
                  <a:pt x="211" y="176080"/>
                </a:cubicBezTo>
                <a:lnTo>
                  <a:pt x="211" y="176079"/>
                </a:lnTo>
                <a:lnTo>
                  <a:pt x="211" y="176079"/>
                </a:lnTo>
                <a:cubicBezTo>
                  <a:pt x="12470" y="83582"/>
                  <a:pt x="81564" y="0"/>
                  <a:pt x="203037" y="0"/>
                </a:cubicBezTo>
                <a:close/>
              </a:path>
            </a:pathLst>
          </a:custGeom>
          <a:solidFill>
            <a:srgbClr val="D0CECE"/>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6600">
              <a:solidFill>
                <a:srgbClr val="3F3F3F"/>
              </a:solidFill>
              <a:latin typeface="Arial"/>
              <a:ea typeface="Arial"/>
              <a:cs typeface="Arial"/>
              <a:sym typeface="Arial"/>
            </a:endParaRPr>
          </a:p>
        </p:txBody>
      </p:sp>
      <p:sp>
        <p:nvSpPr>
          <p:cNvPr id="940" name="Google Shape;940;p46"/>
          <p:cNvSpPr txBox="1"/>
          <p:nvPr/>
        </p:nvSpPr>
        <p:spPr>
          <a:xfrm>
            <a:off x="2005548" y="2269680"/>
            <a:ext cx="5156967"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3600">
                <a:solidFill>
                  <a:srgbClr val="757070"/>
                </a:solidFill>
                <a:latin typeface="Arial"/>
                <a:ea typeface="Arial"/>
                <a:cs typeface="Arial"/>
                <a:sym typeface="Arial"/>
              </a:rPr>
              <a:t>ConMas Designer</a:t>
            </a:r>
            <a:endParaRPr sz="3600">
              <a:solidFill>
                <a:srgbClr val="757070"/>
              </a:solidFill>
              <a:latin typeface="Arial"/>
              <a:ea typeface="Arial"/>
              <a:cs typeface="Arial"/>
              <a:sym typeface="Arial"/>
            </a:endParaRPr>
          </a:p>
        </p:txBody>
      </p:sp>
      <p:sp>
        <p:nvSpPr>
          <p:cNvPr id="941" name="Google Shape;941;p46"/>
          <p:cNvSpPr txBox="1"/>
          <p:nvPr/>
        </p:nvSpPr>
        <p:spPr>
          <a:xfrm>
            <a:off x="2005548" y="1751301"/>
            <a:ext cx="51570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800">
                <a:solidFill>
                  <a:srgbClr val="757070"/>
                </a:solidFill>
              </a:rPr>
              <a:t>Easy Design of Form Screens</a:t>
            </a:r>
            <a:endParaRPr sz="1800">
              <a:solidFill>
                <a:srgbClr val="75707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47"/>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29</a:t>
            </a:fld>
            <a:endParaRPr/>
          </a:p>
        </p:txBody>
      </p:sp>
      <p:sp>
        <p:nvSpPr>
          <p:cNvPr id="947" name="Google Shape;947;p47"/>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Electronic forms can be created directly from familiar Excel forms</a:t>
            </a:r>
            <a:endParaRPr sz="1800" b="1" dirty="0">
              <a:solidFill>
                <a:srgbClr val="3F3F3F"/>
              </a:solidFill>
              <a:latin typeface="Arial"/>
              <a:ea typeface="Arial"/>
              <a:cs typeface="Arial"/>
              <a:sym typeface="Arial"/>
            </a:endParaRPr>
          </a:p>
        </p:txBody>
      </p:sp>
      <p:grpSp>
        <p:nvGrpSpPr>
          <p:cNvPr id="948" name="Google Shape;948;p47"/>
          <p:cNvGrpSpPr/>
          <p:nvPr/>
        </p:nvGrpSpPr>
        <p:grpSpPr>
          <a:xfrm>
            <a:off x="708254" y="1327336"/>
            <a:ext cx="2260319" cy="3077330"/>
            <a:chOff x="944339" y="1769781"/>
            <a:chExt cx="3013758" cy="4103107"/>
          </a:xfrm>
        </p:grpSpPr>
        <p:pic>
          <p:nvPicPr>
            <p:cNvPr id="949" name="Google Shape;949;p47"/>
            <p:cNvPicPr preferRelativeResize="0"/>
            <p:nvPr/>
          </p:nvPicPr>
          <p:blipFill rotWithShape="1">
            <a:blip r:embed="rId3">
              <a:alphaModFix/>
            </a:blip>
            <a:srcRect/>
            <a:stretch/>
          </p:blipFill>
          <p:spPr>
            <a:xfrm>
              <a:off x="1107317" y="2710547"/>
              <a:ext cx="2850780" cy="3162341"/>
            </a:xfrm>
            <a:prstGeom prst="rect">
              <a:avLst/>
            </a:prstGeom>
            <a:noFill/>
            <a:ln>
              <a:noFill/>
            </a:ln>
          </p:spPr>
        </p:pic>
        <p:pic>
          <p:nvPicPr>
            <p:cNvPr id="950" name="Google Shape;950;p47"/>
            <p:cNvPicPr preferRelativeResize="0"/>
            <p:nvPr/>
          </p:nvPicPr>
          <p:blipFill rotWithShape="1">
            <a:blip r:embed="rId4">
              <a:alphaModFix/>
            </a:blip>
            <a:srcRect/>
            <a:stretch/>
          </p:blipFill>
          <p:spPr>
            <a:xfrm>
              <a:off x="944339" y="1769781"/>
              <a:ext cx="715098" cy="784621"/>
            </a:xfrm>
            <a:prstGeom prst="rect">
              <a:avLst/>
            </a:prstGeom>
            <a:noFill/>
            <a:ln>
              <a:noFill/>
            </a:ln>
          </p:spPr>
        </p:pic>
        <p:pic>
          <p:nvPicPr>
            <p:cNvPr id="951" name="Google Shape;951;p47"/>
            <p:cNvPicPr preferRelativeResize="0"/>
            <p:nvPr/>
          </p:nvPicPr>
          <p:blipFill rotWithShape="1">
            <a:blip r:embed="rId5">
              <a:alphaModFix/>
            </a:blip>
            <a:srcRect/>
            <a:stretch/>
          </p:blipFill>
          <p:spPr>
            <a:xfrm>
              <a:off x="1754863" y="1876138"/>
              <a:ext cx="907407" cy="678264"/>
            </a:xfrm>
            <a:prstGeom prst="rect">
              <a:avLst/>
            </a:prstGeom>
            <a:noFill/>
            <a:ln>
              <a:noFill/>
            </a:ln>
          </p:spPr>
        </p:pic>
      </p:grpSp>
      <p:sp>
        <p:nvSpPr>
          <p:cNvPr id="952" name="Google Shape;952;p47"/>
          <p:cNvSpPr/>
          <p:nvPr/>
        </p:nvSpPr>
        <p:spPr>
          <a:xfrm>
            <a:off x="3437902" y="1621568"/>
            <a:ext cx="4875610" cy="508698"/>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53" name="Google Shape;953;p47"/>
          <p:cNvSpPr txBox="1"/>
          <p:nvPr/>
        </p:nvSpPr>
        <p:spPr>
          <a:xfrm>
            <a:off x="3622799" y="1760500"/>
            <a:ext cx="4690800" cy="184800"/>
          </a:xfrm>
          <a:prstGeom prst="rect">
            <a:avLst/>
          </a:prstGeom>
          <a:noFill/>
          <a:ln>
            <a:noFill/>
          </a:ln>
        </p:spPr>
        <p:txBody>
          <a:bodyPr spcFirstLastPara="1" wrap="square" lIns="0" tIns="0" rIns="0" bIns="0" anchor="t" anchorCtr="0">
            <a:spAutoFit/>
          </a:bodyPr>
          <a:lstStyle/>
          <a:p>
            <a:pPr marL="254000" marR="0" lvl="0" indent="-228600" algn="l" rtl="0">
              <a:spcBef>
                <a:spcPts val="0"/>
              </a:spcBef>
              <a:spcAft>
                <a:spcPts val="0"/>
              </a:spcAft>
              <a:buClr>
                <a:schemeClr val="dk2"/>
              </a:buClr>
              <a:buSzPts val="1200"/>
              <a:buFont typeface="Noto Sans Symbols"/>
              <a:buChar char="■"/>
            </a:pPr>
            <a:r>
              <a:rPr lang="en-GB" sz="1200">
                <a:solidFill>
                  <a:srgbClr val="3F3F3F"/>
                </a:solidFill>
              </a:rPr>
              <a:t>PDF and image forms can also be turned into electronic forms</a:t>
            </a:r>
            <a:endParaRPr sz="1200">
              <a:solidFill>
                <a:srgbClr val="3F3F3F"/>
              </a:solidFill>
              <a:latin typeface="Arial"/>
              <a:ea typeface="Arial"/>
              <a:cs typeface="Arial"/>
              <a:sym typeface="Arial"/>
            </a:endParaRPr>
          </a:p>
        </p:txBody>
      </p:sp>
      <p:sp>
        <p:nvSpPr>
          <p:cNvPr id="954" name="Google Shape;954;p47"/>
          <p:cNvSpPr/>
          <p:nvPr/>
        </p:nvSpPr>
        <p:spPr>
          <a:xfrm>
            <a:off x="3437902" y="2288072"/>
            <a:ext cx="4875610" cy="852299"/>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55" name="Google Shape;955;p47"/>
          <p:cNvSpPr txBox="1"/>
          <p:nvPr/>
        </p:nvSpPr>
        <p:spPr>
          <a:xfrm>
            <a:off x="3622799" y="2425788"/>
            <a:ext cx="4596600" cy="627900"/>
          </a:xfrm>
          <a:prstGeom prst="rect">
            <a:avLst/>
          </a:prstGeom>
          <a:noFill/>
          <a:ln>
            <a:noFill/>
          </a:ln>
        </p:spPr>
        <p:txBody>
          <a:bodyPr spcFirstLastPara="1" wrap="square" lIns="0" tIns="0" rIns="0" bIns="0" anchor="t" anchorCtr="0">
            <a:spAutoFit/>
          </a:bodyPr>
          <a:lstStyle/>
          <a:p>
            <a:pPr marL="254000" marR="0" lvl="0" indent="-228600" algn="l" rtl="0">
              <a:lnSpc>
                <a:spcPct val="120000"/>
              </a:lnSpc>
              <a:spcBef>
                <a:spcPts val="0"/>
              </a:spcBef>
              <a:spcAft>
                <a:spcPts val="0"/>
              </a:spcAft>
              <a:buClr>
                <a:schemeClr val="dk2"/>
              </a:buClr>
              <a:buSzPts val="1200"/>
              <a:buFont typeface="Noto Sans Symbols"/>
              <a:buChar char="■"/>
            </a:pPr>
            <a:r>
              <a:rPr lang="en-GB" sz="1200" dirty="0">
                <a:solidFill>
                  <a:srgbClr val="3F3F3F"/>
                </a:solidFill>
              </a:rPr>
              <a:t>The familiar forms you use every day become electronic forms, so anyone can use them intuitively and immediately from the day they are introduced</a:t>
            </a:r>
            <a:endParaRPr sz="1200" dirty="0">
              <a:solidFill>
                <a:srgbClr val="3F3F3F"/>
              </a:solidFill>
              <a:latin typeface="Arial"/>
              <a:ea typeface="Arial"/>
              <a:cs typeface="Arial"/>
              <a:sym typeface="Arial"/>
            </a:endParaRPr>
          </a:p>
        </p:txBody>
      </p:sp>
      <p:sp>
        <p:nvSpPr>
          <p:cNvPr id="956" name="Google Shape;956;p47"/>
          <p:cNvSpPr/>
          <p:nvPr/>
        </p:nvSpPr>
        <p:spPr>
          <a:xfrm>
            <a:off x="3437902" y="3298175"/>
            <a:ext cx="4875610" cy="508698"/>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57" name="Google Shape;957;p47"/>
          <p:cNvSpPr txBox="1"/>
          <p:nvPr/>
        </p:nvSpPr>
        <p:spPr>
          <a:xfrm>
            <a:off x="3622801" y="3437100"/>
            <a:ext cx="4438500" cy="184800"/>
          </a:xfrm>
          <a:prstGeom prst="rect">
            <a:avLst/>
          </a:prstGeom>
          <a:noFill/>
          <a:ln>
            <a:noFill/>
          </a:ln>
        </p:spPr>
        <p:txBody>
          <a:bodyPr spcFirstLastPara="1" wrap="square" lIns="0" tIns="0" rIns="0" bIns="0" anchor="t" anchorCtr="0">
            <a:spAutoFit/>
          </a:bodyPr>
          <a:lstStyle/>
          <a:p>
            <a:pPr marL="254000" marR="0" lvl="0" indent="-228600" algn="l" rtl="0">
              <a:spcBef>
                <a:spcPts val="0"/>
              </a:spcBef>
              <a:spcAft>
                <a:spcPts val="0"/>
              </a:spcAft>
              <a:buClr>
                <a:schemeClr val="dk2"/>
              </a:buClr>
              <a:buSzPts val="1200"/>
              <a:buFont typeface="Noto Sans Symbols"/>
              <a:buChar char="■"/>
            </a:pPr>
            <a:r>
              <a:rPr lang="en-GB" sz="1200">
                <a:solidFill>
                  <a:srgbClr val="3F3F3F"/>
                </a:solidFill>
              </a:rPr>
              <a:t>Theres is no need for operational training!</a:t>
            </a:r>
            <a:endParaRPr sz="1200">
              <a:solidFill>
                <a:srgbClr val="3F3F3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0"/>
          <p:cNvPicPr preferRelativeResize="0"/>
          <p:nvPr/>
        </p:nvPicPr>
        <p:blipFill rotWithShape="1">
          <a:blip r:embed="rId3">
            <a:alphaModFix/>
          </a:blip>
          <a:srcRect/>
          <a:stretch/>
        </p:blipFill>
        <p:spPr>
          <a:xfrm>
            <a:off x="3198730" y="566706"/>
            <a:ext cx="2924678" cy="693257"/>
          </a:xfrm>
          <a:prstGeom prst="rect">
            <a:avLst/>
          </a:prstGeom>
          <a:noFill/>
          <a:ln>
            <a:noFill/>
          </a:ln>
        </p:spPr>
      </p:pic>
      <p:sp>
        <p:nvSpPr>
          <p:cNvPr id="132" name="Google Shape;132;p20"/>
          <p:cNvSpPr/>
          <p:nvPr/>
        </p:nvSpPr>
        <p:spPr>
          <a:xfrm>
            <a:off x="1201556" y="2393423"/>
            <a:ext cx="819150" cy="819150"/>
          </a:xfrm>
          <a:prstGeom prst="ellipse">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3" name="Google Shape;133;p20"/>
          <p:cNvSpPr txBox="1"/>
          <p:nvPr/>
        </p:nvSpPr>
        <p:spPr>
          <a:xfrm>
            <a:off x="1201556" y="2632397"/>
            <a:ext cx="1731600" cy="461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dirty="0">
                <a:solidFill>
                  <a:srgbClr val="3F3F3F"/>
                </a:solidFill>
              </a:rPr>
              <a:t>Suitable for a wide range of industries</a:t>
            </a:r>
            <a:endParaRPr sz="1500" dirty="0">
              <a:solidFill>
                <a:srgbClr val="3F3F3F"/>
              </a:solidFill>
              <a:latin typeface="Arial"/>
              <a:ea typeface="Arial"/>
              <a:cs typeface="Arial"/>
              <a:sym typeface="Arial"/>
            </a:endParaRPr>
          </a:p>
        </p:txBody>
      </p:sp>
      <p:sp>
        <p:nvSpPr>
          <p:cNvPr id="134" name="Google Shape;134;p20"/>
          <p:cNvSpPr/>
          <p:nvPr/>
        </p:nvSpPr>
        <p:spPr>
          <a:xfrm>
            <a:off x="3537197" y="2393423"/>
            <a:ext cx="819150" cy="819150"/>
          </a:xfrm>
          <a:prstGeom prst="ellipse">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5" name="Google Shape;135;p20"/>
          <p:cNvSpPr txBox="1"/>
          <p:nvPr/>
        </p:nvSpPr>
        <p:spPr>
          <a:xfrm>
            <a:off x="3919551" y="2635593"/>
            <a:ext cx="2125200" cy="461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a:solidFill>
                  <a:srgbClr val="3F3F3F"/>
                </a:solidFill>
              </a:rPr>
              <a:t>Responding to changing times and society</a:t>
            </a:r>
            <a:endParaRPr sz="1500">
              <a:solidFill>
                <a:srgbClr val="3F3F3F"/>
              </a:solidFill>
              <a:latin typeface="Arial"/>
              <a:ea typeface="Arial"/>
              <a:cs typeface="Arial"/>
              <a:sym typeface="Arial"/>
            </a:endParaRPr>
          </a:p>
        </p:txBody>
      </p:sp>
      <p:sp>
        <p:nvSpPr>
          <p:cNvPr id="136" name="Google Shape;136;p20"/>
          <p:cNvSpPr/>
          <p:nvPr/>
        </p:nvSpPr>
        <p:spPr>
          <a:xfrm>
            <a:off x="6330618" y="2393423"/>
            <a:ext cx="819150" cy="819150"/>
          </a:xfrm>
          <a:prstGeom prst="ellipse">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7" name="Google Shape;137;p20"/>
          <p:cNvSpPr txBox="1"/>
          <p:nvPr/>
        </p:nvSpPr>
        <p:spPr>
          <a:xfrm>
            <a:off x="6712971" y="2635593"/>
            <a:ext cx="1664700" cy="461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a:solidFill>
                  <a:srgbClr val="3F3F3F"/>
                </a:solidFill>
              </a:rPr>
              <a:t>Supports a wide range of forms</a:t>
            </a:r>
            <a:endParaRPr sz="1500">
              <a:solidFill>
                <a:srgbClr val="3F3F3F"/>
              </a:solidFill>
              <a:latin typeface="Arial"/>
              <a:ea typeface="Arial"/>
              <a:cs typeface="Arial"/>
              <a:sym typeface="Arial"/>
            </a:endParaRPr>
          </a:p>
        </p:txBody>
      </p:sp>
      <p:sp>
        <p:nvSpPr>
          <p:cNvPr id="138" name="Google Shape;138;p20"/>
          <p:cNvSpPr/>
          <p:nvPr/>
        </p:nvSpPr>
        <p:spPr>
          <a:xfrm>
            <a:off x="2379581" y="3559837"/>
            <a:ext cx="819150" cy="819150"/>
          </a:xfrm>
          <a:prstGeom prst="ellipse">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9" name="Google Shape;139;p20"/>
          <p:cNvSpPr txBox="1"/>
          <p:nvPr/>
        </p:nvSpPr>
        <p:spPr>
          <a:xfrm>
            <a:off x="2556509" y="3765582"/>
            <a:ext cx="2714700" cy="461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a:solidFill>
                  <a:srgbClr val="3F3F3F"/>
                </a:solidFill>
              </a:rPr>
              <a:t>Suitable for various company sizes</a:t>
            </a:r>
            <a:endParaRPr sz="1500">
              <a:solidFill>
                <a:srgbClr val="3F3F3F"/>
              </a:solidFill>
              <a:latin typeface="Arial"/>
              <a:ea typeface="Arial"/>
              <a:cs typeface="Arial"/>
              <a:sym typeface="Arial"/>
            </a:endParaRPr>
          </a:p>
        </p:txBody>
      </p:sp>
      <p:sp>
        <p:nvSpPr>
          <p:cNvPr id="140" name="Google Shape;140;p20"/>
          <p:cNvSpPr/>
          <p:nvPr/>
        </p:nvSpPr>
        <p:spPr>
          <a:xfrm>
            <a:off x="5146261" y="3559837"/>
            <a:ext cx="819150" cy="819150"/>
          </a:xfrm>
          <a:prstGeom prst="ellipse">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1" name="Google Shape;141;p20"/>
          <p:cNvSpPr txBox="1"/>
          <p:nvPr/>
        </p:nvSpPr>
        <p:spPr>
          <a:xfrm>
            <a:off x="5528615" y="3802007"/>
            <a:ext cx="1800900" cy="461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a:solidFill>
                  <a:srgbClr val="3F3F3F"/>
                </a:solidFill>
              </a:rPr>
              <a:t>Support for various integration</a:t>
            </a:r>
            <a:endParaRPr sz="1500">
              <a:solidFill>
                <a:srgbClr val="3F3F3F"/>
              </a:solidFill>
              <a:latin typeface="Arial"/>
              <a:ea typeface="Arial"/>
              <a:cs typeface="Arial"/>
              <a:sym typeface="Arial"/>
            </a:endParaRPr>
          </a:p>
        </p:txBody>
      </p:sp>
      <p:sp>
        <p:nvSpPr>
          <p:cNvPr id="142" name="Google Shape;142;p20"/>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a:t>
            </a:fld>
            <a:endParaRPr/>
          </a:p>
        </p:txBody>
      </p:sp>
      <p:sp>
        <p:nvSpPr>
          <p:cNvPr id="143" name="Google Shape;143;p20"/>
          <p:cNvSpPr txBox="1"/>
          <p:nvPr/>
        </p:nvSpPr>
        <p:spPr>
          <a:xfrm>
            <a:off x="2438501" y="1595850"/>
            <a:ext cx="5939100" cy="231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b="1">
                <a:solidFill>
                  <a:srgbClr val="3F3F3F"/>
                </a:solidFill>
              </a:rPr>
              <a:t>The wide variety of functions offer peace of mind and reliability</a:t>
            </a:r>
            <a:endParaRPr sz="1500" b="1">
              <a:solidFill>
                <a:srgbClr val="3F3F3F"/>
              </a:solidFill>
              <a:latin typeface="Arial"/>
              <a:ea typeface="Arial"/>
              <a:cs typeface="Arial"/>
              <a:sym typeface="Arial"/>
            </a:endParaRPr>
          </a:p>
        </p:txBody>
      </p:sp>
      <p:cxnSp>
        <p:nvCxnSpPr>
          <p:cNvPr id="144" name="Google Shape;144;p20"/>
          <p:cNvCxnSpPr/>
          <p:nvPr/>
        </p:nvCxnSpPr>
        <p:spPr>
          <a:xfrm>
            <a:off x="766372" y="1439056"/>
            <a:ext cx="7611256" cy="0"/>
          </a:xfrm>
          <a:prstGeom prst="straightConnector1">
            <a:avLst/>
          </a:prstGeom>
          <a:noFill/>
          <a:ln w="9525" cap="flat" cmpd="sng">
            <a:solidFill>
              <a:srgbClr val="BFBFBF"/>
            </a:solidFill>
            <a:prstDash val="solid"/>
            <a:miter lim="800000"/>
            <a:headEnd type="none" w="sm" len="sm"/>
            <a:tailEnd type="none" w="sm" len="sm"/>
          </a:ln>
        </p:spPr>
      </p:cxnSp>
      <p:cxnSp>
        <p:nvCxnSpPr>
          <p:cNvPr id="145" name="Google Shape;145;p20"/>
          <p:cNvCxnSpPr/>
          <p:nvPr/>
        </p:nvCxnSpPr>
        <p:spPr>
          <a:xfrm>
            <a:off x="766372" y="2046157"/>
            <a:ext cx="7611256" cy="0"/>
          </a:xfrm>
          <a:prstGeom prst="straightConnector1">
            <a:avLst/>
          </a:prstGeom>
          <a:noFill/>
          <a:ln w="9525" cap="flat" cmpd="sng">
            <a:solidFill>
              <a:srgbClr val="BFBFBF"/>
            </a:solidFill>
            <a:prstDash val="solid"/>
            <a:miter lim="800000"/>
            <a:headEnd type="none" w="sm" len="sm"/>
            <a:tailEnd type="none" w="sm" len="sm"/>
          </a:ln>
        </p:spPr>
      </p:cxnSp>
      <p:pic>
        <p:nvPicPr>
          <p:cNvPr id="146" name="Google Shape;146;p20"/>
          <p:cNvPicPr preferRelativeResize="0"/>
          <p:nvPr/>
        </p:nvPicPr>
        <p:blipFill rotWithShape="1">
          <a:blip r:embed="rId4">
            <a:alphaModFix/>
          </a:blip>
          <a:srcRect t="1" b="48212"/>
          <a:stretch/>
        </p:blipFill>
        <p:spPr>
          <a:xfrm>
            <a:off x="7500460" y="3610918"/>
            <a:ext cx="1451659" cy="1544420"/>
          </a:xfrm>
          <a:prstGeom prst="rect">
            <a:avLst/>
          </a:prstGeom>
          <a:noFill/>
          <a:ln>
            <a:noFill/>
          </a:ln>
        </p:spPr>
      </p:pic>
      <p:grpSp>
        <p:nvGrpSpPr>
          <p:cNvPr id="147" name="Google Shape;147;p20"/>
          <p:cNvGrpSpPr/>
          <p:nvPr/>
        </p:nvGrpSpPr>
        <p:grpSpPr>
          <a:xfrm>
            <a:off x="6758735" y="81983"/>
            <a:ext cx="2244984" cy="1785000"/>
            <a:chOff x="8950628" y="775368"/>
            <a:chExt cx="2993312" cy="2380001"/>
          </a:xfrm>
        </p:grpSpPr>
        <p:pic>
          <p:nvPicPr>
            <p:cNvPr id="148" name="Google Shape;148;p20" descr="アイコン&#10;&#10;自動的に生成された説明"/>
            <p:cNvPicPr preferRelativeResize="0"/>
            <p:nvPr/>
          </p:nvPicPr>
          <p:blipFill rotWithShape="1">
            <a:blip r:embed="rId5">
              <a:alphaModFix amt="10000"/>
            </a:blip>
            <a:srcRect/>
            <a:stretch/>
          </p:blipFill>
          <p:spPr>
            <a:xfrm rot="-778213">
              <a:off x="9062953" y="896114"/>
              <a:ext cx="975447" cy="1111800"/>
            </a:xfrm>
            <a:prstGeom prst="rect">
              <a:avLst/>
            </a:prstGeom>
            <a:noFill/>
            <a:ln>
              <a:noFill/>
            </a:ln>
          </p:spPr>
        </p:pic>
        <p:pic>
          <p:nvPicPr>
            <p:cNvPr id="149" name="Google Shape;149;p20" descr="アイコン&#10;&#10;自動的に生成された説明"/>
            <p:cNvPicPr preferRelativeResize="0"/>
            <p:nvPr/>
          </p:nvPicPr>
          <p:blipFill rotWithShape="1">
            <a:blip r:embed="rId6">
              <a:alphaModFix amt="10000"/>
            </a:blip>
            <a:srcRect/>
            <a:stretch/>
          </p:blipFill>
          <p:spPr>
            <a:xfrm rot="771343">
              <a:off x="9741760" y="2233442"/>
              <a:ext cx="1079913" cy="811965"/>
            </a:xfrm>
            <a:prstGeom prst="rect">
              <a:avLst/>
            </a:prstGeom>
            <a:noFill/>
            <a:ln>
              <a:noFill/>
            </a:ln>
          </p:spPr>
        </p:pic>
        <p:pic>
          <p:nvPicPr>
            <p:cNvPr id="150" name="Google Shape;150;p20" descr="アイコン&#10;&#10;自動的に生成された説明"/>
            <p:cNvPicPr preferRelativeResize="0"/>
            <p:nvPr/>
          </p:nvPicPr>
          <p:blipFill rotWithShape="1">
            <a:blip r:embed="rId7">
              <a:alphaModFix amt="10000"/>
            </a:blip>
            <a:srcRect/>
            <a:stretch/>
          </p:blipFill>
          <p:spPr>
            <a:xfrm rot="1408448">
              <a:off x="10390552" y="868928"/>
              <a:ext cx="609600" cy="673100"/>
            </a:xfrm>
            <a:prstGeom prst="rect">
              <a:avLst/>
            </a:prstGeom>
            <a:noFill/>
            <a:ln>
              <a:noFill/>
            </a:ln>
          </p:spPr>
        </p:pic>
        <p:pic>
          <p:nvPicPr>
            <p:cNvPr id="151" name="Google Shape;151;p20" descr="テーブル&#10;&#10;低い精度で自動的に生成された説明"/>
            <p:cNvPicPr preferRelativeResize="0"/>
            <p:nvPr/>
          </p:nvPicPr>
          <p:blipFill rotWithShape="1">
            <a:blip r:embed="rId8">
              <a:alphaModFix amt="10000"/>
            </a:blip>
            <a:srcRect/>
            <a:stretch/>
          </p:blipFill>
          <p:spPr>
            <a:xfrm rot="-1117639">
              <a:off x="11038078" y="1676920"/>
              <a:ext cx="775151" cy="945575"/>
            </a:xfrm>
            <a:prstGeom prst="rect">
              <a:avLst/>
            </a:prstGeom>
            <a:noFill/>
            <a:ln>
              <a:noFill/>
            </a:ln>
          </p:spPr>
        </p:pic>
      </p:grpSp>
      <p:grpSp>
        <p:nvGrpSpPr>
          <p:cNvPr id="152" name="Google Shape;152;p20"/>
          <p:cNvGrpSpPr/>
          <p:nvPr/>
        </p:nvGrpSpPr>
        <p:grpSpPr>
          <a:xfrm>
            <a:off x="-44030" y="3323283"/>
            <a:ext cx="1967697" cy="1796720"/>
            <a:chOff x="443036" y="4215662"/>
            <a:chExt cx="2201509" cy="2010216"/>
          </a:xfrm>
        </p:grpSpPr>
        <p:pic>
          <p:nvPicPr>
            <p:cNvPr id="153" name="Google Shape;153;p20" descr="アイコン&#10;&#10;自動的に生成された説明"/>
            <p:cNvPicPr preferRelativeResize="0"/>
            <p:nvPr/>
          </p:nvPicPr>
          <p:blipFill rotWithShape="1">
            <a:blip r:embed="rId9">
              <a:alphaModFix amt="10000"/>
            </a:blip>
            <a:srcRect/>
            <a:stretch/>
          </p:blipFill>
          <p:spPr>
            <a:xfrm rot="-1074436">
              <a:off x="550183" y="4362820"/>
              <a:ext cx="1094162" cy="869334"/>
            </a:xfrm>
            <a:prstGeom prst="rect">
              <a:avLst/>
            </a:prstGeom>
            <a:noFill/>
            <a:ln>
              <a:noFill/>
            </a:ln>
          </p:spPr>
        </p:pic>
        <p:pic>
          <p:nvPicPr>
            <p:cNvPr id="154" name="Google Shape;154;p20" descr="アイコン&#10;&#10;自動的に生成された説明"/>
            <p:cNvPicPr preferRelativeResize="0"/>
            <p:nvPr/>
          </p:nvPicPr>
          <p:blipFill rotWithShape="1">
            <a:blip r:embed="rId10">
              <a:alphaModFix amt="10000"/>
            </a:blip>
            <a:srcRect/>
            <a:stretch/>
          </p:blipFill>
          <p:spPr>
            <a:xfrm rot="896935">
              <a:off x="1713776" y="5581766"/>
              <a:ext cx="705978" cy="562576"/>
            </a:xfrm>
            <a:prstGeom prst="rect">
              <a:avLst/>
            </a:prstGeom>
            <a:noFill/>
            <a:ln>
              <a:noFill/>
            </a:ln>
          </p:spPr>
        </p:pic>
        <p:pic>
          <p:nvPicPr>
            <p:cNvPr id="155" name="Google Shape;155;p20" descr="図形&#10;&#10;中程度の精度で自動的に生成された説明"/>
            <p:cNvPicPr preferRelativeResize="0"/>
            <p:nvPr/>
          </p:nvPicPr>
          <p:blipFill rotWithShape="1">
            <a:blip r:embed="rId11">
              <a:alphaModFix amt="10000"/>
            </a:blip>
            <a:srcRect/>
            <a:stretch/>
          </p:blipFill>
          <p:spPr>
            <a:xfrm rot="1809253">
              <a:off x="2011927" y="4825041"/>
              <a:ext cx="515504" cy="605157"/>
            </a:xfrm>
            <a:prstGeom prst="rect">
              <a:avLst/>
            </a:prstGeom>
            <a:noFill/>
            <a:ln>
              <a:noFill/>
            </a:ln>
          </p:spPr>
        </p:pic>
        <p:pic>
          <p:nvPicPr>
            <p:cNvPr id="156" name="Google Shape;156;p20" descr="記号, 暗い, 座る, 写真 が含まれている画像&#10;&#10;自動的に生成された説明"/>
            <p:cNvPicPr preferRelativeResize="0"/>
            <p:nvPr/>
          </p:nvPicPr>
          <p:blipFill rotWithShape="1">
            <a:blip r:embed="rId12">
              <a:alphaModFix amt="10000"/>
            </a:blip>
            <a:srcRect/>
            <a:stretch/>
          </p:blipFill>
          <p:spPr>
            <a:xfrm rot="-1112951">
              <a:off x="754249" y="5637504"/>
              <a:ext cx="551758" cy="451099"/>
            </a:xfrm>
            <a:prstGeom prst="rect">
              <a:avLst/>
            </a:prstGeom>
            <a:noFill/>
            <a:ln>
              <a:noFill/>
            </a:ln>
          </p:spPr>
        </p:pic>
      </p:grpSp>
      <p:pic>
        <p:nvPicPr>
          <p:cNvPr id="157" name="Google Shape;157;p20" descr="グラフィカル ユーザー インターフェイス, アプリケーション&#10;&#10;自動的に生成された説明"/>
          <p:cNvPicPr preferRelativeResize="0"/>
          <p:nvPr/>
        </p:nvPicPr>
        <p:blipFill rotWithShape="1">
          <a:blip r:embed="rId13">
            <a:alphaModFix/>
          </a:blip>
          <a:srcRect/>
          <a:stretch/>
        </p:blipFill>
        <p:spPr>
          <a:xfrm>
            <a:off x="522005" y="913856"/>
            <a:ext cx="1664657" cy="1170204"/>
          </a:xfrm>
          <a:prstGeom prst="rect">
            <a:avLst/>
          </a:prstGeom>
          <a:noFill/>
          <a:ln>
            <a:noFill/>
          </a:ln>
        </p:spPr>
      </p:pic>
      <p:pic>
        <p:nvPicPr>
          <p:cNvPr id="158" name="Google Shape;158;p20" descr="グラフィカル ユーザー インターフェイス, アプリケーション&#10;&#10;自動的に生成された説明"/>
          <p:cNvPicPr preferRelativeResize="0"/>
          <p:nvPr/>
        </p:nvPicPr>
        <p:blipFill rotWithShape="1">
          <a:blip r:embed="rId14">
            <a:alphaModFix/>
          </a:blip>
          <a:srcRect l="-1841"/>
          <a:stretch/>
        </p:blipFill>
        <p:spPr>
          <a:xfrm>
            <a:off x="1764735" y="1115086"/>
            <a:ext cx="564680" cy="107510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48"/>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30</a:t>
            </a:fld>
            <a:endParaRPr/>
          </a:p>
        </p:txBody>
      </p:sp>
      <p:sp>
        <p:nvSpPr>
          <p:cNvPr id="963" name="Google Shape;963;p48"/>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Support for Excel functions</a:t>
            </a:r>
            <a:endParaRPr sz="1800" b="1" dirty="0">
              <a:solidFill>
                <a:srgbClr val="3F3F3F"/>
              </a:solidFill>
              <a:latin typeface="Arial"/>
              <a:ea typeface="Arial"/>
              <a:cs typeface="Arial"/>
              <a:sym typeface="Arial"/>
            </a:endParaRPr>
          </a:p>
        </p:txBody>
      </p:sp>
      <p:grpSp>
        <p:nvGrpSpPr>
          <p:cNvPr id="964" name="Google Shape;964;p48"/>
          <p:cNvGrpSpPr/>
          <p:nvPr/>
        </p:nvGrpSpPr>
        <p:grpSpPr>
          <a:xfrm>
            <a:off x="2292901" y="970716"/>
            <a:ext cx="4419997" cy="608673"/>
            <a:chOff x="860977" y="1294288"/>
            <a:chExt cx="5893329" cy="811564"/>
          </a:xfrm>
        </p:grpSpPr>
        <p:sp>
          <p:nvSpPr>
            <p:cNvPr id="965" name="Google Shape;965;p48"/>
            <p:cNvSpPr txBox="1"/>
            <p:nvPr/>
          </p:nvSpPr>
          <p:spPr>
            <a:xfrm>
              <a:off x="860977" y="1493955"/>
              <a:ext cx="1045412" cy="40010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GB" sz="1500" b="1" dirty="0">
                  <a:solidFill>
                    <a:schemeClr val="dk2"/>
                  </a:solidFill>
                </a:rPr>
                <a:t>Total</a:t>
              </a:r>
              <a:endParaRPr sz="1500" dirty="0">
                <a:solidFill>
                  <a:srgbClr val="3F3F3F"/>
                </a:solidFill>
                <a:latin typeface="Arial"/>
                <a:ea typeface="Arial"/>
                <a:cs typeface="Arial"/>
                <a:sym typeface="Arial"/>
              </a:endParaRPr>
            </a:p>
          </p:txBody>
        </p:sp>
        <p:sp>
          <p:nvSpPr>
            <p:cNvPr id="966" name="Google Shape;966;p48"/>
            <p:cNvSpPr/>
            <p:nvPr/>
          </p:nvSpPr>
          <p:spPr>
            <a:xfrm>
              <a:off x="1640933" y="1294288"/>
              <a:ext cx="984736" cy="715461"/>
            </a:xfrm>
            <a:custGeom>
              <a:avLst/>
              <a:gdLst/>
              <a:ahLst/>
              <a:cxnLst/>
              <a:rect l="l" t="t" r="r" b="b"/>
              <a:pathLst>
                <a:path w="984736" h="715461" extrusionOk="0">
                  <a:moveTo>
                    <a:pt x="750326" y="402574"/>
                  </a:moveTo>
                  <a:cubicBezTo>
                    <a:pt x="694271" y="402574"/>
                    <a:pt x="656562" y="442322"/>
                    <a:pt x="656562" y="498377"/>
                  </a:cubicBezTo>
                  <a:cubicBezTo>
                    <a:pt x="656562" y="555451"/>
                    <a:pt x="694271" y="595199"/>
                    <a:pt x="750326" y="595199"/>
                  </a:cubicBezTo>
                  <a:cubicBezTo>
                    <a:pt x="806380" y="595199"/>
                    <a:pt x="844090" y="555451"/>
                    <a:pt x="844090" y="498377"/>
                  </a:cubicBezTo>
                  <a:cubicBezTo>
                    <a:pt x="844090" y="442322"/>
                    <a:pt x="806380" y="402574"/>
                    <a:pt x="750326" y="402574"/>
                  </a:cubicBezTo>
                  <a:close/>
                  <a:moveTo>
                    <a:pt x="750326" y="120263"/>
                  </a:moveTo>
                  <a:cubicBezTo>
                    <a:pt x="702425" y="120263"/>
                    <a:pt x="670830" y="156953"/>
                    <a:pt x="670830" y="201797"/>
                  </a:cubicBezTo>
                  <a:cubicBezTo>
                    <a:pt x="670830" y="245622"/>
                    <a:pt x="702425" y="282312"/>
                    <a:pt x="750326" y="282312"/>
                  </a:cubicBezTo>
                  <a:cubicBezTo>
                    <a:pt x="798227" y="282312"/>
                    <a:pt x="829821" y="245622"/>
                    <a:pt x="829821" y="201797"/>
                  </a:cubicBezTo>
                  <a:cubicBezTo>
                    <a:pt x="829821" y="156953"/>
                    <a:pt x="798227" y="120263"/>
                    <a:pt x="750326" y="120263"/>
                  </a:cubicBezTo>
                  <a:close/>
                  <a:moveTo>
                    <a:pt x="750326" y="0"/>
                  </a:moveTo>
                  <a:cubicBezTo>
                    <a:pt x="890972" y="0"/>
                    <a:pt x="969448" y="94784"/>
                    <a:pt x="969448" y="201797"/>
                  </a:cubicBezTo>
                  <a:cubicBezTo>
                    <a:pt x="969448" y="267024"/>
                    <a:pt x="934796" y="316964"/>
                    <a:pt x="902183" y="340405"/>
                  </a:cubicBezTo>
                  <a:lnTo>
                    <a:pt x="902183" y="342443"/>
                  </a:lnTo>
                  <a:cubicBezTo>
                    <a:pt x="946007" y="371999"/>
                    <a:pt x="984736" y="427035"/>
                    <a:pt x="984736" y="504492"/>
                  </a:cubicBezTo>
                  <a:cubicBezTo>
                    <a:pt x="984736" y="631889"/>
                    <a:pt x="884857" y="715461"/>
                    <a:pt x="750326" y="715461"/>
                  </a:cubicBezTo>
                  <a:cubicBezTo>
                    <a:pt x="615795" y="715461"/>
                    <a:pt x="515915" y="631889"/>
                    <a:pt x="515915" y="504492"/>
                  </a:cubicBezTo>
                  <a:cubicBezTo>
                    <a:pt x="515915" y="427035"/>
                    <a:pt x="554644" y="371999"/>
                    <a:pt x="598469" y="342443"/>
                  </a:cubicBezTo>
                  <a:lnTo>
                    <a:pt x="598469" y="340405"/>
                  </a:lnTo>
                  <a:cubicBezTo>
                    <a:pt x="565855" y="316964"/>
                    <a:pt x="531203" y="267024"/>
                    <a:pt x="531203" y="201797"/>
                  </a:cubicBezTo>
                  <a:cubicBezTo>
                    <a:pt x="531203" y="94784"/>
                    <a:pt x="609680" y="0"/>
                    <a:pt x="750326" y="0"/>
                  </a:cubicBezTo>
                  <a:close/>
                  <a:moveTo>
                    <a:pt x="224412" y="0"/>
                  </a:moveTo>
                  <a:cubicBezTo>
                    <a:pt x="359963" y="0"/>
                    <a:pt x="438439" y="80515"/>
                    <a:pt x="438439" y="191605"/>
                  </a:cubicBezTo>
                  <a:cubicBezTo>
                    <a:pt x="438439" y="250717"/>
                    <a:pt x="410921" y="301676"/>
                    <a:pt x="360982" y="334290"/>
                  </a:cubicBezTo>
                  <a:lnTo>
                    <a:pt x="360982" y="336328"/>
                  </a:lnTo>
                  <a:cubicBezTo>
                    <a:pt x="402768" y="356712"/>
                    <a:pt x="451688" y="412766"/>
                    <a:pt x="451688" y="504492"/>
                  </a:cubicBezTo>
                  <a:cubicBezTo>
                    <a:pt x="451688" y="630870"/>
                    <a:pt x="355886" y="715461"/>
                    <a:pt x="225432" y="715461"/>
                  </a:cubicBezTo>
                  <a:cubicBezTo>
                    <a:pt x="107207" y="715461"/>
                    <a:pt x="19558" y="656349"/>
                    <a:pt x="194" y="556470"/>
                  </a:cubicBezTo>
                  <a:cubicBezTo>
                    <a:pt x="-825" y="550355"/>
                    <a:pt x="2232" y="545259"/>
                    <a:pt x="8347" y="543221"/>
                  </a:cubicBezTo>
                  <a:lnTo>
                    <a:pt x="120457" y="521818"/>
                  </a:lnTo>
                  <a:cubicBezTo>
                    <a:pt x="126572" y="520799"/>
                    <a:pt x="130648" y="523856"/>
                    <a:pt x="132687" y="529971"/>
                  </a:cubicBezTo>
                  <a:cubicBezTo>
                    <a:pt x="144917" y="566662"/>
                    <a:pt x="174473" y="595199"/>
                    <a:pt x="223393" y="595199"/>
                  </a:cubicBezTo>
                  <a:cubicBezTo>
                    <a:pt x="276390" y="595199"/>
                    <a:pt x="309004" y="557489"/>
                    <a:pt x="309004" y="505511"/>
                  </a:cubicBezTo>
                  <a:cubicBezTo>
                    <a:pt x="309004" y="443341"/>
                    <a:pt x="271294" y="407670"/>
                    <a:pt x="212182" y="407670"/>
                  </a:cubicBezTo>
                  <a:lnTo>
                    <a:pt x="182626" y="407670"/>
                  </a:lnTo>
                  <a:cubicBezTo>
                    <a:pt x="176511" y="407670"/>
                    <a:pt x="172435" y="403594"/>
                    <a:pt x="172435" y="397479"/>
                  </a:cubicBezTo>
                  <a:lnTo>
                    <a:pt x="172435" y="298619"/>
                  </a:lnTo>
                  <a:cubicBezTo>
                    <a:pt x="172435" y="292504"/>
                    <a:pt x="176511" y="288427"/>
                    <a:pt x="182626" y="288427"/>
                  </a:cubicBezTo>
                  <a:lnTo>
                    <a:pt x="210144" y="288427"/>
                  </a:lnTo>
                  <a:cubicBezTo>
                    <a:pt x="262122" y="288427"/>
                    <a:pt x="295755" y="254794"/>
                    <a:pt x="295755" y="201797"/>
                  </a:cubicBezTo>
                  <a:cubicBezTo>
                    <a:pt x="295755" y="152877"/>
                    <a:pt x="266199" y="120263"/>
                    <a:pt x="217278" y="120263"/>
                  </a:cubicBezTo>
                  <a:cubicBezTo>
                    <a:pt x="173454" y="120263"/>
                    <a:pt x="148993" y="145742"/>
                    <a:pt x="138802" y="184471"/>
                  </a:cubicBezTo>
                  <a:cubicBezTo>
                    <a:pt x="136763" y="190586"/>
                    <a:pt x="132687" y="192624"/>
                    <a:pt x="126572" y="191605"/>
                  </a:cubicBezTo>
                  <a:lnTo>
                    <a:pt x="15482" y="170203"/>
                  </a:lnTo>
                  <a:cubicBezTo>
                    <a:pt x="9367" y="169183"/>
                    <a:pt x="6309" y="165107"/>
                    <a:pt x="7328" y="158992"/>
                  </a:cubicBezTo>
                  <a:cubicBezTo>
                    <a:pt x="23635" y="67266"/>
                    <a:pt x="102111" y="0"/>
                    <a:pt x="224412"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6000" b="1">
                <a:solidFill>
                  <a:srgbClr val="3F3F3F"/>
                </a:solidFill>
                <a:latin typeface="Arial"/>
                <a:ea typeface="Arial"/>
                <a:cs typeface="Arial"/>
                <a:sym typeface="Arial"/>
              </a:endParaRPr>
            </a:p>
          </p:txBody>
        </p:sp>
        <p:sp>
          <p:nvSpPr>
            <p:cNvPr id="967" name="Google Shape;967;p48"/>
            <p:cNvSpPr txBox="1"/>
            <p:nvPr/>
          </p:nvSpPr>
          <p:spPr>
            <a:xfrm>
              <a:off x="2717506" y="1397852"/>
              <a:ext cx="4036800" cy="7080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GB" sz="1500" b="1" dirty="0">
                  <a:solidFill>
                    <a:schemeClr val="dk2"/>
                  </a:solidFill>
                </a:rPr>
                <a:t>Two types of Excel functions can be used without modification</a:t>
              </a:r>
              <a:endParaRPr sz="1100" dirty="0"/>
            </a:p>
          </p:txBody>
        </p:sp>
      </p:grpSp>
      <p:grpSp>
        <p:nvGrpSpPr>
          <p:cNvPr id="968" name="Google Shape;968;p48"/>
          <p:cNvGrpSpPr/>
          <p:nvPr/>
        </p:nvGrpSpPr>
        <p:grpSpPr>
          <a:xfrm>
            <a:off x="957215" y="1732054"/>
            <a:ext cx="7190802" cy="275186"/>
            <a:chOff x="1276287" y="2309406"/>
            <a:chExt cx="9587736" cy="366915"/>
          </a:xfrm>
        </p:grpSpPr>
        <p:sp>
          <p:nvSpPr>
            <p:cNvPr id="969" name="Google Shape;969;p48"/>
            <p:cNvSpPr/>
            <p:nvPr/>
          </p:nvSpPr>
          <p:spPr>
            <a:xfrm>
              <a:off x="1276287" y="230940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0" name="Google Shape;970;p48"/>
            <p:cNvSpPr/>
            <p:nvPr/>
          </p:nvSpPr>
          <p:spPr>
            <a:xfrm>
              <a:off x="2668951" y="230940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1" name="Google Shape;971;p48"/>
            <p:cNvSpPr/>
            <p:nvPr/>
          </p:nvSpPr>
          <p:spPr>
            <a:xfrm>
              <a:off x="4061614" y="230940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2" name="Google Shape;972;p48"/>
            <p:cNvSpPr/>
            <p:nvPr/>
          </p:nvSpPr>
          <p:spPr>
            <a:xfrm>
              <a:off x="5454278" y="230940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3" name="Google Shape;973;p48"/>
            <p:cNvSpPr/>
            <p:nvPr/>
          </p:nvSpPr>
          <p:spPr>
            <a:xfrm>
              <a:off x="6846941" y="230940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4" name="Google Shape;974;p48"/>
            <p:cNvSpPr/>
            <p:nvPr/>
          </p:nvSpPr>
          <p:spPr>
            <a:xfrm>
              <a:off x="8239605" y="230940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5" name="Google Shape;975;p48"/>
            <p:cNvSpPr/>
            <p:nvPr/>
          </p:nvSpPr>
          <p:spPr>
            <a:xfrm>
              <a:off x="9632269" y="231628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6" name="Google Shape;976;p48"/>
            <p:cNvSpPr txBox="1"/>
            <p:nvPr/>
          </p:nvSpPr>
          <p:spPr>
            <a:xfrm>
              <a:off x="1664537" y="2366312"/>
              <a:ext cx="455254"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latin typeface="Arial"/>
                  <a:ea typeface="Arial"/>
                  <a:cs typeface="Arial"/>
                  <a:sym typeface="Arial"/>
                </a:rPr>
                <a:t>SUM</a:t>
              </a:r>
              <a:endParaRPr sz="1200" b="1">
                <a:solidFill>
                  <a:schemeClr val="lt1"/>
                </a:solidFill>
                <a:latin typeface="Arial"/>
                <a:ea typeface="Arial"/>
                <a:cs typeface="Arial"/>
                <a:sym typeface="Arial"/>
              </a:endParaRPr>
            </a:p>
          </p:txBody>
        </p:sp>
        <p:sp>
          <p:nvSpPr>
            <p:cNvPr id="977" name="Google Shape;977;p48"/>
            <p:cNvSpPr txBox="1"/>
            <p:nvPr/>
          </p:nvSpPr>
          <p:spPr>
            <a:xfrm>
              <a:off x="3057201" y="2373192"/>
              <a:ext cx="455253"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latin typeface="Arial"/>
                  <a:ea typeface="Arial"/>
                  <a:cs typeface="Arial"/>
                  <a:sym typeface="Arial"/>
                </a:rPr>
                <a:t>MAX</a:t>
              </a:r>
              <a:endParaRPr sz="1200" b="1">
                <a:solidFill>
                  <a:schemeClr val="lt1"/>
                </a:solidFill>
                <a:latin typeface="Arial"/>
                <a:ea typeface="Arial"/>
                <a:cs typeface="Arial"/>
                <a:sym typeface="Arial"/>
              </a:endParaRPr>
            </a:p>
          </p:txBody>
        </p:sp>
        <p:sp>
          <p:nvSpPr>
            <p:cNvPr id="978" name="Google Shape;978;p48"/>
            <p:cNvSpPr txBox="1"/>
            <p:nvPr/>
          </p:nvSpPr>
          <p:spPr>
            <a:xfrm>
              <a:off x="4489138" y="2373192"/>
              <a:ext cx="376706"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latin typeface="Arial"/>
                  <a:ea typeface="Arial"/>
                  <a:cs typeface="Arial"/>
                  <a:sym typeface="Arial"/>
                </a:rPr>
                <a:t>MIN</a:t>
              </a:r>
              <a:endParaRPr sz="1200" b="1">
                <a:solidFill>
                  <a:schemeClr val="lt1"/>
                </a:solidFill>
                <a:latin typeface="Arial"/>
                <a:ea typeface="Arial"/>
                <a:cs typeface="Arial"/>
                <a:sym typeface="Arial"/>
              </a:endParaRPr>
            </a:p>
          </p:txBody>
        </p:sp>
        <p:sp>
          <p:nvSpPr>
            <p:cNvPr id="979" name="Google Shape;979;p48"/>
            <p:cNvSpPr txBox="1"/>
            <p:nvPr/>
          </p:nvSpPr>
          <p:spPr>
            <a:xfrm>
              <a:off x="5259868" y="2376046"/>
              <a:ext cx="1672263" cy="24622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dirty="0">
                  <a:solidFill>
                    <a:schemeClr val="lt1"/>
                  </a:solidFill>
                  <a:latin typeface="Arial"/>
                  <a:ea typeface="Arial"/>
                  <a:cs typeface="Arial"/>
                  <a:sym typeface="Arial"/>
                </a:rPr>
                <a:t>AVERAGE</a:t>
              </a:r>
              <a:endParaRPr sz="1200" b="1" dirty="0">
                <a:solidFill>
                  <a:schemeClr val="lt1"/>
                </a:solidFill>
                <a:latin typeface="Arial"/>
                <a:ea typeface="Arial"/>
                <a:cs typeface="Arial"/>
                <a:sym typeface="Arial"/>
              </a:endParaRPr>
            </a:p>
          </p:txBody>
        </p:sp>
        <p:sp>
          <p:nvSpPr>
            <p:cNvPr id="980" name="Google Shape;980;p48"/>
            <p:cNvSpPr txBox="1"/>
            <p:nvPr/>
          </p:nvSpPr>
          <p:spPr>
            <a:xfrm>
              <a:off x="7059943" y="2373192"/>
              <a:ext cx="817531"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latin typeface="Arial"/>
                  <a:ea typeface="Arial"/>
                  <a:cs typeface="Arial"/>
                  <a:sym typeface="Arial"/>
                </a:rPr>
                <a:t>STDEVP</a:t>
              </a:r>
              <a:endParaRPr sz="1200" b="1">
                <a:solidFill>
                  <a:schemeClr val="lt1"/>
                </a:solidFill>
                <a:latin typeface="Arial"/>
                <a:ea typeface="Arial"/>
                <a:cs typeface="Arial"/>
                <a:sym typeface="Arial"/>
              </a:endParaRPr>
            </a:p>
          </p:txBody>
        </p:sp>
        <p:sp>
          <p:nvSpPr>
            <p:cNvPr id="981" name="Google Shape;981;p48"/>
            <p:cNvSpPr txBox="1"/>
            <p:nvPr/>
          </p:nvSpPr>
          <p:spPr>
            <a:xfrm>
              <a:off x="8480380" y="2373192"/>
              <a:ext cx="750205"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latin typeface="Arial"/>
                  <a:ea typeface="Arial"/>
                  <a:cs typeface="Arial"/>
                  <a:sym typeface="Arial"/>
                </a:rPr>
                <a:t>ROUND</a:t>
              </a:r>
              <a:endParaRPr sz="1200" b="1">
                <a:solidFill>
                  <a:schemeClr val="lt1"/>
                </a:solidFill>
                <a:latin typeface="Arial"/>
                <a:ea typeface="Arial"/>
                <a:cs typeface="Arial"/>
                <a:sym typeface="Arial"/>
              </a:endParaRPr>
            </a:p>
          </p:txBody>
        </p:sp>
        <p:sp>
          <p:nvSpPr>
            <p:cNvPr id="982" name="Google Shape;982;p48"/>
            <p:cNvSpPr txBox="1"/>
            <p:nvPr/>
          </p:nvSpPr>
          <p:spPr>
            <a:xfrm>
              <a:off x="10185659" y="2373192"/>
              <a:ext cx="182743"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latin typeface="Arial"/>
                  <a:ea typeface="Arial"/>
                  <a:cs typeface="Arial"/>
                  <a:sym typeface="Arial"/>
                </a:rPr>
                <a:t>IF</a:t>
              </a:r>
              <a:endParaRPr sz="1200" b="1">
                <a:solidFill>
                  <a:schemeClr val="lt1"/>
                </a:solidFill>
                <a:latin typeface="Arial"/>
                <a:ea typeface="Arial"/>
                <a:cs typeface="Arial"/>
                <a:sym typeface="Arial"/>
              </a:endParaRPr>
            </a:p>
          </p:txBody>
        </p:sp>
      </p:grpSp>
      <p:grpSp>
        <p:nvGrpSpPr>
          <p:cNvPr id="986" name="Google Shape;986;p48"/>
          <p:cNvGrpSpPr/>
          <p:nvPr/>
        </p:nvGrpSpPr>
        <p:grpSpPr>
          <a:xfrm>
            <a:off x="738309" y="2378230"/>
            <a:ext cx="7688813" cy="871333"/>
            <a:chOff x="970125" y="2612441"/>
            <a:chExt cx="10251750" cy="1161777"/>
          </a:xfrm>
        </p:grpSpPr>
        <p:sp>
          <p:nvSpPr>
            <p:cNvPr id="987" name="Google Shape;987;p48"/>
            <p:cNvSpPr/>
            <p:nvPr/>
          </p:nvSpPr>
          <p:spPr>
            <a:xfrm>
              <a:off x="970125" y="2612441"/>
              <a:ext cx="4885116" cy="1161777"/>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88" name="Google Shape;988;p48"/>
            <p:cNvSpPr txBox="1"/>
            <p:nvPr/>
          </p:nvSpPr>
          <p:spPr>
            <a:xfrm>
              <a:off x="1503920" y="2700729"/>
              <a:ext cx="3744600" cy="985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dirty="0">
                  <a:solidFill>
                    <a:srgbClr val="3F3F3F"/>
                  </a:solidFill>
                </a:rPr>
                <a:t>Excel definition of cluster type as "formula". Excel functions written for the set cells are </a:t>
              </a:r>
              <a:r>
                <a:rPr lang="en-GB" sz="1200" dirty="0" err="1">
                  <a:solidFill>
                    <a:srgbClr val="3F3F3F"/>
                  </a:solidFill>
                </a:rPr>
                <a:t>ConMas</a:t>
              </a:r>
              <a:r>
                <a:rPr lang="en-GB" sz="1200" dirty="0">
                  <a:solidFill>
                    <a:srgbClr val="3F3F3F"/>
                  </a:solidFill>
                </a:rPr>
                <a:t> functions and set automatically.</a:t>
              </a:r>
              <a:endParaRPr sz="1200" dirty="0">
                <a:solidFill>
                  <a:srgbClr val="3F3F3F"/>
                </a:solidFill>
                <a:latin typeface="Arial"/>
                <a:ea typeface="Arial"/>
                <a:cs typeface="Arial"/>
                <a:sym typeface="Arial"/>
              </a:endParaRPr>
            </a:p>
          </p:txBody>
        </p:sp>
        <p:sp>
          <p:nvSpPr>
            <p:cNvPr id="989" name="Google Shape;989;p48"/>
            <p:cNvSpPr/>
            <p:nvPr/>
          </p:nvSpPr>
          <p:spPr>
            <a:xfrm>
              <a:off x="6336759" y="2612441"/>
              <a:ext cx="4885116" cy="1161777"/>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90" name="Google Shape;990;p48"/>
            <p:cNvSpPr txBox="1"/>
            <p:nvPr/>
          </p:nvSpPr>
          <p:spPr>
            <a:xfrm>
              <a:off x="7031445" y="2896866"/>
              <a:ext cx="3619500" cy="541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200" dirty="0">
                  <a:solidFill>
                    <a:srgbClr val="3F3F3F"/>
                  </a:solidFill>
                </a:rPr>
                <a:t>Excel functions can also be combined with four arithmetic operations</a:t>
              </a:r>
              <a:endParaRPr sz="1200" dirty="0">
                <a:solidFill>
                  <a:srgbClr val="3F3F3F"/>
                </a:solidFill>
                <a:latin typeface="Arial"/>
                <a:ea typeface="Arial"/>
                <a:cs typeface="Arial"/>
                <a:sym typeface="Arial"/>
              </a:endParaRPr>
            </a:p>
          </p:txBody>
        </p:sp>
      </p:grpSp>
      <p:cxnSp>
        <p:nvCxnSpPr>
          <p:cNvPr id="991" name="Google Shape;991;p48"/>
          <p:cNvCxnSpPr/>
          <p:nvPr/>
        </p:nvCxnSpPr>
        <p:spPr>
          <a:xfrm>
            <a:off x="4868966" y="4071945"/>
            <a:ext cx="1310738" cy="0"/>
          </a:xfrm>
          <a:prstGeom prst="straightConnector1">
            <a:avLst/>
          </a:prstGeom>
          <a:noFill/>
          <a:ln w="12700" cap="flat" cmpd="sng">
            <a:solidFill>
              <a:schemeClr val="dk2"/>
            </a:solidFill>
            <a:prstDash val="solid"/>
            <a:miter lim="800000"/>
            <a:headEnd type="oval" w="lg" len="lg"/>
            <a:tailEnd type="none" w="sm" len="sm"/>
          </a:ln>
        </p:spPr>
      </p:cxnSp>
      <p:pic>
        <p:nvPicPr>
          <p:cNvPr id="4" name="Picture 3">
            <a:extLst>
              <a:ext uri="{FF2B5EF4-FFF2-40B4-BE49-F238E27FC236}">
                <a16:creationId xmlns:a16="http://schemas.microsoft.com/office/drawing/2014/main" id="{A3C6FD30-C53D-9E40-EFE4-39939D64F6B1}"/>
              </a:ext>
            </a:extLst>
          </p:cNvPr>
          <p:cNvPicPr>
            <a:picLocks noChangeAspect="1"/>
          </p:cNvPicPr>
          <p:nvPr/>
        </p:nvPicPr>
        <p:blipFill>
          <a:blip r:embed="rId3"/>
          <a:stretch>
            <a:fillRect/>
          </a:stretch>
        </p:blipFill>
        <p:spPr>
          <a:xfrm>
            <a:off x="1717503" y="3418269"/>
            <a:ext cx="6112996" cy="132383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9"/>
          <p:cNvSpPr txBox="1"/>
          <p:nvPr/>
        </p:nvSpPr>
        <p:spPr>
          <a:xfrm>
            <a:off x="2005548" y="1751301"/>
            <a:ext cx="51570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800">
                <a:solidFill>
                  <a:srgbClr val="757070"/>
                </a:solidFill>
              </a:rPr>
              <a:t>Form Management and System Management</a:t>
            </a:r>
            <a:endParaRPr sz="1800">
              <a:solidFill>
                <a:srgbClr val="757070"/>
              </a:solidFill>
              <a:latin typeface="Arial"/>
              <a:ea typeface="Arial"/>
              <a:cs typeface="Arial"/>
              <a:sym typeface="Arial"/>
            </a:endParaRPr>
          </a:p>
        </p:txBody>
      </p:sp>
      <p:cxnSp>
        <p:nvCxnSpPr>
          <p:cNvPr id="998" name="Google Shape;998;p49"/>
          <p:cNvCxnSpPr/>
          <p:nvPr/>
        </p:nvCxnSpPr>
        <p:spPr>
          <a:xfrm>
            <a:off x="1209173" y="1070722"/>
            <a:ext cx="6749716" cy="0"/>
          </a:xfrm>
          <a:prstGeom prst="straightConnector1">
            <a:avLst/>
          </a:prstGeom>
          <a:noFill/>
          <a:ln w="9525" cap="flat" cmpd="sng">
            <a:solidFill>
              <a:srgbClr val="BFBFBF"/>
            </a:solidFill>
            <a:prstDash val="solid"/>
            <a:miter lim="800000"/>
            <a:headEnd type="none" w="sm" len="sm"/>
            <a:tailEnd type="none" w="sm" len="sm"/>
          </a:ln>
        </p:spPr>
      </p:cxnSp>
      <p:sp>
        <p:nvSpPr>
          <p:cNvPr id="999" name="Google Shape;999;p49"/>
          <p:cNvSpPr txBox="1"/>
          <p:nvPr/>
        </p:nvSpPr>
        <p:spPr>
          <a:xfrm>
            <a:off x="746363" y="3262327"/>
            <a:ext cx="7324542" cy="553998"/>
          </a:xfrm>
          <a:prstGeom prst="rect">
            <a:avLst/>
          </a:prstGeom>
          <a:noFill/>
          <a:ln>
            <a:noFill/>
          </a:ln>
        </p:spPr>
        <p:txBody>
          <a:bodyPr spcFirstLastPara="1" wrap="square" lIns="0" tIns="0" rIns="0" bIns="0" anchor="t" anchorCtr="0">
            <a:spAutoFit/>
          </a:bodyPr>
          <a:lstStyle/>
          <a:p>
            <a:pPr marL="0" lvl="0" indent="0" algn="ctr" rtl="0">
              <a:lnSpc>
                <a:spcPct val="120000"/>
              </a:lnSpc>
              <a:spcBef>
                <a:spcPts val="0"/>
              </a:spcBef>
              <a:spcAft>
                <a:spcPts val="0"/>
              </a:spcAft>
              <a:buNone/>
            </a:pPr>
            <a:r>
              <a:rPr lang="en-GB" sz="1500" b="1" dirty="0">
                <a:solidFill>
                  <a:schemeClr val="dk2"/>
                </a:solidFill>
              </a:rPr>
              <a:t>We have prepared essential features in the system to directly replace the daily field operations that were previously carried out using paper-based forms</a:t>
            </a:r>
            <a:endParaRPr sz="1100" dirty="0"/>
          </a:p>
        </p:txBody>
      </p:sp>
      <p:sp>
        <p:nvSpPr>
          <p:cNvPr id="1000" name="Google Shape;1000;p49"/>
          <p:cNvSpPr txBox="1"/>
          <p:nvPr/>
        </p:nvSpPr>
        <p:spPr>
          <a:xfrm>
            <a:off x="2005548" y="2269680"/>
            <a:ext cx="5156967"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3600">
                <a:solidFill>
                  <a:srgbClr val="757070"/>
                </a:solidFill>
                <a:latin typeface="Arial"/>
                <a:ea typeface="Arial"/>
                <a:cs typeface="Arial"/>
                <a:sym typeface="Arial"/>
              </a:rPr>
              <a:t>ConMas Manager</a:t>
            </a:r>
            <a:endParaRPr sz="3600">
              <a:solidFill>
                <a:srgbClr val="757070"/>
              </a:solidFill>
              <a:latin typeface="Arial"/>
              <a:ea typeface="Arial"/>
              <a:cs typeface="Arial"/>
              <a:sym typeface="Arial"/>
            </a:endParaRPr>
          </a:p>
        </p:txBody>
      </p:sp>
      <p:sp>
        <p:nvSpPr>
          <p:cNvPr id="1001" name="Google Shape;1001;p49"/>
          <p:cNvSpPr/>
          <p:nvPr/>
        </p:nvSpPr>
        <p:spPr>
          <a:xfrm>
            <a:off x="4408634" y="761745"/>
            <a:ext cx="347671" cy="630923"/>
          </a:xfrm>
          <a:custGeom>
            <a:avLst/>
            <a:gdLst/>
            <a:ahLst/>
            <a:cxnLst/>
            <a:rect l="l" t="t" r="r" b="b"/>
            <a:pathLst>
              <a:path w="393132" h="713423" extrusionOk="0">
                <a:moveTo>
                  <a:pt x="193374" y="0"/>
                </a:moveTo>
                <a:cubicBezTo>
                  <a:pt x="307521" y="0"/>
                  <a:pt x="378864" y="75419"/>
                  <a:pt x="378864" y="181414"/>
                </a:cubicBezTo>
                <a:cubicBezTo>
                  <a:pt x="378864" y="262948"/>
                  <a:pt x="330963" y="311868"/>
                  <a:pt x="286119" y="337347"/>
                </a:cubicBezTo>
                <a:lnTo>
                  <a:pt x="286119" y="339386"/>
                </a:lnTo>
                <a:cubicBezTo>
                  <a:pt x="331982" y="358750"/>
                  <a:pt x="393132" y="414805"/>
                  <a:pt x="393132" y="514684"/>
                </a:cubicBezTo>
                <a:cubicBezTo>
                  <a:pt x="393132" y="631889"/>
                  <a:pt x="312617" y="713423"/>
                  <a:pt x="196431" y="713423"/>
                </a:cubicBezTo>
                <a:cubicBezTo>
                  <a:pt x="80246" y="713423"/>
                  <a:pt x="17057" y="643100"/>
                  <a:pt x="750" y="570738"/>
                </a:cubicBezTo>
                <a:cubicBezTo>
                  <a:pt x="-1288" y="564623"/>
                  <a:pt x="750" y="559528"/>
                  <a:pt x="7884" y="557489"/>
                </a:cubicBezTo>
                <a:lnTo>
                  <a:pt x="40498" y="549336"/>
                </a:lnTo>
                <a:cubicBezTo>
                  <a:pt x="47632" y="547297"/>
                  <a:pt x="51709" y="550355"/>
                  <a:pt x="53747" y="556470"/>
                </a:cubicBezTo>
                <a:cubicBezTo>
                  <a:pt x="68015" y="605390"/>
                  <a:pt x="106744" y="660426"/>
                  <a:pt x="196431" y="660426"/>
                </a:cubicBezTo>
                <a:cubicBezTo>
                  <a:pt x="283061" y="660426"/>
                  <a:pt x="338097" y="600294"/>
                  <a:pt x="338097" y="516722"/>
                </a:cubicBezTo>
                <a:cubicBezTo>
                  <a:pt x="338097" y="431111"/>
                  <a:pt x="280004" y="368942"/>
                  <a:pt x="192355" y="368942"/>
                </a:cubicBezTo>
                <a:lnTo>
                  <a:pt x="160760" y="368942"/>
                </a:lnTo>
                <a:cubicBezTo>
                  <a:pt x="154645" y="368942"/>
                  <a:pt x="150569" y="364865"/>
                  <a:pt x="150569" y="358750"/>
                </a:cubicBezTo>
                <a:lnTo>
                  <a:pt x="150569" y="326136"/>
                </a:lnTo>
                <a:cubicBezTo>
                  <a:pt x="150569" y="320021"/>
                  <a:pt x="154645" y="315945"/>
                  <a:pt x="160760" y="315945"/>
                </a:cubicBezTo>
                <a:lnTo>
                  <a:pt x="191336" y="315945"/>
                </a:lnTo>
                <a:cubicBezTo>
                  <a:pt x="269812" y="315945"/>
                  <a:pt x="322809" y="260909"/>
                  <a:pt x="322809" y="182433"/>
                </a:cubicBezTo>
                <a:cubicBezTo>
                  <a:pt x="322809" y="105995"/>
                  <a:pt x="273889" y="52997"/>
                  <a:pt x="192355" y="52997"/>
                </a:cubicBezTo>
                <a:cubicBezTo>
                  <a:pt x="112859" y="52997"/>
                  <a:pt x="74130" y="100899"/>
                  <a:pt x="61900" y="152877"/>
                </a:cubicBezTo>
                <a:cubicBezTo>
                  <a:pt x="60881" y="158992"/>
                  <a:pt x="55785" y="162049"/>
                  <a:pt x="50689" y="161030"/>
                </a:cubicBezTo>
                <a:lnTo>
                  <a:pt x="17057" y="151857"/>
                </a:lnTo>
                <a:cubicBezTo>
                  <a:pt x="10942" y="150838"/>
                  <a:pt x="7884" y="145742"/>
                  <a:pt x="8903" y="139627"/>
                </a:cubicBezTo>
                <a:cubicBezTo>
                  <a:pt x="22153" y="68285"/>
                  <a:pt x="84322" y="0"/>
                  <a:pt x="193374" y="0"/>
                </a:cubicBezTo>
                <a:close/>
              </a:path>
            </a:pathLst>
          </a:custGeom>
          <a:solidFill>
            <a:srgbClr val="D0CECE"/>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6000">
              <a:solidFill>
                <a:srgbClr val="D0CECE"/>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pic>
        <p:nvPicPr>
          <p:cNvPr id="3" name="Picture 2">
            <a:extLst>
              <a:ext uri="{FF2B5EF4-FFF2-40B4-BE49-F238E27FC236}">
                <a16:creationId xmlns:a16="http://schemas.microsoft.com/office/drawing/2014/main" id="{47FD6AF9-2708-17EC-B2EB-3FC54DCEC31F}"/>
              </a:ext>
            </a:extLst>
          </p:cNvPr>
          <p:cNvPicPr>
            <a:picLocks noChangeAspect="1"/>
          </p:cNvPicPr>
          <p:nvPr/>
        </p:nvPicPr>
        <p:blipFill>
          <a:blip r:embed="rId3"/>
          <a:stretch>
            <a:fillRect/>
          </a:stretch>
        </p:blipFill>
        <p:spPr>
          <a:xfrm>
            <a:off x="1789329" y="2533073"/>
            <a:ext cx="5728279" cy="2224640"/>
          </a:xfrm>
          <a:prstGeom prst="rect">
            <a:avLst/>
          </a:prstGeom>
        </p:spPr>
      </p:pic>
      <p:sp>
        <p:nvSpPr>
          <p:cNvPr id="1006" name="Google Shape;1006;p50"/>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32</a:t>
            </a:fld>
            <a:endParaRPr/>
          </a:p>
        </p:txBody>
      </p:sp>
      <p:sp>
        <p:nvSpPr>
          <p:cNvPr id="1007" name="Google Shape;1007;p50"/>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Centralised management of forms data</a:t>
            </a:r>
            <a:endParaRPr sz="1100" dirty="0"/>
          </a:p>
        </p:txBody>
      </p:sp>
      <p:sp>
        <p:nvSpPr>
          <p:cNvPr id="1008" name="Google Shape;1008;p50"/>
          <p:cNvSpPr txBox="1"/>
          <p:nvPr/>
        </p:nvSpPr>
        <p:spPr>
          <a:xfrm>
            <a:off x="483226" y="923858"/>
            <a:ext cx="8177400" cy="4602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300" b="1" dirty="0">
                <a:solidFill>
                  <a:schemeClr val="dk2"/>
                </a:solidFill>
              </a:rPr>
              <a:t>We centrally manage business forms that have been traditionally paper-based, and streamline on-site form-related tasks for improved efficiency</a:t>
            </a:r>
            <a:endParaRPr sz="900" dirty="0"/>
          </a:p>
        </p:txBody>
      </p:sp>
      <p:grpSp>
        <p:nvGrpSpPr>
          <p:cNvPr id="1010" name="Google Shape;1010;p50"/>
          <p:cNvGrpSpPr/>
          <p:nvPr/>
        </p:nvGrpSpPr>
        <p:grpSpPr>
          <a:xfrm>
            <a:off x="2252540" y="1471931"/>
            <a:ext cx="4277782" cy="327696"/>
            <a:chOff x="1264163" y="1924026"/>
            <a:chExt cx="5703709" cy="436928"/>
          </a:xfrm>
        </p:grpSpPr>
        <p:sp>
          <p:nvSpPr>
            <p:cNvPr id="1011" name="Google Shape;1011;p50"/>
            <p:cNvSpPr/>
            <p:nvPr/>
          </p:nvSpPr>
          <p:spPr>
            <a:xfrm>
              <a:off x="1264163" y="1983774"/>
              <a:ext cx="1152599"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12" name="Google Shape;1012;p50"/>
            <p:cNvSpPr/>
            <p:nvPr/>
          </p:nvSpPr>
          <p:spPr>
            <a:xfrm>
              <a:off x="2510795" y="1983774"/>
              <a:ext cx="1753879"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13" name="Google Shape;1013;p50"/>
            <p:cNvSpPr txBox="1"/>
            <p:nvPr/>
          </p:nvSpPr>
          <p:spPr>
            <a:xfrm>
              <a:off x="1296832" y="1936154"/>
              <a:ext cx="1152600" cy="4248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Formwork definition</a:t>
              </a:r>
              <a:endParaRPr sz="800" dirty="0"/>
            </a:p>
          </p:txBody>
        </p:sp>
        <p:sp>
          <p:nvSpPr>
            <p:cNvPr id="1014" name="Google Shape;1014;p50"/>
            <p:cNvSpPr txBox="1"/>
            <p:nvPr/>
          </p:nvSpPr>
          <p:spPr>
            <a:xfrm>
              <a:off x="2684590" y="2020402"/>
              <a:ext cx="1420500" cy="2133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Browse and edit forms</a:t>
              </a:r>
              <a:endParaRPr sz="800" dirty="0"/>
            </a:p>
          </p:txBody>
        </p:sp>
        <p:sp>
          <p:nvSpPr>
            <p:cNvPr id="1015" name="Google Shape;1015;p50"/>
            <p:cNvSpPr/>
            <p:nvPr/>
          </p:nvSpPr>
          <p:spPr>
            <a:xfrm>
              <a:off x="4364686" y="1983774"/>
              <a:ext cx="1152599"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16" name="Google Shape;1016;p50"/>
            <p:cNvSpPr txBox="1"/>
            <p:nvPr/>
          </p:nvSpPr>
          <p:spPr>
            <a:xfrm>
              <a:off x="4366057" y="2020402"/>
              <a:ext cx="1152600" cy="2133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Data output</a:t>
              </a:r>
              <a:endParaRPr sz="800" dirty="0"/>
            </a:p>
          </p:txBody>
        </p:sp>
        <p:sp>
          <p:nvSpPr>
            <p:cNvPr id="1017" name="Google Shape;1017;p50"/>
            <p:cNvSpPr/>
            <p:nvPr/>
          </p:nvSpPr>
          <p:spPr>
            <a:xfrm>
              <a:off x="5615926" y="1983774"/>
              <a:ext cx="1351946"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18" name="Google Shape;1018;p50"/>
            <p:cNvSpPr txBox="1"/>
            <p:nvPr/>
          </p:nvSpPr>
          <p:spPr>
            <a:xfrm>
              <a:off x="5738651" y="1924026"/>
              <a:ext cx="1152600" cy="4248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Automatic Form Generation</a:t>
              </a:r>
              <a:endParaRPr sz="800" dirty="0"/>
            </a:p>
          </p:txBody>
        </p:sp>
      </p:grpSp>
      <p:grpSp>
        <p:nvGrpSpPr>
          <p:cNvPr id="1019" name="Google Shape;1019;p50"/>
          <p:cNvGrpSpPr/>
          <p:nvPr/>
        </p:nvGrpSpPr>
        <p:grpSpPr>
          <a:xfrm>
            <a:off x="2219095" y="1834527"/>
            <a:ext cx="4344671" cy="331450"/>
            <a:chOff x="838172" y="2407485"/>
            <a:chExt cx="5792895" cy="441933"/>
          </a:xfrm>
        </p:grpSpPr>
        <p:sp>
          <p:nvSpPr>
            <p:cNvPr id="1020" name="Google Shape;1020;p50"/>
            <p:cNvSpPr/>
            <p:nvPr/>
          </p:nvSpPr>
          <p:spPr>
            <a:xfrm>
              <a:off x="838172" y="2441261"/>
              <a:ext cx="1203022"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1" name="Google Shape;1021;p50"/>
            <p:cNvSpPr txBox="1"/>
            <p:nvPr/>
          </p:nvSpPr>
          <p:spPr>
            <a:xfrm>
              <a:off x="957907" y="2407485"/>
              <a:ext cx="1005900" cy="42678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Label management</a:t>
              </a:r>
              <a:endParaRPr sz="800" dirty="0"/>
            </a:p>
          </p:txBody>
        </p:sp>
        <p:sp>
          <p:nvSpPr>
            <p:cNvPr id="1022" name="Google Shape;1022;p50"/>
            <p:cNvSpPr/>
            <p:nvPr/>
          </p:nvSpPr>
          <p:spPr>
            <a:xfrm>
              <a:off x="2112688" y="2445986"/>
              <a:ext cx="1489082"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3" name="Google Shape;1023;p50"/>
            <p:cNvSpPr txBox="1"/>
            <p:nvPr/>
          </p:nvSpPr>
          <p:spPr>
            <a:xfrm>
              <a:off x="2271204" y="2422634"/>
              <a:ext cx="1191600" cy="42678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Document management</a:t>
              </a:r>
              <a:endParaRPr sz="800" dirty="0"/>
            </a:p>
          </p:txBody>
        </p:sp>
        <p:sp>
          <p:nvSpPr>
            <p:cNvPr id="1024" name="Google Shape;1024;p50"/>
            <p:cNvSpPr/>
            <p:nvPr/>
          </p:nvSpPr>
          <p:spPr>
            <a:xfrm>
              <a:off x="3692815" y="2441261"/>
              <a:ext cx="1489082"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5" name="Google Shape;1025;p50"/>
            <p:cNvSpPr txBox="1"/>
            <p:nvPr/>
          </p:nvSpPr>
          <p:spPr>
            <a:xfrm>
              <a:off x="3856538" y="2407485"/>
              <a:ext cx="1191600" cy="42678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Schedule management</a:t>
              </a:r>
              <a:endParaRPr sz="800" dirty="0"/>
            </a:p>
          </p:txBody>
        </p:sp>
        <p:sp>
          <p:nvSpPr>
            <p:cNvPr id="1026" name="Google Shape;1026;p50"/>
            <p:cNvSpPr/>
            <p:nvPr/>
          </p:nvSpPr>
          <p:spPr>
            <a:xfrm>
              <a:off x="5279121" y="2435213"/>
              <a:ext cx="1351946"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7" name="Google Shape;1027;p50"/>
            <p:cNvSpPr txBox="1"/>
            <p:nvPr/>
          </p:nvSpPr>
          <p:spPr>
            <a:xfrm>
              <a:off x="5439754" y="2407485"/>
              <a:ext cx="1070100" cy="42678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Systems-management</a:t>
              </a:r>
              <a:endParaRPr sz="800" dirty="0"/>
            </a:p>
          </p:txBody>
        </p:sp>
      </p:grpSp>
      <p:sp>
        <p:nvSpPr>
          <p:cNvPr id="1028" name="Google Shape;1028;p50"/>
          <p:cNvSpPr txBox="1"/>
          <p:nvPr/>
        </p:nvSpPr>
        <p:spPr>
          <a:xfrm>
            <a:off x="7823129" y="2687313"/>
            <a:ext cx="864496" cy="247554"/>
          </a:xfrm>
          <a:prstGeom prst="rect">
            <a:avLst/>
          </a:prstGeom>
          <a:solidFill>
            <a:srgbClr val="D7EFEE"/>
          </a:solidFill>
          <a:ln w="19050" cap="flat" cmpd="sng">
            <a:solidFill>
              <a:schemeClr val="accent2"/>
            </a:solidFill>
            <a:prstDash val="solid"/>
            <a:round/>
            <a:headEnd type="none" w="sm" len="sm"/>
            <a:tailEnd type="none" w="sm" len="sm"/>
          </a:ln>
        </p:spPr>
        <p:txBody>
          <a:bodyPr spcFirstLastPara="1" wrap="square" lIns="81000" tIns="54000" rIns="81000" bIns="54000" anchor="t" anchorCtr="0">
            <a:spAutoFit/>
          </a:bodyPr>
          <a:lstStyle/>
          <a:p>
            <a:pPr marL="0" marR="0" lvl="0" indent="0" algn="ctr" rtl="0">
              <a:spcBef>
                <a:spcPts val="0"/>
              </a:spcBef>
              <a:spcAft>
                <a:spcPts val="0"/>
              </a:spcAft>
              <a:buNone/>
            </a:pPr>
            <a:r>
              <a:rPr lang="en-GB" sz="900">
                <a:solidFill>
                  <a:srgbClr val="3F3F3F"/>
                </a:solidFill>
              </a:rPr>
              <a:t>System menu</a:t>
            </a:r>
            <a:endParaRPr sz="900">
              <a:solidFill>
                <a:srgbClr val="3F3F3F"/>
              </a:solidFill>
              <a:latin typeface="Arial"/>
              <a:ea typeface="Arial"/>
              <a:cs typeface="Arial"/>
              <a:sym typeface="Arial"/>
            </a:endParaRPr>
          </a:p>
        </p:txBody>
      </p:sp>
      <p:cxnSp>
        <p:nvCxnSpPr>
          <p:cNvPr id="1029" name="Google Shape;1029;p50"/>
          <p:cNvCxnSpPr>
            <a:stCxn id="1028" idx="1"/>
          </p:cNvCxnSpPr>
          <p:nvPr/>
        </p:nvCxnSpPr>
        <p:spPr>
          <a:xfrm flipH="1">
            <a:off x="7080929" y="2811090"/>
            <a:ext cx="742200" cy="11400"/>
          </a:xfrm>
          <a:prstGeom prst="straightConnector1">
            <a:avLst/>
          </a:prstGeom>
          <a:noFill/>
          <a:ln w="19050" cap="flat" cmpd="sng">
            <a:solidFill>
              <a:schemeClr val="accent2"/>
            </a:solidFill>
            <a:prstDash val="solid"/>
            <a:miter lim="800000"/>
            <a:headEnd type="none" w="sm" len="sm"/>
            <a:tailEnd type="oval" w="lg" len="lg"/>
          </a:ln>
        </p:spPr>
      </p:cxnSp>
      <p:sp>
        <p:nvSpPr>
          <p:cNvPr id="1030" name="Google Shape;1030;p50"/>
          <p:cNvSpPr txBox="1"/>
          <p:nvPr/>
        </p:nvSpPr>
        <p:spPr>
          <a:xfrm>
            <a:off x="3578218" y="2912130"/>
            <a:ext cx="1427149" cy="247554"/>
          </a:xfrm>
          <a:prstGeom prst="rect">
            <a:avLst/>
          </a:prstGeom>
          <a:solidFill>
            <a:srgbClr val="D7EFEE"/>
          </a:solidFill>
          <a:ln w="19050" cap="flat" cmpd="sng">
            <a:solidFill>
              <a:schemeClr val="accent2"/>
            </a:solidFill>
            <a:prstDash val="solid"/>
            <a:round/>
            <a:headEnd type="none" w="sm" len="sm"/>
            <a:tailEnd type="none" w="sm" len="sm"/>
          </a:ln>
        </p:spPr>
        <p:txBody>
          <a:bodyPr spcFirstLastPara="1" wrap="square" lIns="81000" tIns="54000" rIns="81000" bIns="54000" anchor="t" anchorCtr="0">
            <a:spAutoFit/>
          </a:bodyPr>
          <a:lstStyle/>
          <a:p>
            <a:pPr marL="0" marR="0" lvl="0" indent="0" algn="ctr" rtl="0">
              <a:spcBef>
                <a:spcPts val="0"/>
              </a:spcBef>
              <a:spcAft>
                <a:spcPts val="0"/>
              </a:spcAft>
              <a:buNone/>
            </a:pPr>
            <a:r>
              <a:rPr lang="en-GB" sz="900">
                <a:solidFill>
                  <a:srgbClr val="3F3F3F"/>
                </a:solidFill>
              </a:rPr>
              <a:t>Filtering by report status</a:t>
            </a:r>
            <a:endParaRPr sz="900">
              <a:solidFill>
                <a:srgbClr val="3F3F3F"/>
              </a:solidFill>
              <a:latin typeface="Arial"/>
              <a:ea typeface="Arial"/>
              <a:cs typeface="Arial"/>
              <a:sym typeface="Arial"/>
            </a:endParaRPr>
          </a:p>
        </p:txBody>
      </p:sp>
      <p:cxnSp>
        <p:nvCxnSpPr>
          <p:cNvPr id="1031" name="Google Shape;1031;p50"/>
          <p:cNvCxnSpPr>
            <a:stCxn id="1030" idx="3"/>
          </p:cNvCxnSpPr>
          <p:nvPr/>
        </p:nvCxnSpPr>
        <p:spPr>
          <a:xfrm>
            <a:off x="5005367" y="3035907"/>
            <a:ext cx="942900" cy="11400"/>
          </a:xfrm>
          <a:prstGeom prst="straightConnector1">
            <a:avLst/>
          </a:prstGeom>
          <a:noFill/>
          <a:ln w="19050" cap="flat" cmpd="sng">
            <a:solidFill>
              <a:schemeClr val="accent2"/>
            </a:solidFill>
            <a:prstDash val="solid"/>
            <a:miter lim="800000"/>
            <a:headEnd type="none" w="sm" len="sm"/>
            <a:tailEnd type="oval" w="lg" len="lg"/>
          </a:ln>
        </p:spPr>
      </p:cxnSp>
      <p:sp>
        <p:nvSpPr>
          <p:cNvPr id="1032" name="Google Shape;1032;p50"/>
          <p:cNvSpPr txBox="1"/>
          <p:nvPr/>
        </p:nvSpPr>
        <p:spPr>
          <a:xfrm>
            <a:off x="568825" y="2831248"/>
            <a:ext cx="965400" cy="524700"/>
          </a:xfrm>
          <a:prstGeom prst="rect">
            <a:avLst/>
          </a:prstGeom>
          <a:solidFill>
            <a:srgbClr val="D7EFEE"/>
          </a:solidFill>
          <a:ln w="19050" cap="flat" cmpd="sng">
            <a:solidFill>
              <a:schemeClr val="accent2"/>
            </a:solidFill>
            <a:prstDash val="solid"/>
            <a:round/>
            <a:headEnd type="none" w="sm" len="sm"/>
            <a:tailEnd type="none" w="sm" len="sm"/>
          </a:ln>
        </p:spPr>
        <p:txBody>
          <a:bodyPr spcFirstLastPara="1" wrap="square" lIns="81000" tIns="54000" rIns="81000" bIns="54000" anchor="t" anchorCtr="0">
            <a:spAutoFit/>
          </a:bodyPr>
          <a:lstStyle/>
          <a:p>
            <a:pPr marL="0" marR="0" lvl="0" indent="0" algn="ctr" rtl="0">
              <a:spcBef>
                <a:spcPts val="0"/>
              </a:spcBef>
              <a:spcAft>
                <a:spcPts val="0"/>
              </a:spcAft>
              <a:buNone/>
            </a:pPr>
            <a:r>
              <a:rPr lang="en-GB" sz="900">
                <a:solidFill>
                  <a:srgbClr val="3F3F3F"/>
                </a:solidFill>
              </a:rPr>
              <a:t>Label list in report tree format</a:t>
            </a:r>
            <a:endParaRPr sz="900">
              <a:solidFill>
                <a:srgbClr val="3F3F3F"/>
              </a:solidFill>
              <a:latin typeface="Arial"/>
              <a:ea typeface="Arial"/>
              <a:cs typeface="Arial"/>
              <a:sym typeface="Arial"/>
            </a:endParaRPr>
          </a:p>
        </p:txBody>
      </p:sp>
      <p:sp>
        <p:nvSpPr>
          <p:cNvPr id="1033" name="Google Shape;1033;p50"/>
          <p:cNvSpPr/>
          <p:nvPr/>
        </p:nvSpPr>
        <p:spPr>
          <a:xfrm>
            <a:off x="1051560" y="3209544"/>
            <a:ext cx="2526658" cy="499324"/>
          </a:xfrm>
          <a:custGeom>
            <a:avLst/>
            <a:gdLst/>
            <a:ahLst/>
            <a:cxnLst/>
            <a:rect l="l" t="t" r="r" b="b"/>
            <a:pathLst>
              <a:path w="1219200" h="402336" extrusionOk="0">
                <a:moveTo>
                  <a:pt x="0" y="0"/>
                </a:moveTo>
                <a:lnTo>
                  <a:pt x="0" y="402336"/>
                </a:lnTo>
                <a:lnTo>
                  <a:pt x="1219200" y="402336"/>
                </a:lnTo>
              </a:path>
            </a:pathLst>
          </a:custGeom>
          <a:noFill/>
          <a:ln w="19050" cap="flat" cmpd="sng">
            <a:solidFill>
              <a:schemeClr val="accent2"/>
            </a:solidFill>
            <a:prstDash val="solid"/>
            <a:miter lim="800000"/>
            <a:headEnd type="none" w="sm" len="sm"/>
            <a:tailEnd type="oval"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34" name="Google Shape;1034;p50"/>
          <p:cNvSpPr txBox="1"/>
          <p:nvPr/>
        </p:nvSpPr>
        <p:spPr>
          <a:xfrm>
            <a:off x="7560427" y="3023048"/>
            <a:ext cx="1389900" cy="524700"/>
          </a:xfrm>
          <a:prstGeom prst="rect">
            <a:avLst/>
          </a:prstGeom>
          <a:solidFill>
            <a:srgbClr val="D7EFEE"/>
          </a:solidFill>
          <a:ln w="19050" cap="flat" cmpd="sng">
            <a:solidFill>
              <a:schemeClr val="accent2"/>
            </a:solidFill>
            <a:prstDash val="solid"/>
            <a:round/>
            <a:headEnd type="none" w="sm" len="sm"/>
            <a:tailEnd type="none" w="sm" len="sm"/>
          </a:ln>
        </p:spPr>
        <p:txBody>
          <a:bodyPr spcFirstLastPara="1" wrap="square" lIns="81000" tIns="54000" rIns="81000" bIns="54000" anchor="t" anchorCtr="0">
            <a:spAutoFit/>
          </a:bodyPr>
          <a:lstStyle/>
          <a:p>
            <a:pPr marL="0" marR="0" lvl="0" indent="0" algn="ctr" rtl="0">
              <a:spcBef>
                <a:spcPts val="0"/>
              </a:spcBef>
              <a:spcAft>
                <a:spcPts val="0"/>
              </a:spcAft>
              <a:buNone/>
            </a:pPr>
            <a:r>
              <a:rPr lang="en-GB" sz="900">
                <a:solidFill>
                  <a:srgbClr val="3F3F3F"/>
                </a:solidFill>
              </a:rPr>
              <a:t>Tabular list view of reports belonging to selected labels</a:t>
            </a:r>
            <a:endParaRPr sz="900">
              <a:solidFill>
                <a:srgbClr val="3F3F3F"/>
              </a:solidFill>
              <a:latin typeface="Arial"/>
              <a:ea typeface="Arial"/>
              <a:cs typeface="Arial"/>
              <a:sym typeface="Arial"/>
            </a:endParaRPr>
          </a:p>
        </p:txBody>
      </p:sp>
      <p:sp>
        <p:nvSpPr>
          <p:cNvPr id="1035" name="Google Shape;1035;p50"/>
          <p:cNvSpPr/>
          <p:nvPr/>
        </p:nvSpPr>
        <p:spPr>
          <a:xfrm flipH="1">
            <a:off x="5414013" y="3547748"/>
            <a:ext cx="2808185" cy="301752"/>
          </a:xfrm>
          <a:custGeom>
            <a:avLst/>
            <a:gdLst/>
            <a:ahLst/>
            <a:cxnLst/>
            <a:rect l="l" t="t" r="r" b="b"/>
            <a:pathLst>
              <a:path w="1219200" h="402336" extrusionOk="0">
                <a:moveTo>
                  <a:pt x="0" y="0"/>
                </a:moveTo>
                <a:lnTo>
                  <a:pt x="0" y="402336"/>
                </a:lnTo>
                <a:lnTo>
                  <a:pt x="1219200" y="402336"/>
                </a:lnTo>
              </a:path>
            </a:pathLst>
          </a:custGeom>
          <a:noFill/>
          <a:ln w="19050" cap="flat" cmpd="sng">
            <a:solidFill>
              <a:schemeClr val="accent2"/>
            </a:solidFill>
            <a:prstDash val="solid"/>
            <a:miter lim="800000"/>
            <a:headEnd type="none" w="sm" len="sm"/>
            <a:tailEnd type="oval"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36" name="Google Shape;1036;p50"/>
          <p:cNvSpPr/>
          <p:nvPr/>
        </p:nvSpPr>
        <p:spPr>
          <a:xfrm>
            <a:off x="261593" y="4226781"/>
            <a:ext cx="2163452" cy="443454"/>
          </a:xfrm>
          <a:prstGeom prst="homePlate">
            <a:avLst>
              <a:gd name="adj"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37" name="Google Shape;1037;p50"/>
          <p:cNvSpPr txBox="1"/>
          <p:nvPr/>
        </p:nvSpPr>
        <p:spPr>
          <a:xfrm>
            <a:off x="194896" y="3796365"/>
            <a:ext cx="1611900" cy="4155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dirty="0">
                <a:solidFill>
                  <a:srgbClr val="3F3F3F"/>
                </a:solidFill>
              </a:rPr>
              <a:t>Viewing and editing on web browsers of PCs, tablets, and smartphones</a:t>
            </a:r>
            <a:endParaRPr sz="900" dirty="0">
              <a:solidFill>
                <a:srgbClr val="3F3F3F"/>
              </a:solidFill>
              <a:latin typeface="Arial"/>
              <a:ea typeface="Arial"/>
              <a:cs typeface="Arial"/>
              <a:sym typeface="Arial"/>
            </a:endParaRPr>
          </a:p>
        </p:txBody>
      </p:sp>
      <p:pic>
        <p:nvPicPr>
          <p:cNvPr id="1038" name="Google Shape;1038;p50"/>
          <p:cNvPicPr preferRelativeResize="0"/>
          <p:nvPr/>
        </p:nvPicPr>
        <p:blipFill rotWithShape="1">
          <a:blip r:embed="rId4">
            <a:alphaModFix/>
          </a:blip>
          <a:srcRect/>
          <a:stretch/>
        </p:blipFill>
        <p:spPr>
          <a:xfrm>
            <a:off x="412388" y="4316500"/>
            <a:ext cx="261156" cy="265175"/>
          </a:xfrm>
          <a:prstGeom prst="rect">
            <a:avLst/>
          </a:prstGeom>
          <a:noFill/>
          <a:ln>
            <a:noFill/>
          </a:ln>
        </p:spPr>
      </p:pic>
      <p:pic>
        <p:nvPicPr>
          <p:cNvPr id="1039" name="Google Shape;1039;p50"/>
          <p:cNvPicPr preferRelativeResize="0"/>
          <p:nvPr/>
        </p:nvPicPr>
        <p:blipFill rotWithShape="1">
          <a:blip r:embed="rId5">
            <a:alphaModFix/>
          </a:blip>
          <a:srcRect/>
          <a:stretch/>
        </p:blipFill>
        <p:spPr>
          <a:xfrm>
            <a:off x="864418" y="4315438"/>
            <a:ext cx="267300" cy="267300"/>
          </a:xfrm>
          <a:prstGeom prst="rect">
            <a:avLst/>
          </a:prstGeom>
          <a:noFill/>
          <a:ln>
            <a:noFill/>
          </a:ln>
        </p:spPr>
      </p:pic>
      <p:pic>
        <p:nvPicPr>
          <p:cNvPr id="1040" name="Google Shape;1040;p50"/>
          <p:cNvPicPr preferRelativeResize="0"/>
          <p:nvPr/>
        </p:nvPicPr>
        <p:blipFill rotWithShape="1">
          <a:blip r:embed="rId6">
            <a:alphaModFix/>
          </a:blip>
          <a:srcRect/>
          <a:stretch/>
        </p:blipFill>
        <p:spPr>
          <a:xfrm>
            <a:off x="1806796" y="4293838"/>
            <a:ext cx="310500" cy="310500"/>
          </a:xfrm>
          <a:prstGeom prst="rect">
            <a:avLst/>
          </a:prstGeom>
          <a:noFill/>
          <a:ln>
            <a:noFill/>
          </a:ln>
        </p:spPr>
      </p:pic>
      <p:pic>
        <p:nvPicPr>
          <p:cNvPr id="1041" name="Google Shape;1041;p50"/>
          <p:cNvPicPr preferRelativeResize="0"/>
          <p:nvPr/>
        </p:nvPicPr>
        <p:blipFill rotWithShape="1">
          <a:blip r:embed="rId7">
            <a:alphaModFix/>
          </a:blip>
          <a:srcRect/>
          <a:stretch/>
        </p:blipFill>
        <p:spPr>
          <a:xfrm>
            <a:off x="1322592" y="4302424"/>
            <a:ext cx="293329" cy="29332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51"/>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33</a:t>
            </a:fld>
            <a:endParaRPr/>
          </a:p>
        </p:txBody>
      </p:sp>
      <p:sp>
        <p:nvSpPr>
          <p:cNvPr id="1047" name="Google Shape;1047;p51"/>
          <p:cNvSpPr txBox="1"/>
          <p:nvPr/>
        </p:nvSpPr>
        <p:spPr>
          <a:xfrm>
            <a:off x="454131" y="549475"/>
            <a:ext cx="8235600" cy="315600"/>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L="0" indent="0" algn="ctr">
              <a:buNone/>
              <a:defRPr sz="1800" b="1">
                <a:solidFill>
                  <a:srgbClr val="3F3F3F"/>
                </a:solidFill>
              </a:defRPr>
            </a:lvl1pPr>
          </a:lstStyle>
          <a:p>
            <a:r>
              <a:rPr lang="en-GB" dirty="0">
                <a:sym typeface="Roboto"/>
              </a:rPr>
              <a:t>Form management by labels</a:t>
            </a:r>
            <a:endParaRPr dirty="0"/>
          </a:p>
        </p:txBody>
      </p:sp>
      <p:sp>
        <p:nvSpPr>
          <p:cNvPr id="1048" name="Google Shape;1048;p51"/>
          <p:cNvSpPr txBox="1"/>
          <p:nvPr/>
        </p:nvSpPr>
        <p:spPr>
          <a:xfrm>
            <a:off x="512331" y="933429"/>
            <a:ext cx="8177400" cy="480131"/>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200" b="1" dirty="0">
                <a:solidFill>
                  <a:schemeClr val="dk2"/>
                </a:solidFill>
              </a:rPr>
              <a:t>Forms and other items can be easily classified and managed by users using parent-child settable labels for better organization</a:t>
            </a:r>
            <a:endParaRPr sz="800" dirty="0"/>
          </a:p>
        </p:txBody>
      </p:sp>
      <p:sp>
        <p:nvSpPr>
          <p:cNvPr id="1049" name="Google Shape;1049;p51"/>
          <p:cNvSpPr/>
          <p:nvPr/>
        </p:nvSpPr>
        <p:spPr>
          <a:xfrm>
            <a:off x="493940" y="1476016"/>
            <a:ext cx="8177545" cy="482265"/>
          </a:xfrm>
          <a:prstGeom prst="rect">
            <a:avLst/>
          </a:prstGeom>
          <a:solidFill>
            <a:srgbClr val="FFF3DF"/>
          </a:solidFill>
          <a:ln>
            <a:noFill/>
          </a:ln>
        </p:spPr>
        <p:txBody>
          <a:bodyPr spcFirstLastPara="1" wrap="square" lIns="162000" tIns="108000" rIns="135000" bIns="135000" anchor="ctr" anchorCtr="0">
            <a:noAutofit/>
          </a:bodyPr>
          <a:lstStyle/>
          <a:p>
            <a:pPr marL="0" marR="0" lvl="0" indent="0" algn="ctr" rtl="0">
              <a:lnSpc>
                <a:spcPct val="130000"/>
              </a:lnSpc>
              <a:spcBef>
                <a:spcPts val="0"/>
              </a:spcBef>
              <a:spcAft>
                <a:spcPts val="0"/>
              </a:spcAft>
              <a:buNone/>
            </a:pPr>
            <a:r>
              <a:rPr lang="en-GB" sz="1200" dirty="0">
                <a:solidFill>
                  <a:srgbClr val="3F3F3F"/>
                </a:solidFill>
              </a:rPr>
              <a:t>Only the labels for which the logged-in user has viewing permissions are displayed in Manager, Designer, </a:t>
            </a:r>
          </a:p>
          <a:p>
            <a:pPr marL="0" marR="0" lvl="0" indent="0" algn="ctr" rtl="0">
              <a:lnSpc>
                <a:spcPct val="130000"/>
              </a:lnSpc>
              <a:spcBef>
                <a:spcPts val="0"/>
              </a:spcBef>
              <a:spcAft>
                <a:spcPts val="0"/>
              </a:spcAft>
              <a:buNone/>
            </a:pPr>
            <a:r>
              <a:rPr lang="en-GB" sz="1200" dirty="0">
                <a:solidFill>
                  <a:srgbClr val="3F3F3F"/>
                </a:solidFill>
              </a:rPr>
              <a:t>and the entire application.</a:t>
            </a:r>
            <a:endParaRPr sz="1200" dirty="0"/>
          </a:p>
        </p:txBody>
      </p:sp>
      <p:sp>
        <p:nvSpPr>
          <p:cNvPr id="1050" name="Google Shape;1050;p51"/>
          <p:cNvSpPr/>
          <p:nvPr/>
        </p:nvSpPr>
        <p:spPr>
          <a:xfrm>
            <a:off x="493940" y="2101901"/>
            <a:ext cx="1917000" cy="529596"/>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Labels can be set separately for forms and documents</a:t>
            </a:r>
            <a:endParaRPr sz="900" dirty="0"/>
          </a:p>
        </p:txBody>
      </p:sp>
      <p:sp>
        <p:nvSpPr>
          <p:cNvPr id="1051" name="Google Shape;1051;p51"/>
          <p:cNvSpPr/>
          <p:nvPr/>
        </p:nvSpPr>
        <p:spPr>
          <a:xfrm>
            <a:off x="2573647" y="2101901"/>
            <a:ext cx="1917000" cy="529596"/>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You can freely assign names to labels</a:t>
            </a:r>
            <a:endParaRPr sz="900" dirty="0"/>
          </a:p>
        </p:txBody>
      </p:sp>
      <p:sp>
        <p:nvSpPr>
          <p:cNvPr id="1052" name="Google Shape;1052;p51"/>
          <p:cNvSpPr/>
          <p:nvPr/>
        </p:nvSpPr>
        <p:spPr>
          <a:xfrm>
            <a:off x="4653354" y="2101901"/>
            <a:ext cx="1917000" cy="529596"/>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You can establish parent-child relationships between labels</a:t>
            </a:r>
            <a:endParaRPr sz="900" dirty="0"/>
          </a:p>
        </p:txBody>
      </p:sp>
      <p:sp>
        <p:nvSpPr>
          <p:cNvPr id="1053" name="Google Shape;1053;p51"/>
          <p:cNvSpPr/>
          <p:nvPr/>
        </p:nvSpPr>
        <p:spPr>
          <a:xfrm>
            <a:off x="6733061" y="2101901"/>
            <a:ext cx="1917000" cy="529596"/>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You can assign an unlimited number of labels to a single input form or document</a:t>
            </a:r>
            <a:endParaRPr sz="900" dirty="0"/>
          </a:p>
        </p:txBody>
      </p:sp>
      <p:sp>
        <p:nvSpPr>
          <p:cNvPr id="1054" name="Google Shape;1054;p51"/>
          <p:cNvSpPr/>
          <p:nvPr/>
        </p:nvSpPr>
        <p:spPr>
          <a:xfrm>
            <a:off x="493870" y="2559593"/>
            <a:ext cx="8156121" cy="2086721"/>
          </a:xfrm>
          <a:custGeom>
            <a:avLst/>
            <a:gdLst/>
            <a:ahLst/>
            <a:cxnLst/>
            <a:rect l="l" t="t" r="r" b="b"/>
            <a:pathLst>
              <a:path w="10874828" h="2782294" extrusionOk="0">
                <a:moveTo>
                  <a:pt x="6712884" y="0"/>
                </a:moveTo>
                <a:lnTo>
                  <a:pt x="6820466" y="350930"/>
                </a:lnTo>
                <a:lnTo>
                  <a:pt x="10874828" y="350930"/>
                </a:lnTo>
                <a:lnTo>
                  <a:pt x="10874828" y="2782294"/>
                </a:lnTo>
                <a:lnTo>
                  <a:pt x="0" y="2782294"/>
                </a:lnTo>
                <a:lnTo>
                  <a:pt x="0" y="350930"/>
                </a:lnTo>
                <a:lnTo>
                  <a:pt x="6605303" y="350930"/>
                </a:lnTo>
                <a:close/>
              </a:path>
            </a:pathLst>
          </a:custGeom>
          <a:solidFill>
            <a:schemeClr val="lt1"/>
          </a:solid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55" name="Google Shape;1055;p51"/>
          <p:cNvSpPr txBox="1"/>
          <p:nvPr/>
        </p:nvSpPr>
        <p:spPr>
          <a:xfrm>
            <a:off x="678001" y="3029831"/>
            <a:ext cx="1917000" cy="506700"/>
          </a:xfrm>
          <a:prstGeom prst="rect">
            <a:avLst/>
          </a:prstGeom>
          <a:solidFill>
            <a:srgbClr val="595959"/>
          </a:solidFill>
          <a:ln>
            <a:noFill/>
          </a:ln>
        </p:spPr>
        <p:txBody>
          <a:bodyPr spcFirstLastPara="1" wrap="square" lIns="54000" tIns="27000" rIns="54000" bIns="54000" anchor="t" anchorCtr="0">
            <a:spAutoFit/>
          </a:bodyPr>
          <a:lstStyle/>
          <a:p>
            <a:pPr marL="0" marR="0" lvl="0" indent="0" algn="ctr" rtl="0">
              <a:lnSpc>
                <a:spcPct val="130000"/>
              </a:lnSpc>
              <a:spcBef>
                <a:spcPts val="0"/>
              </a:spcBef>
              <a:spcAft>
                <a:spcPts val="0"/>
              </a:spcAft>
              <a:buNone/>
            </a:pPr>
            <a:r>
              <a:rPr lang="en-GB" sz="1200">
                <a:solidFill>
                  <a:schemeClr val="lt1"/>
                </a:solidFill>
              </a:rPr>
              <a:t>Example of setting parent-child labels</a:t>
            </a:r>
            <a:endParaRPr sz="1100"/>
          </a:p>
        </p:txBody>
      </p:sp>
      <p:grpSp>
        <p:nvGrpSpPr>
          <p:cNvPr id="1056" name="Google Shape;1056;p51"/>
          <p:cNvGrpSpPr/>
          <p:nvPr/>
        </p:nvGrpSpPr>
        <p:grpSpPr>
          <a:xfrm>
            <a:off x="2907375" y="3029830"/>
            <a:ext cx="2715155" cy="1445502"/>
            <a:chOff x="3841801" y="4137070"/>
            <a:chExt cx="3620207" cy="1927336"/>
          </a:xfrm>
        </p:grpSpPr>
        <p:pic>
          <p:nvPicPr>
            <p:cNvPr id="1057" name="Google Shape;1057;p51"/>
            <p:cNvPicPr preferRelativeResize="0"/>
            <p:nvPr/>
          </p:nvPicPr>
          <p:blipFill rotWithShape="1">
            <a:blip r:embed="rId3">
              <a:alphaModFix/>
            </a:blip>
            <a:srcRect/>
            <a:stretch/>
          </p:blipFill>
          <p:spPr>
            <a:xfrm>
              <a:off x="3841801" y="4137070"/>
              <a:ext cx="374480" cy="374480"/>
            </a:xfrm>
            <a:prstGeom prst="rect">
              <a:avLst/>
            </a:prstGeom>
            <a:noFill/>
            <a:ln>
              <a:noFill/>
            </a:ln>
          </p:spPr>
        </p:pic>
        <p:pic>
          <p:nvPicPr>
            <p:cNvPr id="1058" name="Google Shape;1058;p51"/>
            <p:cNvPicPr preferRelativeResize="0"/>
            <p:nvPr/>
          </p:nvPicPr>
          <p:blipFill rotWithShape="1">
            <a:blip r:embed="rId4">
              <a:alphaModFix/>
            </a:blip>
            <a:srcRect/>
            <a:stretch/>
          </p:blipFill>
          <p:spPr>
            <a:xfrm>
              <a:off x="4885245" y="4586454"/>
              <a:ext cx="374480" cy="374480"/>
            </a:xfrm>
            <a:prstGeom prst="rect">
              <a:avLst/>
            </a:prstGeom>
            <a:noFill/>
            <a:ln>
              <a:noFill/>
            </a:ln>
          </p:spPr>
        </p:pic>
        <p:pic>
          <p:nvPicPr>
            <p:cNvPr id="1059" name="Google Shape;1059;p51"/>
            <p:cNvPicPr preferRelativeResize="0"/>
            <p:nvPr/>
          </p:nvPicPr>
          <p:blipFill rotWithShape="1">
            <a:blip r:embed="rId5">
              <a:alphaModFix/>
            </a:blip>
            <a:srcRect/>
            <a:stretch/>
          </p:blipFill>
          <p:spPr>
            <a:xfrm>
              <a:off x="6018488" y="5166010"/>
              <a:ext cx="374480" cy="374480"/>
            </a:xfrm>
            <a:prstGeom prst="rect">
              <a:avLst/>
            </a:prstGeom>
            <a:noFill/>
            <a:ln>
              <a:noFill/>
            </a:ln>
          </p:spPr>
        </p:pic>
        <p:pic>
          <p:nvPicPr>
            <p:cNvPr id="1060" name="Google Shape;1060;p51"/>
            <p:cNvPicPr preferRelativeResize="0"/>
            <p:nvPr/>
          </p:nvPicPr>
          <p:blipFill rotWithShape="1">
            <a:blip r:embed="rId6">
              <a:alphaModFix/>
            </a:blip>
            <a:srcRect/>
            <a:stretch/>
          </p:blipFill>
          <p:spPr>
            <a:xfrm>
              <a:off x="6018488" y="5689926"/>
              <a:ext cx="374480" cy="374480"/>
            </a:xfrm>
            <a:prstGeom prst="rect">
              <a:avLst/>
            </a:prstGeom>
            <a:noFill/>
            <a:ln>
              <a:noFill/>
            </a:ln>
          </p:spPr>
        </p:pic>
        <p:sp>
          <p:nvSpPr>
            <p:cNvPr id="1061" name="Google Shape;1061;p51"/>
            <p:cNvSpPr/>
            <p:nvPr/>
          </p:nvSpPr>
          <p:spPr>
            <a:xfrm>
              <a:off x="4050132" y="4586454"/>
              <a:ext cx="754144" cy="226244"/>
            </a:xfrm>
            <a:custGeom>
              <a:avLst/>
              <a:gdLst/>
              <a:ahLst/>
              <a:cxnLst/>
              <a:rect l="l" t="t" r="r" b="b"/>
              <a:pathLst>
                <a:path w="754144" h="273378" extrusionOk="0">
                  <a:moveTo>
                    <a:pt x="0" y="0"/>
                  </a:moveTo>
                  <a:lnTo>
                    <a:pt x="0" y="273378"/>
                  </a:lnTo>
                  <a:lnTo>
                    <a:pt x="754144" y="273378"/>
                  </a:lnTo>
                </a:path>
              </a:pathLst>
            </a:custGeom>
            <a:no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62" name="Google Shape;1062;p51"/>
            <p:cNvSpPr/>
            <p:nvPr/>
          </p:nvSpPr>
          <p:spPr>
            <a:xfrm>
              <a:off x="5087080" y="5057794"/>
              <a:ext cx="754144" cy="226244"/>
            </a:xfrm>
            <a:custGeom>
              <a:avLst/>
              <a:gdLst/>
              <a:ahLst/>
              <a:cxnLst/>
              <a:rect l="l" t="t" r="r" b="b"/>
              <a:pathLst>
                <a:path w="754144" h="273378" extrusionOk="0">
                  <a:moveTo>
                    <a:pt x="0" y="0"/>
                  </a:moveTo>
                  <a:lnTo>
                    <a:pt x="0" y="273378"/>
                  </a:lnTo>
                  <a:lnTo>
                    <a:pt x="754144" y="273378"/>
                  </a:lnTo>
                </a:path>
              </a:pathLst>
            </a:custGeom>
            <a:no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63" name="Google Shape;1063;p51"/>
            <p:cNvSpPr/>
            <p:nvPr/>
          </p:nvSpPr>
          <p:spPr>
            <a:xfrm>
              <a:off x="5087080" y="5284038"/>
              <a:ext cx="754144" cy="616890"/>
            </a:xfrm>
            <a:custGeom>
              <a:avLst/>
              <a:gdLst/>
              <a:ahLst/>
              <a:cxnLst/>
              <a:rect l="l" t="t" r="r" b="b"/>
              <a:pathLst>
                <a:path w="754144" h="273378" extrusionOk="0">
                  <a:moveTo>
                    <a:pt x="0" y="0"/>
                  </a:moveTo>
                  <a:lnTo>
                    <a:pt x="0" y="273378"/>
                  </a:lnTo>
                  <a:lnTo>
                    <a:pt x="754144" y="273378"/>
                  </a:lnTo>
                </a:path>
              </a:pathLst>
            </a:custGeom>
            <a:no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64" name="Google Shape;1064;p51"/>
            <p:cNvSpPr txBox="1"/>
            <p:nvPr/>
          </p:nvSpPr>
          <p:spPr>
            <a:xfrm>
              <a:off x="4336936" y="4149490"/>
              <a:ext cx="3014100" cy="24006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GB" sz="900" b="1" dirty="0">
                  <a:solidFill>
                    <a:srgbClr val="3F3F3F"/>
                  </a:solidFill>
                </a:rPr>
                <a:t>Manufacturing results for April 2021</a:t>
              </a:r>
              <a:endParaRPr sz="900" dirty="0"/>
            </a:p>
          </p:txBody>
        </p:sp>
        <p:sp>
          <p:nvSpPr>
            <p:cNvPr id="1065" name="Google Shape;1065;p51"/>
            <p:cNvSpPr txBox="1"/>
            <p:nvPr/>
          </p:nvSpPr>
          <p:spPr>
            <a:xfrm>
              <a:off x="5370708" y="4648788"/>
              <a:ext cx="2091300" cy="24006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GB" sz="900" b="1" dirty="0">
                  <a:solidFill>
                    <a:srgbClr val="3F3F3F"/>
                  </a:solidFill>
                </a:rPr>
                <a:t>Manufacturing Department 1</a:t>
              </a:r>
              <a:endParaRPr sz="900" dirty="0"/>
            </a:p>
          </p:txBody>
        </p:sp>
        <p:sp>
          <p:nvSpPr>
            <p:cNvPr id="1066" name="Google Shape;1066;p51"/>
            <p:cNvSpPr txBox="1"/>
            <p:nvPr/>
          </p:nvSpPr>
          <p:spPr>
            <a:xfrm>
              <a:off x="6485585" y="5176096"/>
              <a:ext cx="865500" cy="330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GB" sz="700" b="1" dirty="0">
                  <a:solidFill>
                    <a:srgbClr val="3F3F3F"/>
                  </a:solidFill>
                </a:rPr>
                <a:t>Manufacturing Results</a:t>
              </a:r>
              <a:endParaRPr sz="700" dirty="0"/>
            </a:p>
          </p:txBody>
        </p:sp>
        <p:sp>
          <p:nvSpPr>
            <p:cNvPr id="1067" name="Google Shape;1067;p51"/>
            <p:cNvSpPr txBox="1"/>
            <p:nvPr/>
          </p:nvSpPr>
          <p:spPr>
            <a:xfrm>
              <a:off x="6527884" y="5678596"/>
              <a:ext cx="780900" cy="373436"/>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GB" sz="700" b="1" dirty="0">
                  <a:solidFill>
                    <a:srgbClr val="3F3F3F"/>
                  </a:solidFill>
                </a:rPr>
                <a:t>Inspection Records</a:t>
              </a:r>
              <a:endParaRPr sz="700" dirty="0"/>
            </a:p>
          </p:txBody>
        </p:sp>
      </p:grpSp>
      <p:grpSp>
        <p:nvGrpSpPr>
          <p:cNvPr id="1068" name="Google Shape;1068;p51"/>
          <p:cNvGrpSpPr/>
          <p:nvPr/>
        </p:nvGrpSpPr>
        <p:grpSpPr>
          <a:xfrm>
            <a:off x="6043575" y="3602954"/>
            <a:ext cx="2102295" cy="489433"/>
            <a:chOff x="7787526" y="4786468"/>
            <a:chExt cx="2803060" cy="652578"/>
          </a:xfrm>
        </p:grpSpPr>
        <p:grpSp>
          <p:nvGrpSpPr>
            <p:cNvPr id="1069" name="Google Shape;1069;p51"/>
            <p:cNvGrpSpPr/>
            <p:nvPr/>
          </p:nvGrpSpPr>
          <p:grpSpPr>
            <a:xfrm>
              <a:off x="7787526" y="4818833"/>
              <a:ext cx="502321" cy="620213"/>
              <a:chOff x="7787526" y="4818833"/>
              <a:chExt cx="502321" cy="620213"/>
            </a:xfrm>
          </p:grpSpPr>
          <p:pic>
            <p:nvPicPr>
              <p:cNvPr id="1070" name="Google Shape;1070;p51"/>
              <p:cNvPicPr preferRelativeResize="0"/>
              <p:nvPr/>
            </p:nvPicPr>
            <p:blipFill rotWithShape="1">
              <a:blip r:embed="rId7">
                <a:alphaModFix/>
              </a:blip>
              <a:srcRect/>
              <a:stretch/>
            </p:blipFill>
            <p:spPr>
              <a:xfrm>
                <a:off x="7908847" y="4937396"/>
                <a:ext cx="381000" cy="501650"/>
              </a:xfrm>
              <a:prstGeom prst="rect">
                <a:avLst/>
              </a:prstGeom>
              <a:noFill/>
              <a:ln>
                <a:noFill/>
              </a:ln>
            </p:spPr>
          </p:pic>
          <p:pic>
            <p:nvPicPr>
              <p:cNvPr id="1071" name="Google Shape;1071;p51"/>
              <p:cNvPicPr preferRelativeResize="0"/>
              <p:nvPr/>
            </p:nvPicPr>
            <p:blipFill rotWithShape="1">
              <a:blip r:embed="rId5">
                <a:alphaModFix/>
              </a:blip>
              <a:srcRect/>
              <a:stretch/>
            </p:blipFill>
            <p:spPr>
              <a:xfrm>
                <a:off x="7787526" y="4818833"/>
                <a:ext cx="255057" cy="255057"/>
              </a:xfrm>
              <a:prstGeom prst="rect">
                <a:avLst/>
              </a:prstGeom>
              <a:noFill/>
              <a:ln>
                <a:noFill/>
              </a:ln>
            </p:spPr>
          </p:pic>
        </p:grpSp>
        <p:grpSp>
          <p:nvGrpSpPr>
            <p:cNvPr id="1072" name="Google Shape;1072;p51"/>
            <p:cNvGrpSpPr/>
            <p:nvPr/>
          </p:nvGrpSpPr>
          <p:grpSpPr>
            <a:xfrm>
              <a:off x="9493393" y="4786468"/>
              <a:ext cx="508110" cy="652578"/>
              <a:chOff x="9878949" y="4823746"/>
              <a:chExt cx="508110" cy="652578"/>
            </a:xfrm>
          </p:grpSpPr>
          <p:pic>
            <p:nvPicPr>
              <p:cNvPr id="1073" name="Google Shape;1073;p51"/>
              <p:cNvPicPr preferRelativeResize="0"/>
              <p:nvPr/>
            </p:nvPicPr>
            <p:blipFill rotWithShape="1">
              <a:blip r:embed="rId8">
                <a:alphaModFix/>
              </a:blip>
              <a:srcRect/>
              <a:stretch/>
            </p:blipFill>
            <p:spPr>
              <a:xfrm>
                <a:off x="10006059" y="4968324"/>
                <a:ext cx="381000" cy="508000"/>
              </a:xfrm>
              <a:prstGeom prst="rect">
                <a:avLst/>
              </a:prstGeom>
              <a:noFill/>
              <a:ln>
                <a:noFill/>
              </a:ln>
            </p:spPr>
          </p:pic>
          <p:pic>
            <p:nvPicPr>
              <p:cNvPr id="1074" name="Google Shape;1074;p51"/>
              <p:cNvPicPr preferRelativeResize="0"/>
              <p:nvPr/>
            </p:nvPicPr>
            <p:blipFill rotWithShape="1">
              <a:blip r:embed="rId5">
                <a:alphaModFix/>
              </a:blip>
              <a:srcRect/>
              <a:stretch/>
            </p:blipFill>
            <p:spPr>
              <a:xfrm>
                <a:off x="9878949" y="4823746"/>
                <a:ext cx="255057" cy="255057"/>
              </a:xfrm>
              <a:prstGeom prst="rect">
                <a:avLst/>
              </a:prstGeom>
              <a:noFill/>
              <a:ln>
                <a:noFill/>
              </a:ln>
            </p:spPr>
          </p:pic>
        </p:grpSp>
        <p:grpSp>
          <p:nvGrpSpPr>
            <p:cNvPr id="1075" name="Google Shape;1075;p51"/>
            <p:cNvGrpSpPr/>
            <p:nvPr/>
          </p:nvGrpSpPr>
          <p:grpSpPr>
            <a:xfrm>
              <a:off x="8364706" y="4818833"/>
              <a:ext cx="502321" cy="620213"/>
              <a:chOff x="7787526" y="4818833"/>
              <a:chExt cx="502321" cy="620213"/>
            </a:xfrm>
          </p:grpSpPr>
          <p:pic>
            <p:nvPicPr>
              <p:cNvPr id="1076" name="Google Shape;1076;p51"/>
              <p:cNvPicPr preferRelativeResize="0"/>
              <p:nvPr/>
            </p:nvPicPr>
            <p:blipFill rotWithShape="1">
              <a:blip r:embed="rId7">
                <a:alphaModFix/>
              </a:blip>
              <a:srcRect/>
              <a:stretch/>
            </p:blipFill>
            <p:spPr>
              <a:xfrm>
                <a:off x="7908847" y="4937396"/>
                <a:ext cx="381000" cy="501650"/>
              </a:xfrm>
              <a:prstGeom prst="rect">
                <a:avLst/>
              </a:prstGeom>
              <a:noFill/>
              <a:ln>
                <a:noFill/>
              </a:ln>
            </p:spPr>
          </p:pic>
          <p:pic>
            <p:nvPicPr>
              <p:cNvPr id="1077" name="Google Shape;1077;p51"/>
              <p:cNvPicPr preferRelativeResize="0"/>
              <p:nvPr/>
            </p:nvPicPr>
            <p:blipFill rotWithShape="1">
              <a:blip r:embed="rId5">
                <a:alphaModFix/>
              </a:blip>
              <a:srcRect/>
              <a:stretch/>
            </p:blipFill>
            <p:spPr>
              <a:xfrm>
                <a:off x="7787526" y="4818833"/>
                <a:ext cx="255057" cy="255057"/>
              </a:xfrm>
              <a:prstGeom prst="rect">
                <a:avLst/>
              </a:prstGeom>
              <a:noFill/>
              <a:ln>
                <a:noFill/>
              </a:ln>
            </p:spPr>
          </p:pic>
        </p:grpSp>
        <p:grpSp>
          <p:nvGrpSpPr>
            <p:cNvPr id="1078" name="Google Shape;1078;p51"/>
            <p:cNvGrpSpPr/>
            <p:nvPr/>
          </p:nvGrpSpPr>
          <p:grpSpPr>
            <a:xfrm>
              <a:off x="8938766" y="4818833"/>
              <a:ext cx="502321" cy="620213"/>
              <a:chOff x="7787526" y="4818833"/>
              <a:chExt cx="502321" cy="620213"/>
            </a:xfrm>
          </p:grpSpPr>
          <p:pic>
            <p:nvPicPr>
              <p:cNvPr id="1079" name="Google Shape;1079;p51"/>
              <p:cNvPicPr preferRelativeResize="0"/>
              <p:nvPr/>
            </p:nvPicPr>
            <p:blipFill rotWithShape="1">
              <a:blip r:embed="rId7">
                <a:alphaModFix/>
              </a:blip>
              <a:srcRect/>
              <a:stretch/>
            </p:blipFill>
            <p:spPr>
              <a:xfrm>
                <a:off x="7908847" y="4937396"/>
                <a:ext cx="381000" cy="501650"/>
              </a:xfrm>
              <a:prstGeom prst="rect">
                <a:avLst/>
              </a:prstGeom>
              <a:noFill/>
              <a:ln>
                <a:noFill/>
              </a:ln>
            </p:spPr>
          </p:pic>
          <p:pic>
            <p:nvPicPr>
              <p:cNvPr id="1080" name="Google Shape;1080;p51"/>
              <p:cNvPicPr preferRelativeResize="0"/>
              <p:nvPr/>
            </p:nvPicPr>
            <p:blipFill rotWithShape="1">
              <a:blip r:embed="rId5">
                <a:alphaModFix/>
              </a:blip>
              <a:srcRect/>
              <a:stretch/>
            </p:blipFill>
            <p:spPr>
              <a:xfrm>
                <a:off x="7787526" y="4818833"/>
                <a:ext cx="255057" cy="255057"/>
              </a:xfrm>
              <a:prstGeom prst="rect">
                <a:avLst/>
              </a:prstGeom>
              <a:noFill/>
              <a:ln>
                <a:noFill/>
              </a:ln>
            </p:spPr>
          </p:pic>
        </p:grpSp>
        <p:grpSp>
          <p:nvGrpSpPr>
            <p:cNvPr id="1081" name="Google Shape;1081;p51"/>
            <p:cNvGrpSpPr/>
            <p:nvPr/>
          </p:nvGrpSpPr>
          <p:grpSpPr>
            <a:xfrm>
              <a:off x="10082476" y="4786468"/>
              <a:ext cx="508110" cy="652578"/>
              <a:chOff x="9878949" y="4823746"/>
              <a:chExt cx="508110" cy="652578"/>
            </a:xfrm>
          </p:grpSpPr>
          <p:pic>
            <p:nvPicPr>
              <p:cNvPr id="1082" name="Google Shape;1082;p51"/>
              <p:cNvPicPr preferRelativeResize="0"/>
              <p:nvPr/>
            </p:nvPicPr>
            <p:blipFill rotWithShape="1">
              <a:blip r:embed="rId8">
                <a:alphaModFix/>
              </a:blip>
              <a:srcRect/>
              <a:stretch/>
            </p:blipFill>
            <p:spPr>
              <a:xfrm>
                <a:off x="10006059" y="4968324"/>
                <a:ext cx="381000" cy="508000"/>
              </a:xfrm>
              <a:prstGeom prst="rect">
                <a:avLst/>
              </a:prstGeom>
              <a:noFill/>
              <a:ln>
                <a:noFill/>
              </a:ln>
            </p:spPr>
          </p:pic>
          <p:pic>
            <p:nvPicPr>
              <p:cNvPr id="1083" name="Google Shape;1083;p51"/>
              <p:cNvPicPr preferRelativeResize="0"/>
              <p:nvPr/>
            </p:nvPicPr>
            <p:blipFill rotWithShape="1">
              <a:blip r:embed="rId5">
                <a:alphaModFix/>
              </a:blip>
              <a:srcRect/>
              <a:stretch/>
            </p:blipFill>
            <p:spPr>
              <a:xfrm>
                <a:off x="9878949" y="4823746"/>
                <a:ext cx="255057" cy="255057"/>
              </a:xfrm>
              <a:prstGeom prst="rect">
                <a:avLst/>
              </a:prstGeom>
              <a:noFill/>
              <a:ln>
                <a:noFill/>
              </a:ln>
            </p:spPr>
          </p:pic>
        </p:grpSp>
      </p:grpSp>
      <p:cxnSp>
        <p:nvCxnSpPr>
          <p:cNvPr id="1084" name="Google Shape;1084;p51"/>
          <p:cNvCxnSpPr/>
          <p:nvPr/>
        </p:nvCxnSpPr>
        <p:spPr>
          <a:xfrm>
            <a:off x="5655623" y="3901243"/>
            <a:ext cx="356260" cy="0"/>
          </a:xfrm>
          <a:prstGeom prst="straightConnector1">
            <a:avLst/>
          </a:prstGeom>
          <a:noFill/>
          <a:ln w="19050" cap="flat" cmpd="sng">
            <a:solidFill>
              <a:srgbClr val="BFBFBF"/>
            </a:solidFill>
            <a:prstDash val="solid"/>
            <a:miter lim="800000"/>
            <a:headEnd type="oval" w="lg" len="lg"/>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52"/>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34</a:t>
            </a:fld>
            <a:endParaRPr/>
          </a:p>
        </p:txBody>
      </p:sp>
      <p:sp>
        <p:nvSpPr>
          <p:cNvPr id="1090" name="Google Shape;1090;p52"/>
          <p:cNvSpPr txBox="1"/>
          <p:nvPr/>
        </p:nvSpPr>
        <p:spPr>
          <a:xfrm>
            <a:off x="454131" y="549476"/>
            <a:ext cx="8235600" cy="253800"/>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RPr/>
            </a:defPPr>
            <a:lvl1pPr marL="0" indent="0" algn="ctr">
              <a:buNone/>
              <a:defRPr sz="1800" b="1">
                <a:solidFill>
                  <a:srgbClr val="3F3F3F"/>
                </a:solidFill>
              </a:defRPr>
            </a:lvl1pPr>
          </a:lstStyle>
          <a:p>
            <a:r>
              <a:rPr lang="en-GB" dirty="0">
                <a:sym typeface="Roboto"/>
              </a:rPr>
              <a:t>Form search and sorting</a:t>
            </a:r>
            <a:endParaRPr dirty="0"/>
          </a:p>
        </p:txBody>
      </p:sp>
      <p:sp>
        <p:nvSpPr>
          <p:cNvPr id="1091" name="Google Shape;1091;p52"/>
          <p:cNvSpPr txBox="1"/>
          <p:nvPr/>
        </p:nvSpPr>
        <p:spPr>
          <a:xfrm>
            <a:off x="483227" y="1082843"/>
            <a:ext cx="8177400" cy="60016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dirty="0">
                <a:solidFill>
                  <a:srgbClr val="3F3F3F"/>
                </a:solidFill>
              </a:rPr>
              <a:t>With </a:t>
            </a:r>
            <a:r>
              <a:rPr lang="en-GB" sz="1500" dirty="0" err="1">
                <a:solidFill>
                  <a:srgbClr val="3F3F3F"/>
                </a:solidFill>
              </a:rPr>
              <a:t>ConMas</a:t>
            </a:r>
            <a:r>
              <a:rPr lang="en-GB" sz="1500" dirty="0">
                <a:solidFill>
                  <a:srgbClr val="3F3F3F"/>
                </a:solidFill>
              </a:rPr>
              <a:t> Manager and the application, you can easily search for specific reports from a large number of forms in the database.</a:t>
            </a:r>
            <a:endParaRPr sz="1100" dirty="0"/>
          </a:p>
        </p:txBody>
      </p:sp>
      <p:sp>
        <p:nvSpPr>
          <p:cNvPr id="1092" name="Google Shape;1092;p52"/>
          <p:cNvSpPr/>
          <p:nvPr/>
        </p:nvSpPr>
        <p:spPr>
          <a:xfrm>
            <a:off x="869669" y="2119285"/>
            <a:ext cx="425731" cy="1941370"/>
          </a:xfrm>
          <a:custGeom>
            <a:avLst/>
            <a:gdLst/>
            <a:ahLst/>
            <a:cxnLst/>
            <a:rect l="l" t="t" r="r" b="b"/>
            <a:pathLst>
              <a:path w="1181100" h="2692400" extrusionOk="0">
                <a:moveTo>
                  <a:pt x="0" y="0"/>
                </a:moveTo>
                <a:lnTo>
                  <a:pt x="0" y="2692400"/>
                </a:lnTo>
                <a:lnTo>
                  <a:pt x="1181100" y="2692400"/>
                </a:lnTo>
              </a:path>
            </a:pathLst>
          </a:custGeom>
          <a:noFill/>
          <a:ln w="19050" cap="flat" cmpd="sng">
            <a:solidFill>
              <a:srgbClr val="BFBFBF"/>
            </a:solidFill>
            <a:prstDash val="solid"/>
            <a:miter lim="800000"/>
            <a:headEnd type="none" w="sm" len="sm"/>
            <a:tailEnd type="oval"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1093" name="Google Shape;1093;p52"/>
          <p:cNvCxnSpPr/>
          <p:nvPr/>
        </p:nvCxnSpPr>
        <p:spPr>
          <a:xfrm>
            <a:off x="876300" y="2770044"/>
            <a:ext cx="425731" cy="0"/>
          </a:xfrm>
          <a:prstGeom prst="straightConnector1">
            <a:avLst/>
          </a:prstGeom>
          <a:noFill/>
          <a:ln w="15875" cap="flat" cmpd="sng">
            <a:solidFill>
              <a:srgbClr val="BFBFBF"/>
            </a:solidFill>
            <a:prstDash val="solid"/>
            <a:miter lim="800000"/>
            <a:headEnd type="none" w="sm" len="sm"/>
            <a:tailEnd type="oval" w="lg" len="lg"/>
          </a:ln>
        </p:spPr>
      </p:cxnSp>
      <p:sp>
        <p:nvSpPr>
          <p:cNvPr id="1094" name="Google Shape;1094;p52"/>
          <p:cNvSpPr txBox="1"/>
          <p:nvPr/>
        </p:nvSpPr>
        <p:spPr>
          <a:xfrm>
            <a:off x="1544508" y="2663741"/>
            <a:ext cx="3445200" cy="2310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b="1" dirty="0">
                <a:solidFill>
                  <a:srgbClr val="595959"/>
                </a:solidFill>
              </a:rPr>
              <a:t>Targets for Search and Filtering</a:t>
            </a:r>
            <a:endParaRPr sz="1500" b="1" dirty="0">
              <a:solidFill>
                <a:srgbClr val="595959"/>
              </a:solidFill>
              <a:latin typeface="Arial"/>
              <a:ea typeface="Arial"/>
              <a:cs typeface="Arial"/>
              <a:sym typeface="Arial"/>
            </a:endParaRPr>
          </a:p>
        </p:txBody>
      </p:sp>
      <p:sp>
        <p:nvSpPr>
          <p:cNvPr id="1095" name="Google Shape;1095;p52"/>
          <p:cNvSpPr txBox="1"/>
          <p:nvPr/>
        </p:nvSpPr>
        <p:spPr>
          <a:xfrm>
            <a:off x="1544508" y="3970809"/>
            <a:ext cx="3445200" cy="2310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b="1">
                <a:solidFill>
                  <a:srgbClr val="595959"/>
                </a:solidFill>
              </a:rPr>
              <a:t>Sorting Target</a:t>
            </a:r>
            <a:endParaRPr sz="1500" b="1">
              <a:solidFill>
                <a:srgbClr val="595959"/>
              </a:solidFill>
              <a:latin typeface="Arial"/>
              <a:ea typeface="Arial"/>
              <a:cs typeface="Arial"/>
              <a:sym typeface="Arial"/>
            </a:endParaRPr>
          </a:p>
        </p:txBody>
      </p:sp>
      <p:sp>
        <p:nvSpPr>
          <p:cNvPr id="1096" name="Google Shape;1096;p52"/>
          <p:cNvSpPr/>
          <p:nvPr/>
        </p:nvSpPr>
        <p:spPr>
          <a:xfrm>
            <a:off x="1501181" y="3023081"/>
            <a:ext cx="1257300" cy="285750"/>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97" name="Google Shape;1097;p52"/>
          <p:cNvSpPr txBox="1"/>
          <p:nvPr/>
        </p:nvSpPr>
        <p:spPr>
          <a:xfrm>
            <a:off x="1598110" y="3089970"/>
            <a:ext cx="107526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dirty="0">
                <a:solidFill>
                  <a:schemeClr val="lt1"/>
                </a:solidFill>
              </a:rPr>
              <a:t>Publication Status</a:t>
            </a:r>
            <a:endParaRPr sz="900" dirty="0">
              <a:solidFill>
                <a:schemeClr val="lt1"/>
              </a:solidFill>
              <a:latin typeface="Arial"/>
              <a:ea typeface="Arial"/>
              <a:cs typeface="Arial"/>
              <a:sym typeface="Arial"/>
            </a:endParaRPr>
          </a:p>
        </p:txBody>
      </p:sp>
      <p:sp>
        <p:nvSpPr>
          <p:cNvPr id="1098" name="Google Shape;1098;p52"/>
          <p:cNvSpPr/>
          <p:nvPr/>
        </p:nvSpPr>
        <p:spPr>
          <a:xfrm>
            <a:off x="2861755" y="3023081"/>
            <a:ext cx="1257300" cy="285750"/>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99" name="Google Shape;1099;p52"/>
          <p:cNvSpPr txBox="1"/>
          <p:nvPr/>
        </p:nvSpPr>
        <p:spPr>
          <a:xfrm>
            <a:off x="3207842" y="3097719"/>
            <a:ext cx="615600" cy="123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Form Type</a:t>
            </a:r>
            <a:endParaRPr sz="800" dirty="0">
              <a:solidFill>
                <a:schemeClr val="lt1"/>
              </a:solidFill>
              <a:latin typeface="Arial"/>
              <a:ea typeface="Arial"/>
              <a:cs typeface="Arial"/>
              <a:sym typeface="Arial"/>
            </a:endParaRPr>
          </a:p>
        </p:txBody>
      </p:sp>
      <p:sp>
        <p:nvSpPr>
          <p:cNvPr id="1100" name="Google Shape;1100;p52"/>
          <p:cNvSpPr/>
          <p:nvPr/>
        </p:nvSpPr>
        <p:spPr>
          <a:xfrm>
            <a:off x="4222328" y="3023081"/>
            <a:ext cx="1004631" cy="285750"/>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01" name="Google Shape;1101;p52"/>
          <p:cNvSpPr txBox="1"/>
          <p:nvPr/>
        </p:nvSpPr>
        <p:spPr>
          <a:xfrm>
            <a:off x="4250455" y="3097343"/>
            <a:ext cx="1005734"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Form Name</a:t>
            </a:r>
            <a:endParaRPr sz="800" dirty="0">
              <a:solidFill>
                <a:schemeClr val="lt1"/>
              </a:solidFill>
              <a:latin typeface="Arial"/>
              <a:ea typeface="Arial"/>
              <a:cs typeface="Arial"/>
              <a:sym typeface="Arial"/>
            </a:endParaRPr>
          </a:p>
        </p:txBody>
      </p:sp>
      <p:sp>
        <p:nvSpPr>
          <p:cNvPr id="1102" name="Google Shape;1102;p52"/>
          <p:cNvSpPr/>
          <p:nvPr/>
        </p:nvSpPr>
        <p:spPr>
          <a:xfrm>
            <a:off x="1501181" y="3409206"/>
            <a:ext cx="1004631" cy="285750"/>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03" name="Google Shape;1103;p52"/>
          <p:cNvSpPr txBox="1"/>
          <p:nvPr/>
        </p:nvSpPr>
        <p:spPr>
          <a:xfrm>
            <a:off x="1613714" y="3490539"/>
            <a:ext cx="799294"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Label Name</a:t>
            </a:r>
            <a:endParaRPr sz="800" dirty="0">
              <a:solidFill>
                <a:schemeClr val="lt1"/>
              </a:solidFill>
              <a:latin typeface="Arial"/>
              <a:ea typeface="Arial"/>
              <a:cs typeface="Arial"/>
              <a:sym typeface="Arial"/>
            </a:endParaRPr>
          </a:p>
        </p:txBody>
      </p:sp>
      <p:sp>
        <p:nvSpPr>
          <p:cNvPr id="1104" name="Google Shape;1104;p52"/>
          <p:cNvSpPr/>
          <p:nvPr/>
        </p:nvSpPr>
        <p:spPr>
          <a:xfrm>
            <a:off x="2609086" y="3409206"/>
            <a:ext cx="1004631" cy="285750"/>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05" name="Google Shape;1105;p52"/>
          <p:cNvSpPr txBox="1"/>
          <p:nvPr/>
        </p:nvSpPr>
        <p:spPr>
          <a:xfrm>
            <a:off x="2747704" y="3475239"/>
            <a:ext cx="751500"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Input Value</a:t>
            </a:r>
            <a:endParaRPr sz="800" dirty="0">
              <a:solidFill>
                <a:schemeClr val="lt1"/>
              </a:solidFill>
              <a:latin typeface="Arial"/>
              <a:ea typeface="Arial"/>
              <a:cs typeface="Arial"/>
              <a:sym typeface="Arial"/>
            </a:endParaRPr>
          </a:p>
        </p:txBody>
      </p:sp>
      <p:sp>
        <p:nvSpPr>
          <p:cNvPr id="1106" name="Google Shape;1106;p52"/>
          <p:cNvSpPr/>
          <p:nvPr/>
        </p:nvSpPr>
        <p:spPr>
          <a:xfrm>
            <a:off x="3704165" y="3409206"/>
            <a:ext cx="1004631" cy="285750"/>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07" name="Google Shape;1107;p52"/>
          <p:cNvSpPr txBox="1"/>
          <p:nvPr/>
        </p:nvSpPr>
        <p:spPr>
          <a:xfrm>
            <a:off x="3895281" y="3479309"/>
            <a:ext cx="696300"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Reference</a:t>
            </a:r>
            <a:endParaRPr sz="800" dirty="0">
              <a:solidFill>
                <a:schemeClr val="lt1"/>
              </a:solidFill>
              <a:latin typeface="Arial"/>
              <a:ea typeface="Arial"/>
              <a:cs typeface="Arial"/>
              <a:sym typeface="Arial"/>
            </a:endParaRPr>
          </a:p>
        </p:txBody>
      </p:sp>
      <p:sp>
        <p:nvSpPr>
          <p:cNvPr id="1108" name="Google Shape;1108;p52"/>
          <p:cNvSpPr/>
          <p:nvPr/>
        </p:nvSpPr>
        <p:spPr>
          <a:xfrm>
            <a:off x="1501181" y="4308308"/>
            <a:ext cx="1004631" cy="285750"/>
          </a:xfrm>
          <a:prstGeom prst="roundRect">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09" name="Google Shape;1109;p52"/>
          <p:cNvSpPr txBox="1"/>
          <p:nvPr/>
        </p:nvSpPr>
        <p:spPr>
          <a:xfrm>
            <a:off x="1588752" y="4374602"/>
            <a:ext cx="849217" cy="307777"/>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800" dirty="0">
                <a:solidFill>
                  <a:schemeClr val="lt1"/>
                </a:solidFill>
              </a:rPr>
              <a:t>Form Name</a:t>
            </a:r>
            <a:endParaRPr sz="800" dirty="0">
              <a:solidFill>
                <a:schemeClr val="lt1"/>
              </a:solidFill>
            </a:endParaRPr>
          </a:p>
          <a:p>
            <a:pPr marL="0" marR="0" lvl="0" indent="0" algn="ctr" rtl="0">
              <a:spcBef>
                <a:spcPts val="0"/>
              </a:spcBef>
              <a:spcAft>
                <a:spcPts val="0"/>
              </a:spcAft>
              <a:buNone/>
            </a:pPr>
            <a:endParaRPr sz="1200" dirty="0">
              <a:solidFill>
                <a:schemeClr val="lt1"/>
              </a:solidFill>
            </a:endParaRPr>
          </a:p>
        </p:txBody>
      </p:sp>
      <p:sp>
        <p:nvSpPr>
          <p:cNvPr id="1110" name="Google Shape;1110;p52"/>
          <p:cNvSpPr/>
          <p:nvPr/>
        </p:nvSpPr>
        <p:spPr>
          <a:xfrm>
            <a:off x="2614105" y="4309515"/>
            <a:ext cx="1257300" cy="285750"/>
          </a:xfrm>
          <a:prstGeom prst="roundRect">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11" name="Google Shape;1111;p52"/>
          <p:cNvSpPr txBox="1"/>
          <p:nvPr/>
        </p:nvSpPr>
        <p:spPr>
          <a:xfrm>
            <a:off x="2783476" y="4328072"/>
            <a:ext cx="965971"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Registration Date and Time</a:t>
            </a:r>
            <a:endParaRPr sz="800" dirty="0">
              <a:solidFill>
                <a:schemeClr val="lt1"/>
              </a:solidFill>
              <a:latin typeface="Arial"/>
              <a:ea typeface="Arial"/>
              <a:cs typeface="Arial"/>
              <a:sym typeface="Arial"/>
            </a:endParaRPr>
          </a:p>
        </p:txBody>
      </p:sp>
      <p:sp>
        <p:nvSpPr>
          <p:cNvPr id="1112" name="Google Shape;1112;p52"/>
          <p:cNvSpPr/>
          <p:nvPr/>
        </p:nvSpPr>
        <p:spPr>
          <a:xfrm>
            <a:off x="3981450" y="4308308"/>
            <a:ext cx="1257300" cy="285750"/>
          </a:xfrm>
          <a:prstGeom prst="roundRect">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13" name="Google Shape;1113;p52"/>
          <p:cNvSpPr txBox="1"/>
          <p:nvPr/>
        </p:nvSpPr>
        <p:spPr>
          <a:xfrm>
            <a:off x="4302300" y="4327993"/>
            <a:ext cx="615600" cy="246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Update Date and Time</a:t>
            </a:r>
            <a:endParaRPr sz="800" dirty="0">
              <a:solidFill>
                <a:schemeClr val="lt1"/>
              </a:solidFill>
              <a:latin typeface="Arial"/>
              <a:ea typeface="Arial"/>
              <a:cs typeface="Arial"/>
              <a:sym typeface="Arial"/>
            </a:endParaRPr>
          </a:p>
        </p:txBody>
      </p:sp>
      <p:sp>
        <p:nvSpPr>
          <p:cNvPr id="1114" name="Google Shape;1114;p52"/>
          <p:cNvSpPr/>
          <p:nvPr/>
        </p:nvSpPr>
        <p:spPr>
          <a:xfrm>
            <a:off x="5347042" y="4308308"/>
            <a:ext cx="2095726" cy="285750"/>
          </a:xfrm>
          <a:prstGeom prst="roundRect">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15" name="Google Shape;1115;p52"/>
          <p:cNvSpPr txBox="1"/>
          <p:nvPr/>
        </p:nvSpPr>
        <p:spPr>
          <a:xfrm>
            <a:off x="5474205" y="4372513"/>
            <a:ext cx="1841400"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Sort Order (Ascending/Descending)</a:t>
            </a:r>
            <a:endParaRPr sz="800" dirty="0">
              <a:solidFill>
                <a:schemeClr val="lt1"/>
              </a:solidFill>
              <a:latin typeface="Arial"/>
              <a:ea typeface="Arial"/>
              <a:cs typeface="Arial"/>
              <a:sym typeface="Arial"/>
            </a:endParaRPr>
          </a:p>
        </p:txBody>
      </p:sp>
      <p:sp>
        <p:nvSpPr>
          <p:cNvPr id="1118" name="Google Shape;1118;p52"/>
          <p:cNvSpPr/>
          <p:nvPr/>
        </p:nvSpPr>
        <p:spPr>
          <a:xfrm>
            <a:off x="483227" y="1833239"/>
            <a:ext cx="2544536" cy="529595"/>
          </a:xfrm>
          <a:prstGeom prst="rect">
            <a:avLst/>
          </a:prstGeom>
          <a:solidFill>
            <a:srgbClr val="FFF3DF"/>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Search, filtering, and sorting are all possible.</a:t>
            </a:r>
            <a:endParaRPr sz="900" dirty="0"/>
          </a:p>
        </p:txBody>
      </p:sp>
      <p:sp>
        <p:nvSpPr>
          <p:cNvPr id="1119" name="Google Shape;1119;p52"/>
          <p:cNvSpPr/>
          <p:nvPr/>
        </p:nvSpPr>
        <p:spPr>
          <a:xfrm>
            <a:off x="3132537" y="1833240"/>
            <a:ext cx="2857500" cy="529596"/>
          </a:xfrm>
          <a:prstGeom prst="rect">
            <a:avLst/>
          </a:prstGeom>
          <a:solidFill>
            <a:srgbClr val="FFF3DF"/>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In the search and filtering value input window within the application, searching by scanning barcode or QR code is possible</a:t>
            </a:r>
            <a:r>
              <a:rPr lang="en-GB" sz="1100" dirty="0">
                <a:solidFill>
                  <a:srgbClr val="3F3F3F"/>
                </a:solidFill>
              </a:rPr>
              <a:t>.</a:t>
            </a:r>
            <a:endParaRPr sz="1100" dirty="0">
              <a:solidFill>
                <a:srgbClr val="3F3F3F"/>
              </a:solidFill>
              <a:latin typeface="Arial"/>
              <a:ea typeface="Arial"/>
              <a:cs typeface="Arial"/>
              <a:sym typeface="Arial"/>
            </a:endParaRPr>
          </a:p>
        </p:txBody>
      </p:sp>
      <p:sp>
        <p:nvSpPr>
          <p:cNvPr id="1120" name="Google Shape;1120;p52"/>
          <p:cNvSpPr/>
          <p:nvPr/>
        </p:nvSpPr>
        <p:spPr>
          <a:xfrm>
            <a:off x="6105523" y="1833240"/>
            <a:ext cx="2544536" cy="529596"/>
          </a:xfrm>
          <a:prstGeom prst="rect">
            <a:avLst/>
          </a:prstGeom>
          <a:solidFill>
            <a:srgbClr val="FFF3DF"/>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During search, reports that are included under labels lower in the hierarchy than the selected label are also included in the search results.</a:t>
            </a:r>
            <a:endParaRPr sz="900" dirty="0"/>
          </a:p>
        </p:txBody>
      </p:sp>
      <p:pic>
        <p:nvPicPr>
          <p:cNvPr id="3" name="Picture 2">
            <a:extLst>
              <a:ext uri="{FF2B5EF4-FFF2-40B4-BE49-F238E27FC236}">
                <a16:creationId xmlns:a16="http://schemas.microsoft.com/office/drawing/2014/main" id="{B69A5B14-2DB7-361D-8BB7-3EB5C0831706}"/>
              </a:ext>
            </a:extLst>
          </p:cNvPr>
          <p:cNvPicPr>
            <a:picLocks noChangeAspect="1"/>
          </p:cNvPicPr>
          <p:nvPr/>
        </p:nvPicPr>
        <p:blipFill>
          <a:blip r:embed="rId3"/>
          <a:stretch>
            <a:fillRect/>
          </a:stretch>
        </p:blipFill>
        <p:spPr>
          <a:xfrm>
            <a:off x="5707048" y="2513069"/>
            <a:ext cx="1164911" cy="1477261"/>
          </a:xfrm>
          <a:prstGeom prst="rect">
            <a:avLst/>
          </a:prstGeom>
        </p:spPr>
      </p:pic>
      <p:pic>
        <p:nvPicPr>
          <p:cNvPr id="5" name="Picture 4">
            <a:extLst>
              <a:ext uri="{FF2B5EF4-FFF2-40B4-BE49-F238E27FC236}">
                <a16:creationId xmlns:a16="http://schemas.microsoft.com/office/drawing/2014/main" id="{7A0440BD-823D-4715-06FA-3347B8EED3BD}"/>
              </a:ext>
            </a:extLst>
          </p:cNvPr>
          <p:cNvPicPr>
            <a:picLocks noChangeAspect="1"/>
          </p:cNvPicPr>
          <p:nvPr/>
        </p:nvPicPr>
        <p:blipFill>
          <a:blip r:embed="rId4"/>
          <a:stretch>
            <a:fillRect/>
          </a:stretch>
        </p:blipFill>
        <p:spPr>
          <a:xfrm>
            <a:off x="6952421" y="2495071"/>
            <a:ext cx="1737310" cy="76259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pic>
        <p:nvPicPr>
          <p:cNvPr id="3" name="Picture 2">
            <a:extLst>
              <a:ext uri="{FF2B5EF4-FFF2-40B4-BE49-F238E27FC236}">
                <a16:creationId xmlns:a16="http://schemas.microsoft.com/office/drawing/2014/main" id="{C8AFA9D4-3B96-DF46-488B-8EE4BB3DE291}"/>
              </a:ext>
            </a:extLst>
          </p:cNvPr>
          <p:cNvPicPr>
            <a:picLocks noChangeAspect="1"/>
          </p:cNvPicPr>
          <p:nvPr/>
        </p:nvPicPr>
        <p:blipFill>
          <a:blip r:embed="rId3"/>
          <a:stretch>
            <a:fillRect/>
          </a:stretch>
        </p:blipFill>
        <p:spPr>
          <a:xfrm>
            <a:off x="496411" y="2841062"/>
            <a:ext cx="3220322" cy="549692"/>
          </a:xfrm>
          <a:prstGeom prst="rect">
            <a:avLst/>
          </a:prstGeom>
        </p:spPr>
      </p:pic>
      <p:sp>
        <p:nvSpPr>
          <p:cNvPr id="1125" name="Google Shape;1125;p53"/>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35</a:t>
            </a:fld>
            <a:endParaRPr/>
          </a:p>
        </p:txBody>
      </p:sp>
      <p:sp>
        <p:nvSpPr>
          <p:cNvPr id="1126" name="Google Shape;1126;p53"/>
          <p:cNvSpPr txBox="1"/>
          <p:nvPr/>
        </p:nvSpPr>
        <p:spPr>
          <a:xfrm>
            <a:off x="454131"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Bulk CSV exporting of form input data</a:t>
            </a:r>
            <a:endParaRPr sz="1100" dirty="0"/>
          </a:p>
        </p:txBody>
      </p:sp>
      <p:sp>
        <p:nvSpPr>
          <p:cNvPr id="1127" name="Google Shape;1127;p53"/>
          <p:cNvSpPr txBox="1"/>
          <p:nvPr/>
        </p:nvSpPr>
        <p:spPr>
          <a:xfrm>
            <a:off x="483227" y="1082843"/>
            <a:ext cx="8177400" cy="5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By bulk exporting the input data of multiple reports created from a single report definition to CSV format, it becomes possible to easily aggregate and analyze data using tools such as Excel.</a:t>
            </a:r>
            <a:endParaRPr sz="1100"/>
          </a:p>
        </p:txBody>
      </p:sp>
      <p:sp>
        <p:nvSpPr>
          <p:cNvPr id="1128" name="Google Shape;1128;p53"/>
          <p:cNvSpPr/>
          <p:nvPr/>
        </p:nvSpPr>
        <p:spPr>
          <a:xfrm>
            <a:off x="483227" y="1833239"/>
            <a:ext cx="2544536" cy="871859"/>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000" dirty="0">
                <a:solidFill>
                  <a:srgbClr val="3F3F3F"/>
                </a:solidFill>
              </a:rPr>
              <a:t>Multiple output source forms can be specified.</a:t>
            </a:r>
            <a:endParaRPr sz="1000" dirty="0"/>
          </a:p>
        </p:txBody>
      </p:sp>
      <p:sp>
        <p:nvSpPr>
          <p:cNvPr id="1129" name="Google Shape;1129;p53"/>
          <p:cNvSpPr/>
          <p:nvPr/>
        </p:nvSpPr>
        <p:spPr>
          <a:xfrm>
            <a:off x="3132525" y="1833238"/>
            <a:ext cx="2857500" cy="871949"/>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000" dirty="0">
                <a:solidFill>
                  <a:srgbClr val="3F3F3F"/>
                </a:solidFill>
              </a:rPr>
              <a:t>You can choose which field to output </a:t>
            </a:r>
          </a:p>
          <a:p>
            <a:pPr marL="0" marR="0" lvl="0" indent="0" algn="ctr" rtl="0">
              <a:lnSpc>
                <a:spcPct val="120000"/>
              </a:lnSpc>
              <a:spcBef>
                <a:spcPts val="0"/>
              </a:spcBef>
              <a:spcAft>
                <a:spcPts val="0"/>
              </a:spcAft>
              <a:buNone/>
            </a:pPr>
            <a:r>
              <a:rPr lang="en-GB" sz="1000" dirty="0">
                <a:solidFill>
                  <a:srgbClr val="3F3F3F"/>
                </a:solidFill>
              </a:rPr>
              <a:t>for each forms.</a:t>
            </a:r>
            <a:endParaRPr sz="1000" dirty="0">
              <a:solidFill>
                <a:srgbClr val="3F3F3F"/>
              </a:solidFill>
              <a:latin typeface="Arial"/>
              <a:ea typeface="Arial"/>
              <a:cs typeface="Arial"/>
              <a:sym typeface="Arial"/>
            </a:endParaRPr>
          </a:p>
        </p:txBody>
      </p:sp>
      <p:sp>
        <p:nvSpPr>
          <p:cNvPr id="1130" name="Google Shape;1130;p53"/>
          <p:cNvSpPr/>
          <p:nvPr/>
        </p:nvSpPr>
        <p:spPr>
          <a:xfrm>
            <a:off x="6105523" y="1833240"/>
            <a:ext cx="2544536" cy="871860"/>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000" dirty="0">
                <a:solidFill>
                  <a:srgbClr val="3F3F3F"/>
                </a:solidFill>
              </a:rPr>
              <a:t>It is also possible to output input image files and PDF files of reports simultaneously</a:t>
            </a:r>
            <a:endParaRPr sz="1000" dirty="0"/>
          </a:p>
        </p:txBody>
      </p:sp>
      <p:pic>
        <p:nvPicPr>
          <p:cNvPr id="1132" name="Google Shape;1132;p53"/>
          <p:cNvPicPr preferRelativeResize="0"/>
          <p:nvPr/>
        </p:nvPicPr>
        <p:blipFill rotWithShape="1">
          <a:blip r:embed="rId4">
            <a:alphaModFix/>
          </a:blip>
          <a:srcRect/>
          <a:stretch/>
        </p:blipFill>
        <p:spPr>
          <a:xfrm>
            <a:off x="2547609" y="3640645"/>
            <a:ext cx="640814" cy="882851"/>
          </a:xfrm>
          <a:prstGeom prst="rect">
            <a:avLst/>
          </a:prstGeom>
          <a:noFill/>
          <a:ln w="9525" cap="flat" cmpd="sng">
            <a:solidFill>
              <a:srgbClr val="BFBFBF"/>
            </a:solidFill>
            <a:prstDash val="solid"/>
            <a:miter lim="800000"/>
            <a:headEnd type="none" w="sm" len="sm"/>
            <a:tailEnd type="none" w="sm" len="sm"/>
          </a:ln>
        </p:spPr>
      </p:pic>
      <p:sp>
        <p:nvSpPr>
          <p:cNvPr id="1133" name="Google Shape;1133;p53"/>
          <p:cNvSpPr/>
          <p:nvPr/>
        </p:nvSpPr>
        <p:spPr>
          <a:xfrm>
            <a:off x="1791730" y="3151973"/>
            <a:ext cx="644671" cy="194074"/>
          </a:xfrm>
          <a:prstGeom prst="rect">
            <a:avLst/>
          </a:prstGeom>
          <a:solidFill>
            <a:schemeClr val="accent4">
              <a:alpha val="22352"/>
            </a:schemeClr>
          </a:solidFill>
          <a:ln w="381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1134" name="Google Shape;1134;p53"/>
          <p:cNvGrpSpPr/>
          <p:nvPr/>
        </p:nvGrpSpPr>
        <p:grpSpPr>
          <a:xfrm>
            <a:off x="4208326" y="3772591"/>
            <a:ext cx="607987" cy="750905"/>
            <a:chOff x="5791200" y="4606335"/>
            <a:chExt cx="1240904" cy="1532601"/>
          </a:xfrm>
        </p:grpSpPr>
        <p:pic>
          <p:nvPicPr>
            <p:cNvPr id="1135" name="Google Shape;1135;p53" descr="C:\Users\Takashi Mizuno\Downloads\report.jpg"/>
            <p:cNvPicPr preferRelativeResize="0"/>
            <p:nvPr/>
          </p:nvPicPr>
          <p:blipFill rotWithShape="1">
            <a:blip r:embed="rId5">
              <a:alphaModFix/>
            </a:blip>
            <a:srcRect/>
            <a:stretch/>
          </p:blipFill>
          <p:spPr>
            <a:xfrm>
              <a:off x="5791200" y="4606335"/>
              <a:ext cx="936104" cy="1227801"/>
            </a:xfrm>
            <a:prstGeom prst="rect">
              <a:avLst/>
            </a:prstGeom>
            <a:noFill/>
            <a:ln w="9525" cap="flat" cmpd="sng">
              <a:solidFill>
                <a:srgbClr val="BFBFBF"/>
              </a:solidFill>
              <a:prstDash val="solid"/>
              <a:round/>
              <a:headEnd type="none" w="sm" len="sm"/>
              <a:tailEnd type="none" w="sm" len="sm"/>
            </a:ln>
          </p:spPr>
        </p:pic>
        <p:pic>
          <p:nvPicPr>
            <p:cNvPr id="1136" name="Google Shape;1136;p53" descr="C:\Users\Takashi Mizuno\Downloads\report.jpg"/>
            <p:cNvPicPr preferRelativeResize="0"/>
            <p:nvPr/>
          </p:nvPicPr>
          <p:blipFill rotWithShape="1">
            <a:blip r:embed="rId5">
              <a:alphaModFix/>
            </a:blip>
            <a:srcRect/>
            <a:stretch/>
          </p:blipFill>
          <p:spPr>
            <a:xfrm>
              <a:off x="5943600" y="4758735"/>
              <a:ext cx="936104" cy="1227801"/>
            </a:xfrm>
            <a:prstGeom prst="rect">
              <a:avLst/>
            </a:prstGeom>
            <a:noFill/>
            <a:ln w="9525" cap="flat" cmpd="sng">
              <a:solidFill>
                <a:srgbClr val="BFBFBF"/>
              </a:solidFill>
              <a:prstDash val="solid"/>
              <a:round/>
              <a:headEnd type="none" w="sm" len="sm"/>
              <a:tailEnd type="none" w="sm" len="sm"/>
            </a:ln>
          </p:spPr>
        </p:pic>
        <p:pic>
          <p:nvPicPr>
            <p:cNvPr id="1137" name="Google Shape;1137;p53" descr="C:\Users\Takashi Mizuno\Downloads\report.jpg"/>
            <p:cNvPicPr preferRelativeResize="0"/>
            <p:nvPr/>
          </p:nvPicPr>
          <p:blipFill rotWithShape="1">
            <a:blip r:embed="rId5">
              <a:alphaModFix/>
            </a:blip>
            <a:srcRect/>
            <a:stretch/>
          </p:blipFill>
          <p:spPr>
            <a:xfrm>
              <a:off x="6096000" y="4911135"/>
              <a:ext cx="936104" cy="1227801"/>
            </a:xfrm>
            <a:prstGeom prst="rect">
              <a:avLst/>
            </a:prstGeom>
            <a:noFill/>
            <a:ln w="9525" cap="flat" cmpd="sng">
              <a:solidFill>
                <a:srgbClr val="BFBFBF"/>
              </a:solidFill>
              <a:prstDash val="solid"/>
              <a:round/>
              <a:headEnd type="none" w="sm" len="sm"/>
              <a:tailEnd type="none" w="sm" len="sm"/>
            </a:ln>
          </p:spPr>
        </p:pic>
      </p:grpSp>
      <p:sp>
        <p:nvSpPr>
          <p:cNvPr id="1138" name="Google Shape;1138;p53"/>
          <p:cNvSpPr/>
          <p:nvPr/>
        </p:nvSpPr>
        <p:spPr>
          <a:xfrm>
            <a:off x="3381453" y="3973730"/>
            <a:ext cx="670560" cy="173393"/>
          </a:xfrm>
          <a:prstGeom prst="rightArrow">
            <a:avLst>
              <a:gd name="adj1" fmla="val 50000"/>
              <a:gd name="adj2"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39" name="Google Shape;1139;p53"/>
          <p:cNvSpPr/>
          <p:nvPr/>
        </p:nvSpPr>
        <p:spPr>
          <a:xfrm>
            <a:off x="2095500" y="3357506"/>
            <a:ext cx="297180" cy="701040"/>
          </a:xfrm>
          <a:custGeom>
            <a:avLst/>
            <a:gdLst/>
            <a:ahLst/>
            <a:cxnLst/>
            <a:rect l="l" t="t" r="r" b="b"/>
            <a:pathLst>
              <a:path w="396240" h="934720" extrusionOk="0">
                <a:moveTo>
                  <a:pt x="0" y="0"/>
                </a:moveTo>
                <a:lnTo>
                  <a:pt x="0" y="934720"/>
                </a:lnTo>
                <a:lnTo>
                  <a:pt x="396240" y="934720"/>
                </a:lnTo>
              </a:path>
            </a:pathLst>
          </a:custGeom>
          <a:noFill/>
          <a:ln w="15875" cap="flat" cmpd="sng">
            <a:solidFill>
              <a:schemeClr val="dk2"/>
            </a:solidFill>
            <a:prstDash val="solid"/>
            <a:miter lim="800000"/>
            <a:headEnd type="none" w="sm" len="sm"/>
            <a:tailEnd type="oval"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140" name="Google Shape;1140;p53"/>
          <p:cNvPicPr preferRelativeResize="0"/>
          <p:nvPr/>
        </p:nvPicPr>
        <p:blipFill rotWithShape="1">
          <a:blip r:embed="rId6">
            <a:alphaModFix/>
          </a:blip>
          <a:srcRect/>
          <a:stretch/>
        </p:blipFill>
        <p:spPr>
          <a:xfrm>
            <a:off x="5871997" y="3828275"/>
            <a:ext cx="2778061" cy="788875"/>
          </a:xfrm>
          <a:prstGeom prst="rect">
            <a:avLst/>
          </a:prstGeom>
          <a:noFill/>
          <a:ln>
            <a:noFill/>
          </a:ln>
        </p:spPr>
      </p:pic>
      <p:sp>
        <p:nvSpPr>
          <p:cNvPr id="1141" name="Google Shape;1141;p53"/>
          <p:cNvSpPr/>
          <p:nvPr/>
        </p:nvSpPr>
        <p:spPr>
          <a:xfrm>
            <a:off x="5077746" y="3973730"/>
            <a:ext cx="670560" cy="173393"/>
          </a:xfrm>
          <a:prstGeom prst="rightArrow">
            <a:avLst>
              <a:gd name="adj1" fmla="val 50000"/>
              <a:gd name="adj2"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42" name="Google Shape;1142;p53"/>
          <p:cNvSpPr/>
          <p:nvPr/>
        </p:nvSpPr>
        <p:spPr>
          <a:xfrm>
            <a:off x="7095250" y="3819655"/>
            <a:ext cx="1554808" cy="797495"/>
          </a:xfrm>
          <a:prstGeom prst="rect">
            <a:avLst/>
          </a:prstGeom>
          <a:solidFill>
            <a:schemeClr val="accent4">
              <a:alpha val="22352"/>
            </a:schemeClr>
          </a:solidFill>
          <a:ln w="381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43" name="Google Shape;1143;p53"/>
          <p:cNvSpPr txBox="1"/>
          <p:nvPr/>
        </p:nvSpPr>
        <p:spPr>
          <a:xfrm>
            <a:off x="2320405" y="3504681"/>
            <a:ext cx="604500" cy="177638"/>
          </a:xfrm>
          <a:prstGeom prst="rect">
            <a:avLst/>
          </a:prstGeom>
          <a:solidFill>
            <a:srgbClr val="595959"/>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dirty="0">
                <a:solidFill>
                  <a:schemeClr val="lt1"/>
                </a:solidFill>
              </a:rPr>
              <a:t>Form A</a:t>
            </a:r>
            <a:endParaRPr sz="800" dirty="0">
              <a:solidFill>
                <a:schemeClr val="lt1"/>
              </a:solidFill>
              <a:latin typeface="Arial"/>
              <a:ea typeface="Arial"/>
              <a:cs typeface="Arial"/>
              <a:sym typeface="Arial"/>
            </a:endParaRPr>
          </a:p>
        </p:txBody>
      </p:sp>
      <p:sp>
        <p:nvSpPr>
          <p:cNvPr id="1144" name="Google Shape;1144;p53"/>
          <p:cNvSpPr txBox="1"/>
          <p:nvPr/>
        </p:nvSpPr>
        <p:spPr>
          <a:xfrm>
            <a:off x="3794991" y="3504681"/>
            <a:ext cx="1347300" cy="300900"/>
          </a:xfrm>
          <a:prstGeom prst="rect">
            <a:avLst/>
          </a:prstGeom>
          <a:solidFill>
            <a:srgbClr val="595959"/>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dirty="0">
                <a:solidFill>
                  <a:schemeClr val="lt1"/>
                </a:solidFill>
              </a:rPr>
              <a:t>Documents created</a:t>
            </a:r>
          </a:p>
          <a:p>
            <a:pPr marL="0" marR="0" lvl="0" indent="0" algn="ctr" rtl="0">
              <a:spcBef>
                <a:spcPts val="0"/>
              </a:spcBef>
              <a:spcAft>
                <a:spcPts val="0"/>
              </a:spcAft>
              <a:buNone/>
            </a:pPr>
            <a:r>
              <a:rPr lang="en-GB" sz="800" dirty="0">
                <a:solidFill>
                  <a:schemeClr val="lt1"/>
                </a:solidFill>
              </a:rPr>
              <a:t> from form A.</a:t>
            </a:r>
            <a:endParaRPr sz="800" dirty="0">
              <a:solidFill>
                <a:schemeClr val="lt1"/>
              </a:solidFill>
              <a:latin typeface="Arial"/>
              <a:ea typeface="Arial"/>
              <a:cs typeface="Arial"/>
              <a:sym typeface="Arial"/>
            </a:endParaRPr>
          </a:p>
        </p:txBody>
      </p:sp>
      <p:sp>
        <p:nvSpPr>
          <p:cNvPr id="1145" name="Google Shape;1145;p53"/>
          <p:cNvSpPr txBox="1"/>
          <p:nvPr/>
        </p:nvSpPr>
        <p:spPr>
          <a:xfrm>
            <a:off x="7316324" y="3498910"/>
            <a:ext cx="1112700" cy="331500"/>
          </a:xfrm>
          <a:prstGeom prst="rect">
            <a:avLst/>
          </a:prstGeom>
          <a:solidFill>
            <a:schemeClr val="dk2"/>
          </a:solidFill>
          <a:ln>
            <a:noFill/>
          </a:ln>
        </p:spPr>
        <p:txBody>
          <a:bodyPr spcFirstLastPara="1" wrap="square" lIns="188975" tIns="27000" rIns="188975" bIns="27000" anchor="t" anchorCtr="0">
            <a:spAutoFit/>
          </a:bodyPr>
          <a:lstStyle/>
          <a:p>
            <a:pPr marL="0" marR="0" lvl="0" indent="0" algn="ctr" rtl="0">
              <a:spcBef>
                <a:spcPts val="0"/>
              </a:spcBef>
              <a:spcAft>
                <a:spcPts val="0"/>
              </a:spcAft>
              <a:buNone/>
            </a:pPr>
            <a:r>
              <a:rPr lang="en-GB" sz="900">
                <a:solidFill>
                  <a:schemeClr val="lt1"/>
                </a:solidFill>
              </a:rPr>
              <a:t>Specified cluster</a:t>
            </a:r>
            <a:endParaRPr sz="900">
              <a:solidFill>
                <a:schemeClr val="lt1"/>
              </a:solidFill>
              <a:latin typeface="Arial"/>
              <a:ea typeface="Arial"/>
              <a:cs typeface="Arial"/>
              <a:sym typeface="Arial"/>
            </a:endParaRPr>
          </a:p>
        </p:txBody>
      </p:sp>
      <p:sp>
        <p:nvSpPr>
          <p:cNvPr id="1146" name="Google Shape;1146;p53"/>
          <p:cNvSpPr txBox="1"/>
          <p:nvPr/>
        </p:nvSpPr>
        <p:spPr>
          <a:xfrm>
            <a:off x="5052098" y="4186124"/>
            <a:ext cx="670500" cy="3894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100" b="1">
                <a:solidFill>
                  <a:schemeClr val="dk2"/>
                </a:solidFill>
              </a:rPr>
              <a:t>Batch output</a:t>
            </a:r>
            <a:endParaRPr sz="1100"/>
          </a:p>
        </p:txBody>
      </p:sp>
      <p:pic>
        <p:nvPicPr>
          <p:cNvPr id="1147" name="Google Shape;1147;p53"/>
          <p:cNvPicPr preferRelativeResize="0"/>
          <p:nvPr/>
        </p:nvPicPr>
        <p:blipFill rotWithShape="1">
          <a:blip r:embed="rId7">
            <a:alphaModFix/>
          </a:blip>
          <a:srcRect/>
          <a:stretch/>
        </p:blipFill>
        <p:spPr>
          <a:xfrm>
            <a:off x="5792916" y="3222265"/>
            <a:ext cx="449743" cy="51308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54"/>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36</a:t>
            </a:fld>
            <a:endParaRPr/>
          </a:p>
        </p:txBody>
      </p:sp>
      <p:sp>
        <p:nvSpPr>
          <p:cNvPr id="1153" name="Google Shape;1153;p54"/>
          <p:cNvSpPr txBox="1"/>
          <p:nvPr/>
        </p:nvSpPr>
        <p:spPr>
          <a:xfrm>
            <a:off x="454131"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Schedule management function “Schedule Manager”</a:t>
            </a:r>
            <a:endParaRPr sz="1800" b="1" dirty="0">
              <a:solidFill>
                <a:srgbClr val="3F3F3F"/>
              </a:solidFill>
              <a:latin typeface="Arial"/>
              <a:ea typeface="Arial"/>
              <a:cs typeface="Arial"/>
              <a:sym typeface="Arial"/>
            </a:endParaRPr>
          </a:p>
        </p:txBody>
      </p:sp>
      <p:sp>
        <p:nvSpPr>
          <p:cNvPr id="1154" name="Google Shape;1154;p54"/>
          <p:cNvSpPr txBox="1"/>
          <p:nvPr/>
        </p:nvSpPr>
        <p:spPr>
          <a:xfrm>
            <a:off x="483227" y="1082843"/>
            <a:ext cx="8177400" cy="30008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dirty="0">
                <a:solidFill>
                  <a:srgbClr val="3F3F3F"/>
                </a:solidFill>
              </a:rPr>
              <a:t>Managers can create work schedules for the field and send instructions to devices</a:t>
            </a:r>
            <a:endParaRPr sz="1100" dirty="0"/>
          </a:p>
        </p:txBody>
      </p:sp>
      <p:sp>
        <p:nvSpPr>
          <p:cNvPr id="1155" name="Google Shape;1155;p54"/>
          <p:cNvSpPr/>
          <p:nvPr/>
        </p:nvSpPr>
        <p:spPr>
          <a:xfrm>
            <a:off x="512323" y="1533158"/>
            <a:ext cx="8177545" cy="752338"/>
          </a:xfrm>
          <a:prstGeom prst="rect">
            <a:avLst/>
          </a:prstGeom>
          <a:solidFill>
            <a:srgbClr val="FFF3DF"/>
          </a:solidFill>
          <a:ln>
            <a:noFill/>
          </a:ln>
        </p:spPr>
        <p:txBody>
          <a:bodyPr spcFirstLastPara="1" wrap="square" lIns="162000" tIns="108000" rIns="135000" bIns="135000" anchor="ctr" anchorCtr="0">
            <a:noAutofit/>
          </a:bodyPr>
          <a:lstStyle/>
          <a:p>
            <a:pPr marL="0" marR="0" lvl="0" indent="0" algn="ctr" rtl="0">
              <a:lnSpc>
                <a:spcPct val="130000"/>
              </a:lnSpc>
              <a:spcBef>
                <a:spcPts val="0"/>
              </a:spcBef>
              <a:spcAft>
                <a:spcPts val="0"/>
              </a:spcAft>
              <a:buNone/>
            </a:pPr>
            <a:r>
              <a:rPr lang="en-GB" sz="1200" dirty="0">
                <a:solidFill>
                  <a:srgbClr val="3F3F3F"/>
                </a:solidFill>
              </a:rPr>
              <a:t>Managers can create work schedules in </a:t>
            </a:r>
            <a:r>
              <a:rPr lang="en-GB" sz="1200" dirty="0" err="1">
                <a:solidFill>
                  <a:srgbClr val="3F3F3F"/>
                </a:solidFill>
              </a:rPr>
              <a:t>ConMas</a:t>
            </a:r>
            <a:r>
              <a:rPr lang="en-GB" sz="1200" dirty="0">
                <a:solidFill>
                  <a:srgbClr val="3F3F3F"/>
                </a:solidFill>
              </a:rPr>
              <a:t> Manager's user-specific work registration calendar screen, specifying "who," "when," and "what" tasks to be performed, along with the use of which report.</a:t>
            </a:r>
            <a:endParaRPr sz="1200" dirty="0"/>
          </a:p>
        </p:txBody>
      </p:sp>
      <p:pic>
        <p:nvPicPr>
          <p:cNvPr id="1156" name="Google Shape;1156;p54"/>
          <p:cNvPicPr preferRelativeResize="0"/>
          <p:nvPr/>
        </p:nvPicPr>
        <p:blipFill rotWithShape="1">
          <a:blip r:embed="rId3">
            <a:alphaModFix/>
          </a:blip>
          <a:srcRect/>
          <a:stretch/>
        </p:blipFill>
        <p:spPr>
          <a:xfrm>
            <a:off x="1661780" y="2606710"/>
            <a:ext cx="2847470" cy="1852340"/>
          </a:xfrm>
          <a:prstGeom prst="rect">
            <a:avLst/>
          </a:prstGeom>
          <a:noFill/>
          <a:ln>
            <a:noFill/>
          </a:ln>
        </p:spPr>
      </p:pic>
      <p:pic>
        <p:nvPicPr>
          <p:cNvPr id="1157" name="Google Shape;1157;p54"/>
          <p:cNvPicPr preferRelativeResize="0"/>
          <p:nvPr/>
        </p:nvPicPr>
        <p:blipFill rotWithShape="1">
          <a:blip r:embed="rId4">
            <a:alphaModFix/>
          </a:blip>
          <a:srcRect/>
          <a:stretch/>
        </p:blipFill>
        <p:spPr>
          <a:xfrm>
            <a:off x="6435104" y="2807963"/>
            <a:ext cx="1087458" cy="1446088"/>
          </a:xfrm>
          <a:prstGeom prst="rect">
            <a:avLst/>
          </a:prstGeom>
          <a:noFill/>
          <a:ln>
            <a:noFill/>
          </a:ln>
        </p:spPr>
      </p:pic>
      <p:sp>
        <p:nvSpPr>
          <p:cNvPr id="1158" name="Google Shape;1158;p54"/>
          <p:cNvSpPr/>
          <p:nvPr/>
        </p:nvSpPr>
        <p:spPr>
          <a:xfrm>
            <a:off x="4928448" y="3426344"/>
            <a:ext cx="1087457" cy="281194"/>
          </a:xfrm>
          <a:prstGeom prst="rightArrow">
            <a:avLst>
              <a:gd name="adj1" fmla="val 50000"/>
              <a:gd name="adj2"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159" name="Google Shape;1159;p54"/>
          <p:cNvPicPr preferRelativeResize="0"/>
          <p:nvPr/>
        </p:nvPicPr>
        <p:blipFill rotWithShape="1">
          <a:blip r:embed="rId5">
            <a:alphaModFix/>
          </a:blip>
          <a:srcRect/>
          <a:stretch/>
        </p:blipFill>
        <p:spPr>
          <a:xfrm>
            <a:off x="7275664" y="2653463"/>
            <a:ext cx="687790" cy="931844"/>
          </a:xfrm>
          <a:prstGeom prst="rect">
            <a:avLst/>
          </a:prstGeom>
          <a:noFill/>
          <a:ln>
            <a:noFill/>
          </a:ln>
        </p:spPr>
      </p:pic>
      <p:pic>
        <p:nvPicPr>
          <p:cNvPr id="1160" name="Google Shape;1160;p54"/>
          <p:cNvPicPr preferRelativeResize="0"/>
          <p:nvPr/>
        </p:nvPicPr>
        <p:blipFill rotWithShape="1">
          <a:blip r:embed="rId6">
            <a:alphaModFix/>
          </a:blip>
          <a:srcRect/>
          <a:stretch/>
        </p:blipFill>
        <p:spPr>
          <a:xfrm>
            <a:off x="1242581" y="2655451"/>
            <a:ext cx="687790" cy="887471"/>
          </a:xfrm>
          <a:prstGeom prst="rect">
            <a:avLst/>
          </a:prstGeom>
          <a:noFill/>
          <a:ln>
            <a:noFill/>
          </a:ln>
        </p:spPr>
      </p:pic>
      <p:sp>
        <p:nvSpPr>
          <p:cNvPr id="1161" name="Google Shape;1161;p54"/>
          <p:cNvSpPr txBox="1"/>
          <p:nvPr/>
        </p:nvSpPr>
        <p:spPr>
          <a:xfrm>
            <a:off x="508279" y="2858004"/>
            <a:ext cx="734400" cy="193200"/>
          </a:xfrm>
          <a:prstGeom prst="rect">
            <a:avLst/>
          </a:prstGeom>
          <a:solidFill>
            <a:srgbClr val="595959"/>
          </a:solidFill>
          <a:ln>
            <a:noFill/>
          </a:ln>
        </p:spPr>
        <p:txBody>
          <a:bodyPr spcFirstLastPara="1" wrap="square" lIns="135000" tIns="27000" rIns="135000" bIns="27000" anchor="t" anchorCtr="0">
            <a:spAutoFit/>
          </a:bodyPr>
          <a:lstStyle/>
          <a:p>
            <a:pPr marL="0" marR="0" lvl="0" indent="0" algn="ctr" rtl="0">
              <a:spcBef>
                <a:spcPts val="0"/>
              </a:spcBef>
              <a:spcAft>
                <a:spcPts val="0"/>
              </a:spcAft>
              <a:buNone/>
            </a:pPr>
            <a:r>
              <a:rPr lang="en-GB" sz="900">
                <a:solidFill>
                  <a:schemeClr val="lt1"/>
                </a:solidFill>
              </a:rPr>
              <a:t>Manager</a:t>
            </a:r>
            <a:endParaRPr sz="900">
              <a:solidFill>
                <a:schemeClr val="lt1"/>
              </a:solidFill>
              <a:latin typeface="Arial"/>
              <a:ea typeface="Arial"/>
              <a:cs typeface="Arial"/>
              <a:sym typeface="Arial"/>
            </a:endParaRPr>
          </a:p>
        </p:txBody>
      </p:sp>
      <p:sp>
        <p:nvSpPr>
          <p:cNvPr id="1162" name="Google Shape;1162;p54"/>
          <p:cNvSpPr txBox="1"/>
          <p:nvPr/>
        </p:nvSpPr>
        <p:spPr>
          <a:xfrm>
            <a:off x="8034349" y="2835050"/>
            <a:ext cx="856500" cy="239100"/>
          </a:xfrm>
          <a:prstGeom prst="rect">
            <a:avLst/>
          </a:prstGeom>
          <a:solidFill>
            <a:srgbClr val="595959"/>
          </a:solidFill>
          <a:ln>
            <a:noFill/>
          </a:ln>
        </p:spPr>
        <p:txBody>
          <a:bodyPr spcFirstLastPara="1" wrap="square" lIns="135000" tIns="27000" rIns="135000" bIns="27000" anchor="t" anchorCtr="0">
            <a:spAutoFit/>
          </a:bodyPr>
          <a:lstStyle/>
          <a:p>
            <a:pPr marL="0" marR="0" lvl="0" indent="0" algn="ctr" rtl="0">
              <a:spcBef>
                <a:spcPts val="0"/>
              </a:spcBef>
              <a:spcAft>
                <a:spcPts val="0"/>
              </a:spcAft>
              <a:buNone/>
            </a:pPr>
            <a:r>
              <a:rPr lang="en-GB" sz="1200">
                <a:solidFill>
                  <a:schemeClr val="lt1"/>
                </a:solidFill>
              </a:rPr>
              <a:t>on-site</a:t>
            </a:r>
            <a:endParaRPr sz="1200">
              <a:solidFill>
                <a:schemeClr val="lt1"/>
              </a:solidFill>
              <a:latin typeface="Arial"/>
              <a:ea typeface="Arial"/>
              <a:cs typeface="Arial"/>
              <a:sym typeface="Arial"/>
            </a:endParaRPr>
          </a:p>
        </p:txBody>
      </p:sp>
      <p:sp>
        <p:nvSpPr>
          <p:cNvPr id="1163" name="Google Shape;1163;p54"/>
          <p:cNvSpPr/>
          <p:nvPr/>
        </p:nvSpPr>
        <p:spPr>
          <a:xfrm>
            <a:off x="508274" y="4115425"/>
            <a:ext cx="2385900" cy="239100"/>
          </a:xfrm>
          <a:prstGeom prst="homePlate">
            <a:avLst>
              <a:gd name="adj" fmla="val 50000"/>
            </a:avLst>
          </a:prstGeom>
          <a:solidFill>
            <a:schemeClr val="dk2"/>
          </a:solidFill>
          <a:ln>
            <a:noFill/>
          </a:ln>
        </p:spPr>
        <p:txBody>
          <a:bodyPr spcFirstLastPara="1" wrap="square" lIns="135000" tIns="27000" rIns="135000" bIns="27000" anchor="t" anchorCtr="0">
            <a:noAutofit/>
          </a:bodyPr>
          <a:lstStyle/>
          <a:p>
            <a:pPr marL="0" marR="0" lvl="0" indent="0" algn="ctr" rtl="0">
              <a:spcBef>
                <a:spcPts val="0"/>
              </a:spcBef>
              <a:spcAft>
                <a:spcPts val="0"/>
              </a:spcAft>
              <a:buClr>
                <a:schemeClr val="dk1"/>
              </a:buClr>
              <a:buSzPts val="1100"/>
              <a:buFont typeface="Arial"/>
              <a:buNone/>
            </a:pPr>
            <a:r>
              <a:rPr lang="en-GB" sz="1000">
                <a:solidFill>
                  <a:schemeClr val="lt1"/>
                </a:solidFill>
              </a:rPr>
              <a:t>Work registration calendar screen</a:t>
            </a:r>
            <a:endParaRPr sz="1000">
              <a:solidFill>
                <a:schemeClr val="lt1"/>
              </a:solidFill>
            </a:endParaRPr>
          </a:p>
          <a:p>
            <a:pPr marL="0" marR="0" lvl="0" indent="0" algn="ctr" rtl="0">
              <a:spcBef>
                <a:spcPts val="0"/>
              </a:spcBef>
              <a:spcAft>
                <a:spcPts val="0"/>
              </a:spcAft>
              <a:buClr>
                <a:schemeClr val="dk1"/>
              </a:buClr>
              <a:buSzPts val="1100"/>
              <a:buFont typeface="Arial"/>
              <a:buNone/>
            </a:pPr>
            <a:endParaRPr sz="1000">
              <a:solidFill>
                <a:schemeClr val="lt1"/>
              </a:solidFill>
            </a:endParaRPr>
          </a:p>
          <a:p>
            <a:pPr marL="0" marR="0" lvl="0" indent="0" algn="ctr" rtl="0">
              <a:spcBef>
                <a:spcPts val="0"/>
              </a:spcBef>
              <a:spcAft>
                <a:spcPts val="0"/>
              </a:spcAft>
              <a:buNone/>
            </a:pPr>
            <a:endParaRPr sz="1000">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7"/>
        <p:cNvGrpSpPr/>
        <p:nvPr/>
      </p:nvGrpSpPr>
      <p:grpSpPr>
        <a:xfrm>
          <a:off x="0" y="0"/>
          <a:ext cx="0" cy="0"/>
          <a:chOff x="0" y="0"/>
          <a:chExt cx="0" cy="0"/>
        </a:xfrm>
      </p:grpSpPr>
      <p:sp>
        <p:nvSpPr>
          <p:cNvPr id="1169" name="Google Shape;1169;p55"/>
          <p:cNvSpPr txBox="1">
            <a:spLocks noGrp="1"/>
          </p:cNvSpPr>
          <p:nvPr>
            <p:ph type="sldNum" idx="12"/>
          </p:nvPr>
        </p:nvSpPr>
        <p:spPr>
          <a:xfrm>
            <a:off x="6457950" y="4767263"/>
            <a:ext cx="2057400" cy="273844"/>
          </a:xfrm>
          <a:prstGeom prst="rect">
            <a:avLst/>
          </a:prstGeom>
          <a:noFill/>
          <a:ln>
            <a:noFill/>
          </a:ln>
        </p:spPr>
        <p:txBody>
          <a:bodyPr spcFirstLastPara="1" wrap="square" lIns="0" tIns="0" rIns="0" bIns="0" anchor="ctr" anchorCtr="0">
            <a:normAutofit/>
          </a:bodyPr>
          <a:lstStyle/>
          <a:p>
            <a:pPr marL="0" lvl="0" indent="0" algn="ctr" rtl="0">
              <a:spcBef>
                <a:spcPts val="0"/>
              </a:spcBef>
              <a:spcAft>
                <a:spcPts val="0"/>
              </a:spcAft>
              <a:buNone/>
            </a:pPr>
            <a:fld id="{00000000-1234-1234-1234-123412341234}" type="slidenum">
              <a:rPr lang="en-GB"/>
              <a:t>37</a:t>
            </a:fld>
            <a:endParaRPr/>
          </a:p>
        </p:txBody>
      </p:sp>
      <p:sp>
        <p:nvSpPr>
          <p:cNvPr id="1170" name="Google Shape;1170;p55"/>
          <p:cNvSpPr txBox="1"/>
          <p:nvPr/>
        </p:nvSpPr>
        <p:spPr>
          <a:xfrm>
            <a:off x="483226" y="574805"/>
            <a:ext cx="8235600" cy="346218"/>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Clr>
                <a:schemeClr val="dk1"/>
              </a:buClr>
              <a:buFont typeface="Arial"/>
              <a:buNone/>
            </a:pPr>
            <a:r>
              <a:rPr lang="en-GB" sz="1800" b="1" dirty="0">
                <a:solidFill>
                  <a:srgbClr val="3F3F3F"/>
                </a:solidFill>
              </a:rPr>
              <a:t>i-Reporter system configuration</a:t>
            </a:r>
            <a:endParaRPr sz="1800" b="1" dirty="0">
              <a:solidFill>
                <a:srgbClr val="3F3F3F"/>
              </a:solidFill>
            </a:endParaRPr>
          </a:p>
        </p:txBody>
      </p:sp>
      <p:sp>
        <p:nvSpPr>
          <p:cNvPr id="1171" name="Google Shape;1171;p55"/>
          <p:cNvSpPr txBox="1"/>
          <p:nvPr/>
        </p:nvSpPr>
        <p:spPr>
          <a:xfrm>
            <a:off x="483226" y="978176"/>
            <a:ext cx="8177400" cy="3894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100" dirty="0">
                <a:solidFill>
                  <a:srgbClr val="3F3F3F"/>
                </a:solidFill>
              </a:rPr>
              <a:t>When accessing </a:t>
            </a:r>
            <a:r>
              <a:rPr lang="en-GB" sz="1100" dirty="0" err="1">
                <a:solidFill>
                  <a:srgbClr val="3F3F3F"/>
                </a:solidFill>
              </a:rPr>
              <a:t>ConMas</a:t>
            </a:r>
            <a:r>
              <a:rPr lang="en-GB" sz="1100" dirty="0">
                <a:solidFill>
                  <a:srgbClr val="3F3F3F"/>
                </a:solidFill>
              </a:rPr>
              <a:t> Server, user authentication is required by inputting a login ID and password. This is to ensure that only authorized users can access the </a:t>
            </a:r>
            <a:r>
              <a:rPr lang="en-GB" sz="1100" dirty="0" err="1">
                <a:solidFill>
                  <a:srgbClr val="3F3F3F"/>
                </a:solidFill>
              </a:rPr>
              <a:t>ConMas</a:t>
            </a:r>
            <a:r>
              <a:rPr lang="en-GB" sz="1100" dirty="0">
                <a:solidFill>
                  <a:srgbClr val="3F3F3F"/>
                </a:solidFill>
              </a:rPr>
              <a:t> Server system and its data, and to maintain security of sensitive information</a:t>
            </a:r>
            <a:endParaRPr sz="700" dirty="0"/>
          </a:p>
        </p:txBody>
      </p:sp>
      <p:sp>
        <p:nvSpPr>
          <p:cNvPr id="1172" name="Google Shape;1172;p55"/>
          <p:cNvSpPr/>
          <p:nvPr/>
        </p:nvSpPr>
        <p:spPr>
          <a:xfrm>
            <a:off x="483227" y="1531768"/>
            <a:ext cx="2544536" cy="51919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a:solidFill>
                  <a:srgbClr val="3F3F3F"/>
                </a:solidFill>
              </a:rPr>
              <a:t>User authentication in ConMas Manager (browser)</a:t>
            </a:r>
            <a:endParaRPr sz="1100" b="1">
              <a:solidFill>
                <a:srgbClr val="3F3F3F"/>
              </a:solidFill>
              <a:latin typeface="Arial"/>
              <a:ea typeface="Arial"/>
              <a:cs typeface="Arial"/>
              <a:sym typeface="Arial"/>
            </a:endParaRPr>
          </a:p>
        </p:txBody>
      </p:sp>
      <p:sp>
        <p:nvSpPr>
          <p:cNvPr id="1173" name="Google Shape;1173;p55"/>
          <p:cNvSpPr/>
          <p:nvPr/>
        </p:nvSpPr>
        <p:spPr>
          <a:xfrm>
            <a:off x="3294943" y="1531769"/>
            <a:ext cx="2543400" cy="51919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a:solidFill>
                  <a:srgbClr val="3F3F3F"/>
                </a:solidFill>
              </a:rPr>
              <a:t>User authentication in Designer (Windows client)</a:t>
            </a:r>
            <a:endParaRPr sz="1100">
              <a:solidFill>
                <a:srgbClr val="3F3F3F"/>
              </a:solidFill>
              <a:latin typeface="Arial"/>
              <a:ea typeface="Arial"/>
              <a:cs typeface="Arial"/>
              <a:sym typeface="Arial"/>
            </a:endParaRPr>
          </a:p>
        </p:txBody>
      </p:sp>
      <p:sp>
        <p:nvSpPr>
          <p:cNvPr id="1174" name="Google Shape;1174;p55"/>
          <p:cNvSpPr/>
          <p:nvPr/>
        </p:nvSpPr>
        <p:spPr>
          <a:xfrm>
            <a:off x="6105523" y="1531769"/>
            <a:ext cx="2544536" cy="51919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a:solidFill>
                  <a:srgbClr val="3F3F3F"/>
                </a:solidFill>
              </a:rPr>
              <a:t>In the app, barcode/QR code can be used for input of login ID</a:t>
            </a:r>
            <a:endParaRPr sz="1100">
              <a:solidFill>
                <a:srgbClr val="3F3F3F"/>
              </a:solidFill>
              <a:latin typeface="Arial"/>
              <a:ea typeface="Arial"/>
              <a:cs typeface="Arial"/>
              <a:sym typeface="Arial"/>
            </a:endParaRPr>
          </a:p>
        </p:txBody>
      </p:sp>
      <p:pic>
        <p:nvPicPr>
          <p:cNvPr id="3" name="Picture 2">
            <a:extLst>
              <a:ext uri="{FF2B5EF4-FFF2-40B4-BE49-F238E27FC236}">
                <a16:creationId xmlns:a16="http://schemas.microsoft.com/office/drawing/2014/main" id="{0DA86CEC-7DE4-BDC5-ECA3-4C35E3D3DD1D}"/>
              </a:ext>
            </a:extLst>
          </p:cNvPr>
          <p:cNvPicPr>
            <a:picLocks noChangeAspect="1"/>
          </p:cNvPicPr>
          <p:nvPr/>
        </p:nvPicPr>
        <p:blipFill>
          <a:blip r:embed="rId3"/>
          <a:stretch>
            <a:fillRect/>
          </a:stretch>
        </p:blipFill>
        <p:spPr>
          <a:xfrm>
            <a:off x="598516" y="2242848"/>
            <a:ext cx="7401267" cy="235117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56"/>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38</a:t>
            </a:fld>
            <a:endParaRPr/>
          </a:p>
        </p:txBody>
      </p:sp>
      <p:sp>
        <p:nvSpPr>
          <p:cNvPr id="1187" name="Google Shape;1187;p56"/>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Password strength settings</a:t>
            </a:r>
            <a:endParaRPr sz="1100" dirty="0"/>
          </a:p>
        </p:txBody>
      </p:sp>
      <p:sp>
        <p:nvSpPr>
          <p:cNvPr id="1188" name="Google Shape;1188;p56"/>
          <p:cNvSpPr txBox="1"/>
          <p:nvPr/>
        </p:nvSpPr>
        <p:spPr>
          <a:xfrm>
            <a:off x="413064" y="1082843"/>
            <a:ext cx="8317800" cy="8313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Password strength validation during user password setup where the strength of the password is checked based on the configured settings. If the password strength is insufficient, the setup will not be completed</a:t>
            </a:r>
            <a:endParaRPr sz="1500">
              <a:solidFill>
                <a:srgbClr val="3F3F3F"/>
              </a:solidFill>
              <a:latin typeface="Arial"/>
              <a:ea typeface="Arial"/>
              <a:cs typeface="Arial"/>
              <a:sym typeface="Arial"/>
            </a:endParaRPr>
          </a:p>
        </p:txBody>
      </p:sp>
      <p:sp>
        <p:nvSpPr>
          <p:cNvPr id="1189" name="Google Shape;1189;p56"/>
          <p:cNvSpPr/>
          <p:nvPr/>
        </p:nvSpPr>
        <p:spPr>
          <a:xfrm>
            <a:off x="483226" y="1956707"/>
            <a:ext cx="8177545" cy="373210"/>
          </a:xfrm>
          <a:prstGeom prst="rect">
            <a:avLst/>
          </a:prstGeom>
          <a:solidFill>
            <a:srgbClr val="595959"/>
          </a:solidFill>
          <a:ln>
            <a:noFill/>
          </a:ln>
        </p:spPr>
        <p:txBody>
          <a:bodyPr spcFirstLastPara="1" wrap="square" lIns="162000" tIns="54000" rIns="135000" bIns="81000" anchor="ctr" anchorCtr="0">
            <a:noAutofit/>
          </a:bodyPr>
          <a:lstStyle/>
          <a:p>
            <a:pPr marL="0" marR="0" lvl="0" indent="0" algn="ctr" rtl="0">
              <a:lnSpc>
                <a:spcPct val="130000"/>
              </a:lnSpc>
              <a:spcBef>
                <a:spcPts val="0"/>
              </a:spcBef>
              <a:spcAft>
                <a:spcPts val="0"/>
              </a:spcAft>
              <a:buNone/>
            </a:pPr>
            <a:r>
              <a:rPr lang="en-GB" b="1">
                <a:solidFill>
                  <a:schemeClr val="lt1"/>
                </a:solidFill>
              </a:rPr>
              <a:t>Check items that can be set (multiple selections possible)</a:t>
            </a:r>
            <a:endParaRPr sz="1400">
              <a:solidFill>
                <a:schemeClr val="lt1"/>
              </a:solidFill>
              <a:latin typeface="Arial"/>
              <a:ea typeface="Arial"/>
              <a:cs typeface="Arial"/>
              <a:sym typeface="Arial"/>
            </a:endParaRPr>
          </a:p>
        </p:txBody>
      </p:sp>
      <p:sp>
        <p:nvSpPr>
          <p:cNvPr id="1190" name="Google Shape;1190;p56"/>
          <p:cNvSpPr/>
          <p:nvPr/>
        </p:nvSpPr>
        <p:spPr>
          <a:xfrm>
            <a:off x="628403" y="2581835"/>
            <a:ext cx="2532277" cy="810521"/>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91" name="Google Shape;1191;p56"/>
          <p:cNvSpPr/>
          <p:nvPr/>
        </p:nvSpPr>
        <p:spPr>
          <a:xfrm>
            <a:off x="3305860" y="2581835"/>
            <a:ext cx="2532277" cy="810521"/>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92" name="Google Shape;1192;p56"/>
          <p:cNvSpPr/>
          <p:nvPr/>
        </p:nvSpPr>
        <p:spPr>
          <a:xfrm>
            <a:off x="5983316" y="2581835"/>
            <a:ext cx="2532277" cy="810521"/>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93" name="Google Shape;1193;p56"/>
          <p:cNvSpPr/>
          <p:nvPr/>
        </p:nvSpPr>
        <p:spPr>
          <a:xfrm>
            <a:off x="628403" y="3512732"/>
            <a:ext cx="2532277" cy="810521"/>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94" name="Google Shape;1194;p56"/>
          <p:cNvSpPr/>
          <p:nvPr/>
        </p:nvSpPr>
        <p:spPr>
          <a:xfrm>
            <a:off x="3305860" y="3512732"/>
            <a:ext cx="2532277" cy="810521"/>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95" name="Google Shape;1195;p56"/>
          <p:cNvSpPr/>
          <p:nvPr/>
        </p:nvSpPr>
        <p:spPr>
          <a:xfrm>
            <a:off x="5983316" y="3512732"/>
            <a:ext cx="2532277" cy="810521"/>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96" name="Google Shape;1196;p56"/>
          <p:cNvSpPr txBox="1"/>
          <p:nvPr/>
        </p:nvSpPr>
        <p:spPr>
          <a:xfrm>
            <a:off x="734731" y="2703626"/>
            <a:ext cx="2319600" cy="153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a:solidFill>
                  <a:schemeClr val="dk2"/>
                </a:solidFill>
              </a:rPr>
              <a:t>Include upper and lower case letters</a:t>
            </a:r>
            <a:endParaRPr sz="1000" b="1">
              <a:solidFill>
                <a:schemeClr val="dk2"/>
              </a:solidFill>
              <a:latin typeface="Arial"/>
              <a:ea typeface="Arial"/>
              <a:cs typeface="Arial"/>
              <a:sym typeface="Arial"/>
            </a:endParaRPr>
          </a:p>
        </p:txBody>
      </p:sp>
      <p:sp>
        <p:nvSpPr>
          <p:cNvPr id="1197" name="Google Shape;1197;p56"/>
          <p:cNvSpPr txBox="1"/>
          <p:nvPr/>
        </p:nvSpPr>
        <p:spPr>
          <a:xfrm>
            <a:off x="3412188" y="2703625"/>
            <a:ext cx="2319618"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dk2"/>
                </a:solidFill>
              </a:rPr>
              <a:t>Include a number</a:t>
            </a:r>
            <a:endParaRPr sz="1200" b="1">
              <a:solidFill>
                <a:schemeClr val="dk2"/>
              </a:solidFill>
              <a:latin typeface="Arial"/>
              <a:ea typeface="Arial"/>
              <a:cs typeface="Arial"/>
              <a:sym typeface="Arial"/>
            </a:endParaRPr>
          </a:p>
        </p:txBody>
      </p:sp>
      <p:sp>
        <p:nvSpPr>
          <p:cNvPr id="1198" name="Google Shape;1198;p56"/>
          <p:cNvSpPr txBox="1"/>
          <p:nvPr/>
        </p:nvSpPr>
        <p:spPr>
          <a:xfrm>
            <a:off x="6089644" y="2703625"/>
            <a:ext cx="2319618"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dk2"/>
                </a:solidFill>
              </a:rPr>
              <a:t>Include symbols</a:t>
            </a:r>
            <a:endParaRPr sz="1200" b="1">
              <a:solidFill>
                <a:schemeClr val="dk2"/>
              </a:solidFill>
              <a:latin typeface="Arial"/>
              <a:ea typeface="Arial"/>
              <a:cs typeface="Arial"/>
              <a:sym typeface="Arial"/>
            </a:endParaRPr>
          </a:p>
        </p:txBody>
      </p:sp>
      <p:sp>
        <p:nvSpPr>
          <p:cNvPr id="1199" name="Google Shape;1199;p56"/>
          <p:cNvSpPr txBox="1"/>
          <p:nvPr/>
        </p:nvSpPr>
        <p:spPr>
          <a:xfrm>
            <a:off x="734731" y="3634145"/>
            <a:ext cx="2319618"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dk2"/>
                </a:solidFill>
              </a:rPr>
              <a:t>Number of password digits</a:t>
            </a:r>
            <a:endParaRPr sz="1200" b="1">
              <a:solidFill>
                <a:schemeClr val="dk2"/>
              </a:solidFill>
              <a:latin typeface="Arial"/>
              <a:ea typeface="Arial"/>
              <a:cs typeface="Arial"/>
              <a:sym typeface="Arial"/>
            </a:endParaRPr>
          </a:p>
        </p:txBody>
      </p:sp>
      <p:sp>
        <p:nvSpPr>
          <p:cNvPr id="1200" name="Google Shape;1200;p56"/>
          <p:cNvSpPr txBox="1"/>
          <p:nvPr/>
        </p:nvSpPr>
        <p:spPr>
          <a:xfrm>
            <a:off x="3412188" y="3634145"/>
            <a:ext cx="2319600" cy="3078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a:solidFill>
                  <a:schemeClr val="dk2"/>
                </a:solidFill>
              </a:rPr>
              <a:t>Do not use the same password as last time</a:t>
            </a:r>
            <a:endParaRPr sz="1000" b="1">
              <a:solidFill>
                <a:schemeClr val="dk2"/>
              </a:solidFill>
              <a:latin typeface="Arial"/>
              <a:ea typeface="Arial"/>
              <a:cs typeface="Arial"/>
              <a:sym typeface="Arial"/>
            </a:endParaRPr>
          </a:p>
        </p:txBody>
      </p:sp>
      <p:sp>
        <p:nvSpPr>
          <p:cNvPr id="1201" name="Google Shape;1201;p56"/>
          <p:cNvSpPr txBox="1"/>
          <p:nvPr/>
        </p:nvSpPr>
        <p:spPr>
          <a:xfrm>
            <a:off x="6089644" y="3634145"/>
            <a:ext cx="2319618"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dk2"/>
                </a:solidFill>
              </a:rPr>
              <a:t>Setting password expiry dates.</a:t>
            </a:r>
            <a:endParaRPr sz="1200" b="1">
              <a:solidFill>
                <a:schemeClr val="dk2"/>
              </a:solidFill>
              <a:latin typeface="Arial"/>
              <a:ea typeface="Arial"/>
              <a:cs typeface="Arial"/>
              <a:sym typeface="Arial"/>
            </a:endParaRPr>
          </a:p>
        </p:txBody>
      </p:sp>
      <p:sp>
        <p:nvSpPr>
          <p:cNvPr id="1202" name="Google Shape;1202;p56"/>
          <p:cNvSpPr txBox="1"/>
          <p:nvPr/>
        </p:nvSpPr>
        <p:spPr>
          <a:xfrm>
            <a:off x="734731" y="2990295"/>
            <a:ext cx="23196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595959"/>
                </a:solidFill>
              </a:rPr>
              <a:t>The password must contain 'uppercase letters (A-Z)' and lowercase letters (a-z)</a:t>
            </a:r>
            <a:endParaRPr sz="900">
              <a:solidFill>
                <a:srgbClr val="595959"/>
              </a:solidFill>
              <a:latin typeface="Arial"/>
              <a:ea typeface="Arial"/>
              <a:cs typeface="Arial"/>
              <a:sym typeface="Arial"/>
            </a:endParaRPr>
          </a:p>
        </p:txBody>
      </p:sp>
      <p:sp>
        <p:nvSpPr>
          <p:cNvPr id="1203" name="Google Shape;1203;p56"/>
          <p:cNvSpPr txBox="1"/>
          <p:nvPr/>
        </p:nvSpPr>
        <p:spPr>
          <a:xfrm>
            <a:off x="3412188" y="3050645"/>
            <a:ext cx="2319600" cy="1386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595959"/>
                </a:solidFill>
              </a:rPr>
              <a:t>You password must include numbers (0-9) </a:t>
            </a:r>
            <a:endParaRPr sz="900">
              <a:solidFill>
                <a:srgbClr val="595959"/>
              </a:solidFill>
              <a:latin typeface="Arial"/>
              <a:ea typeface="Arial"/>
              <a:cs typeface="Arial"/>
              <a:sym typeface="Arial"/>
            </a:endParaRPr>
          </a:p>
        </p:txBody>
      </p:sp>
      <p:sp>
        <p:nvSpPr>
          <p:cNvPr id="1204" name="Google Shape;1204;p56"/>
          <p:cNvSpPr txBox="1"/>
          <p:nvPr/>
        </p:nvSpPr>
        <p:spPr>
          <a:xfrm>
            <a:off x="6089644" y="3060988"/>
            <a:ext cx="2319618"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595959"/>
                </a:solidFill>
              </a:rPr>
              <a:t>The password must contain symbols</a:t>
            </a:r>
            <a:endParaRPr sz="900">
              <a:solidFill>
                <a:srgbClr val="595959"/>
              </a:solidFill>
              <a:latin typeface="Arial"/>
              <a:ea typeface="Arial"/>
              <a:cs typeface="Arial"/>
              <a:sym typeface="Arial"/>
            </a:endParaRPr>
          </a:p>
        </p:txBody>
      </p:sp>
      <p:sp>
        <p:nvSpPr>
          <p:cNvPr id="1205" name="Google Shape;1205;p56"/>
          <p:cNvSpPr txBox="1"/>
          <p:nvPr/>
        </p:nvSpPr>
        <p:spPr>
          <a:xfrm>
            <a:off x="734731" y="3909968"/>
            <a:ext cx="23196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595959"/>
                </a:solidFill>
              </a:rPr>
              <a:t>The password must be at least the minimum number of digits set</a:t>
            </a:r>
            <a:endParaRPr sz="900">
              <a:solidFill>
                <a:srgbClr val="595959"/>
              </a:solidFill>
              <a:latin typeface="Arial"/>
              <a:ea typeface="Arial"/>
              <a:cs typeface="Arial"/>
              <a:sym typeface="Arial"/>
            </a:endParaRPr>
          </a:p>
        </p:txBody>
      </p:sp>
      <p:sp>
        <p:nvSpPr>
          <p:cNvPr id="1206" name="Google Shape;1206;p56"/>
          <p:cNvSpPr txBox="1"/>
          <p:nvPr/>
        </p:nvSpPr>
        <p:spPr>
          <a:xfrm>
            <a:off x="3412188" y="3909968"/>
            <a:ext cx="23196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595959"/>
                </a:solidFill>
              </a:rPr>
              <a:t>You need to set a password that is different from the one previously set</a:t>
            </a:r>
            <a:endParaRPr sz="900">
              <a:solidFill>
                <a:srgbClr val="595959"/>
              </a:solidFill>
              <a:latin typeface="Arial"/>
              <a:ea typeface="Arial"/>
              <a:cs typeface="Arial"/>
              <a:sym typeface="Arial"/>
            </a:endParaRPr>
          </a:p>
        </p:txBody>
      </p:sp>
      <p:sp>
        <p:nvSpPr>
          <p:cNvPr id="1207" name="Google Shape;1207;p56"/>
          <p:cNvSpPr txBox="1"/>
          <p:nvPr/>
        </p:nvSpPr>
        <p:spPr>
          <a:xfrm>
            <a:off x="6089644" y="3909968"/>
            <a:ext cx="23196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595959"/>
                </a:solidFill>
              </a:rPr>
              <a:t>When the password expires, you need to set a new password again</a:t>
            </a:r>
            <a:endParaRPr sz="900">
              <a:solidFill>
                <a:srgbClr val="595959"/>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57"/>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39</a:t>
            </a:fld>
            <a:endParaRPr/>
          </a:p>
        </p:txBody>
      </p:sp>
      <p:sp>
        <p:nvSpPr>
          <p:cNvPr id="1213" name="Google Shape;1213;p57"/>
          <p:cNvSpPr txBox="1"/>
          <p:nvPr/>
        </p:nvSpPr>
        <p:spPr>
          <a:xfrm>
            <a:off x="454131"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Individual device authentication management</a:t>
            </a:r>
            <a:endParaRPr sz="1100" dirty="0"/>
          </a:p>
        </p:txBody>
      </p:sp>
      <p:sp>
        <p:nvSpPr>
          <p:cNvPr id="1214" name="Google Shape;1214;p57"/>
          <p:cNvSpPr txBox="1"/>
          <p:nvPr/>
        </p:nvSpPr>
        <p:spPr>
          <a:xfrm>
            <a:off x="423816" y="966082"/>
            <a:ext cx="8317800" cy="5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dirty="0">
                <a:solidFill>
                  <a:srgbClr val="3F3F3F"/>
                </a:solidFill>
              </a:rPr>
              <a:t>Access to the </a:t>
            </a:r>
            <a:r>
              <a:rPr lang="en-GB" sz="1500" dirty="0" err="1">
                <a:solidFill>
                  <a:srgbClr val="3F3F3F"/>
                </a:solidFill>
              </a:rPr>
              <a:t>ConMas</a:t>
            </a:r>
            <a:r>
              <a:rPr lang="en-GB" sz="1500" dirty="0">
                <a:solidFill>
                  <a:srgbClr val="3F3F3F"/>
                </a:solidFill>
              </a:rPr>
              <a:t> Server is only allowed from devices that have been individually authenticated by the server</a:t>
            </a:r>
            <a:endParaRPr sz="1500" dirty="0">
              <a:solidFill>
                <a:srgbClr val="3F3F3F"/>
              </a:solidFill>
              <a:latin typeface="Arial"/>
              <a:ea typeface="Arial"/>
              <a:cs typeface="Arial"/>
              <a:sym typeface="Arial"/>
            </a:endParaRPr>
          </a:p>
        </p:txBody>
      </p:sp>
      <p:grpSp>
        <p:nvGrpSpPr>
          <p:cNvPr id="1215" name="Google Shape;1215;p57"/>
          <p:cNvGrpSpPr/>
          <p:nvPr/>
        </p:nvGrpSpPr>
        <p:grpSpPr>
          <a:xfrm>
            <a:off x="1795181" y="1641350"/>
            <a:ext cx="6535350" cy="2839190"/>
            <a:chOff x="2393575" y="2188467"/>
            <a:chExt cx="8713800" cy="3785587"/>
          </a:xfrm>
        </p:grpSpPr>
        <p:cxnSp>
          <p:nvCxnSpPr>
            <p:cNvPr id="1216" name="Google Shape;1216;p57"/>
            <p:cNvCxnSpPr>
              <a:stCxn id="1217" idx="0"/>
              <a:endCxn id="1218" idx="4"/>
            </p:cNvCxnSpPr>
            <p:nvPr/>
          </p:nvCxnSpPr>
          <p:spPr>
            <a:xfrm rot="10800000">
              <a:off x="2487544" y="2405403"/>
              <a:ext cx="0" cy="3217200"/>
            </a:xfrm>
            <a:prstGeom prst="straightConnector1">
              <a:avLst/>
            </a:prstGeom>
            <a:noFill/>
            <a:ln w="28575" cap="flat" cmpd="sng">
              <a:solidFill>
                <a:srgbClr val="FFE8BF"/>
              </a:solidFill>
              <a:prstDash val="solid"/>
              <a:miter lim="800000"/>
              <a:headEnd type="none" w="sm" len="sm"/>
              <a:tailEnd type="none" w="sm" len="sm"/>
            </a:ln>
          </p:spPr>
        </p:cxnSp>
        <p:sp>
          <p:nvSpPr>
            <p:cNvPr id="1218" name="Google Shape;1218;p57"/>
            <p:cNvSpPr/>
            <p:nvPr/>
          </p:nvSpPr>
          <p:spPr>
            <a:xfrm>
              <a:off x="2393575" y="2217610"/>
              <a:ext cx="187937" cy="187937"/>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19" name="Google Shape;1219;p57"/>
            <p:cNvSpPr/>
            <p:nvPr/>
          </p:nvSpPr>
          <p:spPr>
            <a:xfrm>
              <a:off x="2393576" y="2898609"/>
              <a:ext cx="187937" cy="187937"/>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20" name="Google Shape;1220;p57"/>
            <p:cNvSpPr/>
            <p:nvPr/>
          </p:nvSpPr>
          <p:spPr>
            <a:xfrm>
              <a:off x="2393575" y="3579608"/>
              <a:ext cx="187937" cy="187937"/>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21" name="Google Shape;1221;p57"/>
            <p:cNvSpPr/>
            <p:nvPr/>
          </p:nvSpPr>
          <p:spPr>
            <a:xfrm>
              <a:off x="2393575" y="4260607"/>
              <a:ext cx="187937" cy="187937"/>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22" name="Google Shape;1222;p57"/>
            <p:cNvSpPr/>
            <p:nvPr/>
          </p:nvSpPr>
          <p:spPr>
            <a:xfrm>
              <a:off x="2393575" y="4941606"/>
              <a:ext cx="187937" cy="187937"/>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17" name="Google Shape;1217;p57"/>
            <p:cNvSpPr/>
            <p:nvPr/>
          </p:nvSpPr>
          <p:spPr>
            <a:xfrm>
              <a:off x="2393575" y="5622603"/>
              <a:ext cx="187937" cy="187937"/>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23" name="Google Shape;1223;p57"/>
            <p:cNvSpPr txBox="1"/>
            <p:nvPr/>
          </p:nvSpPr>
          <p:spPr>
            <a:xfrm>
              <a:off x="3003175" y="2188467"/>
              <a:ext cx="8104200" cy="492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a:solidFill>
                    <a:srgbClr val="3F3F3F"/>
                  </a:solidFill>
                </a:rPr>
                <a:t>Register the "Server Connection", "User ID", and "Password" in the settings screen of the app</a:t>
              </a:r>
              <a:endParaRPr sz="1100"/>
            </a:p>
          </p:txBody>
        </p:sp>
        <p:sp>
          <p:nvSpPr>
            <p:cNvPr id="1224" name="Google Shape;1224;p57"/>
            <p:cNvSpPr txBox="1"/>
            <p:nvPr/>
          </p:nvSpPr>
          <p:spPr>
            <a:xfrm>
              <a:off x="3003174" y="2861987"/>
              <a:ext cx="8104095"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a:solidFill>
                    <a:srgbClr val="3F3F3F"/>
                  </a:solidFill>
                </a:rPr>
                <a:t>You log in to the server from the device before authentication</a:t>
              </a:r>
              <a:endParaRPr sz="1100"/>
            </a:p>
          </p:txBody>
        </p:sp>
        <p:sp>
          <p:nvSpPr>
            <p:cNvPr id="1225" name="Google Shape;1225;p57"/>
            <p:cNvSpPr txBox="1"/>
            <p:nvPr/>
          </p:nvSpPr>
          <p:spPr>
            <a:xfrm>
              <a:off x="3003173" y="3416229"/>
              <a:ext cx="8104200" cy="517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GB" sz="1200">
                  <a:solidFill>
                    <a:srgbClr val="3F3F3F"/>
                  </a:solidFill>
                </a:rPr>
                <a:t>From the "Device Authentication" in the app's settings screen, you can submit an "Approval Request" by entering a comment in the application screen and submitting it</a:t>
              </a:r>
              <a:endParaRPr sz="1100"/>
            </a:p>
          </p:txBody>
        </p:sp>
        <p:sp>
          <p:nvSpPr>
            <p:cNvPr id="1226" name="Google Shape;1226;p57"/>
            <p:cNvSpPr txBox="1"/>
            <p:nvPr/>
          </p:nvSpPr>
          <p:spPr>
            <a:xfrm>
              <a:off x="3003172" y="4097228"/>
              <a:ext cx="8104200" cy="517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GB" sz="1200">
                  <a:solidFill>
                    <a:srgbClr val="3F3F3F"/>
                  </a:solidFill>
                </a:rPr>
                <a:t>The app sends both the "Device Identifier (UUID)" and the "Applicant Information" to the server simultaneously (the app retains the "Device Identifier (UUID)" internally)</a:t>
              </a:r>
              <a:endParaRPr sz="1100"/>
            </a:p>
          </p:txBody>
        </p:sp>
        <p:sp>
          <p:nvSpPr>
            <p:cNvPr id="1227" name="Google Shape;1227;p57"/>
            <p:cNvSpPr txBox="1"/>
            <p:nvPr/>
          </p:nvSpPr>
          <p:spPr>
            <a:xfrm>
              <a:off x="3003171" y="4912463"/>
              <a:ext cx="8104200" cy="517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GB" sz="1200">
                  <a:solidFill>
                    <a:srgbClr val="3F3F3F"/>
                  </a:solidFill>
                </a:rPr>
                <a:t>In ConMas Manager, you can approve iPad devices with "Device Authentication" requests from the "Device Management" menu</a:t>
              </a:r>
              <a:endParaRPr sz="1100"/>
            </a:p>
          </p:txBody>
        </p:sp>
        <p:sp>
          <p:nvSpPr>
            <p:cNvPr id="1228" name="Google Shape;1228;p57"/>
            <p:cNvSpPr txBox="1"/>
            <p:nvPr/>
          </p:nvSpPr>
          <p:spPr>
            <a:xfrm>
              <a:off x="3003171" y="5456854"/>
              <a:ext cx="8104200" cy="517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GB" sz="1200">
                  <a:solidFill>
                    <a:srgbClr val="3F3F3F"/>
                  </a:solidFill>
                </a:rPr>
                <a:t>ConMas Server allows access only from devices with approved "Device Identification UUID" for accessing ConMas Server</a:t>
              </a:r>
              <a:endParaRPr sz="110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1"/>
          <p:cNvPicPr preferRelativeResize="0"/>
          <p:nvPr/>
        </p:nvPicPr>
        <p:blipFill rotWithShape="1">
          <a:blip r:embed="rId3">
            <a:alphaModFix/>
          </a:blip>
          <a:srcRect l="-27457" t="18965" r="-29838" b="7826"/>
          <a:stretch/>
        </p:blipFill>
        <p:spPr>
          <a:xfrm>
            <a:off x="7242982" y="2872373"/>
            <a:ext cx="1189440" cy="546498"/>
          </a:xfrm>
          <a:prstGeom prst="rect">
            <a:avLst/>
          </a:prstGeom>
          <a:noFill/>
          <a:ln>
            <a:noFill/>
          </a:ln>
        </p:spPr>
      </p:pic>
      <p:pic>
        <p:nvPicPr>
          <p:cNvPr id="164" name="Google Shape;164;p21"/>
          <p:cNvPicPr preferRelativeResize="0"/>
          <p:nvPr/>
        </p:nvPicPr>
        <p:blipFill rotWithShape="1">
          <a:blip r:embed="rId4">
            <a:alphaModFix/>
          </a:blip>
          <a:srcRect l="-4965" t="29025" r="-4325" b="9601"/>
          <a:stretch/>
        </p:blipFill>
        <p:spPr>
          <a:xfrm>
            <a:off x="7233974" y="2192649"/>
            <a:ext cx="1189440" cy="546498"/>
          </a:xfrm>
          <a:prstGeom prst="rect">
            <a:avLst/>
          </a:prstGeom>
          <a:noFill/>
          <a:ln>
            <a:noFill/>
          </a:ln>
        </p:spPr>
      </p:pic>
      <p:pic>
        <p:nvPicPr>
          <p:cNvPr id="165" name="Google Shape;165;p21"/>
          <p:cNvPicPr preferRelativeResize="0"/>
          <p:nvPr/>
        </p:nvPicPr>
        <p:blipFill rotWithShape="1">
          <a:blip r:embed="rId5">
            <a:alphaModFix/>
          </a:blip>
          <a:srcRect l="-7598" t="18151" r="-2244" b="38888"/>
          <a:stretch/>
        </p:blipFill>
        <p:spPr>
          <a:xfrm>
            <a:off x="3177842" y="3552815"/>
            <a:ext cx="1189440" cy="546498"/>
          </a:xfrm>
          <a:prstGeom prst="rect">
            <a:avLst/>
          </a:prstGeom>
          <a:noFill/>
          <a:ln>
            <a:noFill/>
          </a:ln>
        </p:spPr>
      </p:pic>
      <p:pic>
        <p:nvPicPr>
          <p:cNvPr id="166" name="Google Shape;166;p21"/>
          <p:cNvPicPr preferRelativeResize="0"/>
          <p:nvPr/>
        </p:nvPicPr>
        <p:blipFill rotWithShape="1">
          <a:blip r:embed="rId6">
            <a:alphaModFix/>
          </a:blip>
          <a:srcRect l="-15318" t="9702" r="-16986" b="34373"/>
          <a:stretch/>
        </p:blipFill>
        <p:spPr>
          <a:xfrm>
            <a:off x="7233973" y="1512926"/>
            <a:ext cx="1189440" cy="546498"/>
          </a:xfrm>
          <a:prstGeom prst="rect">
            <a:avLst/>
          </a:prstGeom>
          <a:noFill/>
          <a:ln>
            <a:noFill/>
          </a:ln>
        </p:spPr>
      </p:pic>
      <p:pic>
        <p:nvPicPr>
          <p:cNvPr id="167" name="Google Shape;167;p21"/>
          <p:cNvPicPr preferRelativeResize="0"/>
          <p:nvPr/>
        </p:nvPicPr>
        <p:blipFill rotWithShape="1">
          <a:blip r:embed="rId7">
            <a:alphaModFix/>
          </a:blip>
          <a:srcRect t="25917" b="13489"/>
          <a:stretch/>
        </p:blipFill>
        <p:spPr>
          <a:xfrm>
            <a:off x="3260118" y="1512208"/>
            <a:ext cx="1131472" cy="547216"/>
          </a:xfrm>
          <a:prstGeom prst="rect">
            <a:avLst/>
          </a:prstGeom>
          <a:noFill/>
          <a:ln>
            <a:noFill/>
          </a:ln>
        </p:spPr>
      </p:pic>
      <p:pic>
        <p:nvPicPr>
          <p:cNvPr id="168" name="Google Shape;168;p21"/>
          <p:cNvPicPr preferRelativeResize="0"/>
          <p:nvPr/>
        </p:nvPicPr>
        <p:blipFill rotWithShape="1">
          <a:blip r:embed="rId8">
            <a:alphaModFix/>
          </a:blip>
          <a:srcRect t="13857" b="13266"/>
          <a:stretch/>
        </p:blipFill>
        <p:spPr>
          <a:xfrm>
            <a:off x="3177842" y="2192650"/>
            <a:ext cx="1302457" cy="546497"/>
          </a:xfrm>
          <a:prstGeom prst="rect">
            <a:avLst/>
          </a:prstGeom>
          <a:noFill/>
          <a:ln>
            <a:noFill/>
          </a:ln>
        </p:spPr>
      </p:pic>
      <p:pic>
        <p:nvPicPr>
          <p:cNvPr id="169" name="Google Shape;169;p21"/>
          <p:cNvPicPr preferRelativeResize="0"/>
          <p:nvPr/>
        </p:nvPicPr>
        <p:blipFill rotWithShape="1">
          <a:blip r:embed="rId9">
            <a:alphaModFix/>
          </a:blip>
          <a:srcRect t="9764" b="26486"/>
          <a:stretch/>
        </p:blipFill>
        <p:spPr>
          <a:xfrm>
            <a:off x="3284425" y="2872373"/>
            <a:ext cx="1082857" cy="546498"/>
          </a:xfrm>
          <a:prstGeom prst="rect">
            <a:avLst/>
          </a:prstGeom>
          <a:noFill/>
          <a:ln>
            <a:noFill/>
          </a:ln>
        </p:spPr>
      </p:pic>
      <p:sp>
        <p:nvSpPr>
          <p:cNvPr id="170" name="Google Shape;170;p21"/>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a:t>
            </a:fld>
            <a:endParaRPr/>
          </a:p>
        </p:txBody>
      </p:sp>
      <p:sp>
        <p:nvSpPr>
          <p:cNvPr id="171" name="Google Shape;171;p21"/>
          <p:cNvSpPr txBox="1"/>
          <p:nvPr/>
        </p:nvSpPr>
        <p:spPr>
          <a:xfrm>
            <a:off x="2886075" y="549475"/>
            <a:ext cx="3371850"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i-Reporter Adoption</a:t>
            </a:r>
            <a:endParaRPr sz="1100"/>
          </a:p>
        </p:txBody>
      </p:sp>
      <p:sp>
        <p:nvSpPr>
          <p:cNvPr id="172" name="Google Shape;172;p21"/>
          <p:cNvSpPr txBox="1"/>
          <p:nvPr/>
        </p:nvSpPr>
        <p:spPr>
          <a:xfrm>
            <a:off x="612058" y="1007393"/>
            <a:ext cx="7920000" cy="369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dirty="0" err="1">
                <a:solidFill>
                  <a:srgbClr val="3F3F3F"/>
                </a:solidFill>
              </a:rPr>
              <a:t>i</a:t>
            </a:r>
            <a:r>
              <a:rPr lang="en-GB" sz="1200" dirty="0">
                <a:solidFill>
                  <a:srgbClr val="3F3F3F"/>
                </a:solidFill>
              </a:rPr>
              <a:t>-Reporter can be used for recording, reporting and viewing a wide range of 'on-the-spot' information in all industries, thanks to its diverse and versatile functions.</a:t>
            </a:r>
            <a:endParaRPr sz="1100" dirty="0"/>
          </a:p>
        </p:txBody>
      </p:sp>
      <p:sp>
        <p:nvSpPr>
          <p:cNvPr id="173" name="Google Shape;173;p21"/>
          <p:cNvSpPr/>
          <p:nvPr/>
        </p:nvSpPr>
        <p:spPr>
          <a:xfrm>
            <a:off x="723775" y="1512927"/>
            <a:ext cx="3779372" cy="546497"/>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4" name="Google Shape;174;p21"/>
          <p:cNvSpPr/>
          <p:nvPr/>
        </p:nvSpPr>
        <p:spPr>
          <a:xfrm>
            <a:off x="4640852" y="1512927"/>
            <a:ext cx="3779400" cy="546600"/>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5" name="Google Shape;175;p21"/>
          <p:cNvSpPr/>
          <p:nvPr/>
        </p:nvSpPr>
        <p:spPr>
          <a:xfrm>
            <a:off x="723775" y="2193369"/>
            <a:ext cx="3779372" cy="546497"/>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6" name="Google Shape;176;p21"/>
          <p:cNvSpPr/>
          <p:nvPr/>
        </p:nvSpPr>
        <p:spPr>
          <a:xfrm>
            <a:off x="4640852" y="2193369"/>
            <a:ext cx="3779372" cy="546497"/>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7" name="Google Shape;177;p21"/>
          <p:cNvSpPr/>
          <p:nvPr/>
        </p:nvSpPr>
        <p:spPr>
          <a:xfrm>
            <a:off x="723775" y="2873093"/>
            <a:ext cx="3779372" cy="546497"/>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8" name="Google Shape;178;p21"/>
          <p:cNvSpPr/>
          <p:nvPr/>
        </p:nvSpPr>
        <p:spPr>
          <a:xfrm>
            <a:off x="4640852" y="2873093"/>
            <a:ext cx="3779372" cy="546497"/>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9" name="Google Shape;179;p21"/>
          <p:cNvSpPr/>
          <p:nvPr/>
        </p:nvSpPr>
        <p:spPr>
          <a:xfrm>
            <a:off x="723775" y="3552816"/>
            <a:ext cx="3779372" cy="546497"/>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80" name="Google Shape;180;p21"/>
          <p:cNvSpPr txBox="1"/>
          <p:nvPr/>
        </p:nvSpPr>
        <p:spPr>
          <a:xfrm>
            <a:off x="964215" y="1707461"/>
            <a:ext cx="1889728" cy="184666"/>
          </a:xfrm>
          <a:prstGeom prst="rect">
            <a:avLst/>
          </a:prstGeom>
          <a:noFill/>
          <a:ln>
            <a:noFill/>
          </a:ln>
        </p:spPr>
        <p:txBody>
          <a:bodyPr spcFirstLastPara="1" wrap="square" lIns="0" tIns="0" rIns="0" bIns="0" anchor="t" anchorCtr="0">
            <a:spAutoFit/>
          </a:bodyPr>
          <a:lstStyle/>
          <a:p>
            <a:pPr marL="215900" marR="0" lvl="0" indent="-215900" algn="l" rtl="0">
              <a:spcBef>
                <a:spcPts val="0"/>
              </a:spcBef>
              <a:spcAft>
                <a:spcPts val="0"/>
              </a:spcAft>
              <a:buClr>
                <a:schemeClr val="dk2"/>
              </a:buClr>
              <a:buSzPts val="1200"/>
              <a:buFont typeface="Noto Sans Symbols"/>
              <a:buChar char="●"/>
            </a:pPr>
            <a:r>
              <a:rPr lang="en-GB" sz="1200" b="1">
                <a:solidFill>
                  <a:srgbClr val="3F3F3F"/>
                </a:solidFill>
              </a:rPr>
              <a:t>Manufacturing plants</a:t>
            </a:r>
            <a:endParaRPr sz="1200" b="1">
              <a:solidFill>
                <a:srgbClr val="3F3F3F"/>
              </a:solidFill>
              <a:latin typeface="Arial"/>
              <a:ea typeface="Arial"/>
              <a:cs typeface="Arial"/>
              <a:sym typeface="Arial"/>
            </a:endParaRPr>
          </a:p>
        </p:txBody>
      </p:sp>
      <p:sp>
        <p:nvSpPr>
          <p:cNvPr id="181" name="Google Shape;181;p21"/>
          <p:cNvSpPr txBox="1"/>
          <p:nvPr/>
        </p:nvSpPr>
        <p:spPr>
          <a:xfrm>
            <a:off x="964215" y="2382163"/>
            <a:ext cx="3572376" cy="184666"/>
          </a:xfrm>
          <a:prstGeom prst="rect">
            <a:avLst/>
          </a:prstGeom>
          <a:noFill/>
          <a:ln>
            <a:noFill/>
          </a:ln>
        </p:spPr>
        <p:txBody>
          <a:bodyPr spcFirstLastPara="1" wrap="square" lIns="0" tIns="0" rIns="0" bIns="0" anchor="t" anchorCtr="0">
            <a:spAutoFit/>
          </a:bodyPr>
          <a:lstStyle/>
          <a:p>
            <a:pPr marL="215900" marR="0" lvl="0" indent="-215900" algn="l" rtl="0">
              <a:spcBef>
                <a:spcPts val="0"/>
              </a:spcBef>
              <a:spcAft>
                <a:spcPts val="0"/>
              </a:spcAft>
              <a:buClr>
                <a:schemeClr val="dk2"/>
              </a:buClr>
              <a:buSzPts val="1200"/>
              <a:buFont typeface="Noto Sans Symbols"/>
              <a:buChar char="●"/>
            </a:pPr>
            <a:r>
              <a:rPr lang="en-GB" sz="1200" b="1" dirty="0">
                <a:solidFill>
                  <a:srgbClr val="3F3F3F"/>
                </a:solidFill>
              </a:rPr>
              <a:t>Safety patrols and construction checks</a:t>
            </a:r>
            <a:endParaRPr sz="1200" b="1" dirty="0">
              <a:solidFill>
                <a:srgbClr val="3F3F3F"/>
              </a:solidFill>
              <a:latin typeface="Arial"/>
              <a:ea typeface="Arial"/>
              <a:cs typeface="Arial"/>
              <a:sym typeface="Arial"/>
            </a:endParaRPr>
          </a:p>
        </p:txBody>
      </p:sp>
      <p:sp>
        <p:nvSpPr>
          <p:cNvPr id="182" name="Google Shape;182;p21"/>
          <p:cNvSpPr txBox="1"/>
          <p:nvPr/>
        </p:nvSpPr>
        <p:spPr>
          <a:xfrm>
            <a:off x="964215" y="3061886"/>
            <a:ext cx="2389150" cy="184666"/>
          </a:xfrm>
          <a:prstGeom prst="rect">
            <a:avLst/>
          </a:prstGeom>
          <a:noFill/>
          <a:ln>
            <a:noFill/>
          </a:ln>
        </p:spPr>
        <p:txBody>
          <a:bodyPr spcFirstLastPara="1" wrap="square" lIns="0" tIns="0" rIns="0" bIns="0" anchor="t" anchorCtr="0">
            <a:spAutoFit/>
          </a:bodyPr>
          <a:lstStyle/>
          <a:p>
            <a:pPr marL="215900" marR="0" lvl="0" indent="-215900" algn="l" rtl="0">
              <a:spcBef>
                <a:spcPts val="0"/>
              </a:spcBef>
              <a:spcAft>
                <a:spcPts val="0"/>
              </a:spcAft>
              <a:buClr>
                <a:schemeClr val="dk2"/>
              </a:buClr>
              <a:buSzPts val="1200"/>
              <a:buFont typeface="Noto Sans Symbols"/>
              <a:buChar char="●"/>
            </a:pPr>
            <a:r>
              <a:rPr lang="en-GB" sz="1200" b="1" dirty="0">
                <a:solidFill>
                  <a:srgbClr val="3F3F3F"/>
                </a:solidFill>
              </a:rPr>
              <a:t>Shop patrol checklist</a:t>
            </a:r>
            <a:endParaRPr sz="1200" b="1" dirty="0">
              <a:solidFill>
                <a:srgbClr val="3F3F3F"/>
              </a:solidFill>
              <a:latin typeface="Arial"/>
              <a:ea typeface="Arial"/>
              <a:cs typeface="Arial"/>
              <a:sym typeface="Arial"/>
            </a:endParaRPr>
          </a:p>
        </p:txBody>
      </p:sp>
      <p:sp>
        <p:nvSpPr>
          <p:cNvPr id="183" name="Google Shape;183;p21"/>
          <p:cNvSpPr txBox="1"/>
          <p:nvPr/>
        </p:nvSpPr>
        <p:spPr>
          <a:xfrm>
            <a:off x="964215" y="3727265"/>
            <a:ext cx="3427216" cy="184666"/>
          </a:xfrm>
          <a:prstGeom prst="rect">
            <a:avLst/>
          </a:prstGeom>
          <a:noFill/>
          <a:ln>
            <a:noFill/>
          </a:ln>
        </p:spPr>
        <p:txBody>
          <a:bodyPr spcFirstLastPara="1" wrap="square" lIns="0" tIns="0" rIns="0" bIns="0" anchor="t" anchorCtr="0">
            <a:spAutoFit/>
          </a:bodyPr>
          <a:lstStyle/>
          <a:p>
            <a:pPr marL="215900" marR="0" lvl="0" indent="-215900" algn="l" rtl="0">
              <a:spcBef>
                <a:spcPts val="0"/>
              </a:spcBef>
              <a:spcAft>
                <a:spcPts val="0"/>
              </a:spcAft>
              <a:buClr>
                <a:schemeClr val="dk2"/>
              </a:buClr>
              <a:buSzPts val="1200"/>
              <a:buFont typeface="Noto Sans Symbols"/>
              <a:buChar char="●"/>
            </a:pPr>
            <a:r>
              <a:rPr lang="en-GB" sz="1200" b="1" dirty="0">
                <a:solidFill>
                  <a:srgbClr val="3F3F3F"/>
                </a:solidFill>
              </a:rPr>
              <a:t>Maintenance and inspection service sites</a:t>
            </a:r>
            <a:endParaRPr sz="1200" b="1" dirty="0">
              <a:solidFill>
                <a:srgbClr val="3F3F3F"/>
              </a:solidFill>
              <a:latin typeface="Arial"/>
              <a:ea typeface="Arial"/>
              <a:cs typeface="Arial"/>
              <a:sym typeface="Arial"/>
            </a:endParaRPr>
          </a:p>
        </p:txBody>
      </p:sp>
      <p:sp>
        <p:nvSpPr>
          <p:cNvPr id="184" name="Google Shape;184;p21"/>
          <p:cNvSpPr txBox="1"/>
          <p:nvPr/>
        </p:nvSpPr>
        <p:spPr>
          <a:xfrm>
            <a:off x="4861150" y="1687479"/>
            <a:ext cx="3318635" cy="184666"/>
          </a:xfrm>
          <a:prstGeom prst="rect">
            <a:avLst/>
          </a:prstGeom>
          <a:noFill/>
          <a:ln>
            <a:noFill/>
          </a:ln>
        </p:spPr>
        <p:txBody>
          <a:bodyPr spcFirstLastPara="1" wrap="square" lIns="0" tIns="0" rIns="0" bIns="0" anchor="t" anchorCtr="0">
            <a:spAutoFit/>
          </a:bodyPr>
          <a:lstStyle/>
          <a:p>
            <a:pPr marL="215900" marR="0" lvl="0" indent="-215900" algn="l" rtl="0">
              <a:spcBef>
                <a:spcPts val="0"/>
              </a:spcBef>
              <a:spcAft>
                <a:spcPts val="0"/>
              </a:spcAft>
              <a:buClr>
                <a:schemeClr val="dk2"/>
              </a:buClr>
              <a:buSzPts val="1200"/>
              <a:buFont typeface="Noto Sans Symbols"/>
              <a:buChar char="●"/>
            </a:pPr>
            <a:r>
              <a:rPr lang="en-GB" sz="1200" b="1" dirty="0">
                <a:solidFill>
                  <a:srgbClr val="3F3F3F"/>
                </a:solidFill>
              </a:rPr>
              <a:t>Visiting dental and rehabilitation care</a:t>
            </a:r>
            <a:endParaRPr sz="1200" b="1" dirty="0">
              <a:solidFill>
                <a:srgbClr val="3F3F3F"/>
              </a:solidFill>
              <a:latin typeface="Arial"/>
              <a:ea typeface="Arial"/>
              <a:cs typeface="Arial"/>
              <a:sym typeface="Arial"/>
            </a:endParaRPr>
          </a:p>
        </p:txBody>
      </p:sp>
      <p:sp>
        <p:nvSpPr>
          <p:cNvPr id="185" name="Google Shape;185;p21"/>
          <p:cNvSpPr txBox="1"/>
          <p:nvPr/>
        </p:nvSpPr>
        <p:spPr>
          <a:xfrm>
            <a:off x="4861150" y="2379425"/>
            <a:ext cx="2714797" cy="184666"/>
          </a:xfrm>
          <a:prstGeom prst="rect">
            <a:avLst/>
          </a:prstGeom>
          <a:noFill/>
          <a:ln>
            <a:noFill/>
          </a:ln>
        </p:spPr>
        <p:txBody>
          <a:bodyPr spcFirstLastPara="1" wrap="square" lIns="0" tIns="0" rIns="0" bIns="0" anchor="t" anchorCtr="0">
            <a:spAutoFit/>
          </a:bodyPr>
          <a:lstStyle/>
          <a:p>
            <a:pPr marL="215900" marR="0" lvl="0" indent="-215900" algn="l" rtl="0">
              <a:spcBef>
                <a:spcPts val="0"/>
              </a:spcBef>
              <a:spcAft>
                <a:spcPts val="0"/>
              </a:spcAft>
              <a:buClr>
                <a:schemeClr val="dk2"/>
              </a:buClr>
              <a:buSzPts val="1200"/>
              <a:buFont typeface="Noto Sans Symbols"/>
              <a:buChar char="●"/>
            </a:pPr>
            <a:r>
              <a:rPr lang="en-GB" sz="1200" b="1">
                <a:solidFill>
                  <a:srgbClr val="3F3F3F"/>
                </a:solidFill>
              </a:rPr>
              <a:t>Inventory work in stockrooms</a:t>
            </a:r>
            <a:endParaRPr sz="1200" b="1">
              <a:solidFill>
                <a:srgbClr val="3F3F3F"/>
              </a:solidFill>
              <a:latin typeface="Arial"/>
              <a:ea typeface="Arial"/>
              <a:cs typeface="Arial"/>
              <a:sym typeface="Arial"/>
            </a:endParaRPr>
          </a:p>
        </p:txBody>
      </p:sp>
      <p:sp>
        <p:nvSpPr>
          <p:cNvPr id="186" name="Google Shape;186;p21"/>
          <p:cNvSpPr txBox="1"/>
          <p:nvPr/>
        </p:nvSpPr>
        <p:spPr>
          <a:xfrm>
            <a:off x="4861150" y="2984869"/>
            <a:ext cx="2658000" cy="338700"/>
          </a:xfrm>
          <a:prstGeom prst="rect">
            <a:avLst/>
          </a:prstGeom>
          <a:noFill/>
          <a:ln>
            <a:noFill/>
          </a:ln>
        </p:spPr>
        <p:txBody>
          <a:bodyPr spcFirstLastPara="1" wrap="square" lIns="0" tIns="0" rIns="0" bIns="0" anchor="t" anchorCtr="0">
            <a:spAutoFit/>
          </a:bodyPr>
          <a:lstStyle/>
          <a:p>
            <a:pPr marL="215900" marR="0" lvl="0" indent="-209550" algn="l" rtl="0">
              <a:spcBef>
                <a:spcPts val="0"/>
              </a:spcBef>
              <a:spcAft>
                <a:spcPts val="0"/>
              </a:spcAft>
              <a:buClr>
                <a:schemeClr val="dk2"/>
              </a:buClr>
              <a:buSzPts val="1100"/>
              <a:buFont typeface="Noto Sans Symbols"/>
              <a:buChar char="●"/>
            </a:pPr>
            <a:r>
              <a:rPr lang="en-GB" sz="1100" b="1" dirty="0">
                <a:solidFill>
                  <a:srgbClr val="3F3F3F"/>
                </a:solidFill>
              </a:rPr>
              <a:t>Damaged packages and abnormal goods in logistics warehouses</a:t>
            </a:r>
            <a:endParaRPr sz="1100" b="1" dirty="0">
              <a:solidFill>
                <a:srgbClr val="3F3F3F"/>
              </a:solidFill>
              <a:latin typeface="Arial"/>
              <a:ea typeface="Arial"/>
              <a:cs typeface="Arial"/>
              <a:sym typeface="Arial"/>
            </a:endParaRPr>
          </a:p>
        </p:txBody>
      </p:sp>
      <p:sp>
        <p:nvSpPr>
          <p:cNvPr id="187" name="Google Shape;187;p21"/>
          <p:cNvSpPr txBox="1"/>
          <p:nvPr/>
        </p:nvSpPr>
        <p:spPr>
          <a:xfrm>
            <a:off x="612000" y="4256384"/>
            <a:ext cx="7920000" cy="461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dirty="0">
                <a:solidFill>
                  <a:srgbClr val="3F3F3F"/>
                </a:solidFill>
              </a:rPr>
              <a:t>Digitisation and paperless access to a variety of paper 'on-site' records, </a:t>
            </a:r>
          </a:p>
          <a:p>
            <a:pPr marL="0" marR="0" lvl="0" indent="0" algn="ctr" rtl="0">
              <a:spcBef>
                <a:spcPts val="0"/>
              </a:spcBef>
              <a:spcAft>
                <a:spcPts val="0"/>
              </a:spcAft>
              <a:buNone/>
            </a:pPr>
            <a:r>
              <a:rPr lang="en-GB" sz="1500" dirty="0">
                <a:solidFill>
                  <a:srgbClr val="3F3F3F"/>
                </a:solidFill>
              </a:rPr>
              <a:t>reports and views in all types of industries</a:t>
            </a:r>
            <a:endParaRPr sz="11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58"/>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40</a:t>
            </a:fld>
            <a:endParaRPr/>
          </a:p>
        </p:txBody>
      </p:sp>
      <p:sp>
        <p:nvSpPr>
          <p:cNvPr id="1234" name="Google Shape;1234;p58"/>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User and permission management</a:t>
            </a:r>
            <a:endParaRPr sz="1100" dirty="0"/>
          </a:p>
        </p:txBody>
      </p:sp>
      <p:sp>
        <p:nvSpPr>
          <p:cNvPr id="1235" name="Google Shape;1235;p58"/>
          <p:cNvSpPr txBox="1"/>
          <p:nvPr/>
        </p:nvSpPr>
        <p:spPr>
          <a:xfrm>
            <a:off x="413064" y="1002161"/>
            <a:ext cx="83178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You can set permissions for report definition and report access/editing</a:t>
            </a:r>
            <a:endParaRPr sz="1500">
              <a:solidFill>
                <a:srgbClr val="3F3F3F"/>
              </a:solidFill>
              <a:latin typeface="Arial"/>
              <a:ea typeface="Arial"/>
              <a:cs typeface="Arial"/>
              <a:sym typeface="Arial"/>
            </a:endParaRPr>
          </a:p>
        </p:txBody>
      </p:sp>
      <p:sp>
        <p:nvSpPr>
          <p:cNvPr id="1236" name="Google Shape;1236;p58"/>
          <p:cNvSpPr/>
          <p:nvPr/>
        </p:nvSpPr>
        <p:spPr>
          <a:xfrm>
            <a:off x="683999" y="1412159"/>
            <a:ext cx="3802396" cy="52964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dirty="0">
                <a:solidFill>
                  <a:srgbClr val="3F3F3F"/>
                </a:solidFill>
              </a:rPr>
              <a:t>You can manage permissions through individual (user) accounts, permission groups, and roles</a:t>
            </a:r>
          </a:p>
          <a:p>
            <a:pPr marL="0" marR="0" lvl="0" indent="0" algn="ctr" rtl="0">
              <a:lnSpc>
                <a:spcPct val="120000"/>
              </a:lnSpc>
              <a:spcBef>
                <a:spcPts val="0"/>
              </a:spcBef>
              <a:spcAft>
                <a:spcPts val="0"/>
              </a:spcAft>
              <a:buNone/>
            </a:pPr>
            <a:r>
              <a:rPr lang="en-GB" sz="1100" dirty="0">
                <a:solidFill>
                  <a:srgbClr val="3F3F3F"/>
                </a:solidFill>
              </a:rPr>
              <a:t> (access permissions)</a:t>
            </a:r>
            <a:endParaRPr sz="1100" dirty="0"/>
          </a:p>
        </p:txBody>
      </p:sp>
      <p:sp>
        <p:nvSpPr>
          <p:cNvPr id="1237" name="Google Shape;1237;p58"/>
          <p:cNvSpPr/>
          <p:nvPr/>
        </p:nvSpPr>
        <p:spPr>
          <a:xfrm>
            <a:off x="4657605" y="1412159"/>
            <a:ext cx="3802396" cy="52964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dirty="0">
                <a:solidFill>
                  <a:srgbClr val="3F3F3F"/>
                </a:solidFill>
              </a:rPr>
              <a:t>You can configure different settings for report definitions and the input reports created from them</a:t>
            </a:r>
            <a:endParaRPr sz="1100" dirty="0"/>
          </a:p>
        </p:txBody>
      </p:sp>
      <p:sp>
        <p:nvSpPr>
          <p:cNvPr id="1238" name="Google Shape;1238;p58"/>
          <p:cNvSpPr/>
          <p:nvPr/>
        </p:nvSpPr>
        <p:spPr>
          <a:xfrm>
            <a:off x="684000" y="2071892"/>
            <a:ext cx="1721122" cy="346905"/>
          </a:xfrm>
          <a:prstGeom prst="rect">
            <a:avLst/>
          </a:prstGeom>
          <a:solidFill>
            <a:srgbClr val="FFE8BF"/>
          </a:solidFill>
          <a:ln>
            <a:noFill/>
          </a:ln>
        </p:spPr>
        <p:txBody>
          <a:bodyPr spcFirstLastPara="1" wrap="square" lIns="162000" tIns="54000" rIns="135000" bIns="81000" anchor="ctr" anchorCtr="0">
            <a:noAutofit/>
          </a:bodyPr>
          <a:lstStyle/>
          <a:p>
            <a:pPr marL="0" marR="0" lvl="0" indent="0" algn="ctr" rtl="0">
              <a:lnSpc>
                <a:spcPct val="130000"/>
              </a:lnSpc>
              <a:spcBef>
                <a:spcPts val="0"/>
              </a:spcBef>
              <a:spcAft>
                <a:spcPts val="0"/>
              </a:spcAft>
              <a:buNone/>
            </a:pPr>
            <a:r>
              <a:rPr lang="en-GB" sz="1200" b="1">
                <a:solidFill>
                  <a:srgbClr val="3F3F3F"/>
                </a:solidFill>
              </a:rPr>
              <a:t>Roles for form definitions</a:t>
            </a:r>
            <a:endParaRPr sz="1200">
              <a:solidFill>
                <a:srgbClr val="3F3F3F"/>
              </a:solidFill>
              <a:latin typeface="Arial"/>
              <a:ea typeface="Arial"/>
              <a:cs typeface="Arial"/>
              <a:sym typeface="Arial"/>
            </a:endParaRPr>
          </a:p>
        </p:txBody>
      </p:sp>
      <p:sp>
        <p:nvSpPr>
          <p:cNvPr id="1239" name="Google Shape;1239;p58"/>
          <p:cNvSpPr/>
          <p:nvPr/>
        </p:nvSpPr>
        <p:spPr>
          <a:xfrm>
            <a:off x="685796" y="2578077"/>
            <a:ext cx="1719326" cy="346905"/>
          </a:xfrm>
          <a:prstGeom prst="rect">
            <a:avLst/>
          </a:prstGeom>
          <a:solidFill>
            <a:srgbClr val="D7EFEE"/>
          </a:solidFill>
          <a:ln>
            <a:noFill/>
          </a:ln>
        </p:spPr>
        <p:txBody>
          <a:bodyPr spcFirstLastPara="1" wrap="square" lIns="162000" tIns="54000" rIns="135000" bIns="81000" anchor="ctr" anchorCtr="0">
            <a:noAutofit/>
          </a:bodyPr>
          <a:lstStyle/>
          <a:p>
            <a:pPr marL="0" marR="0" lvl="0" indent="0" algn="ctr" rtl="0">
              <a:lnSpc>
                <a:spcPct val="130000"/>
              </a:lnSpc>
              <a:spcBef>
                <a:spcPts val="0"/>
              </a:spcBef>
              <a:spcAft>
                <a:spcPts val="0"/>
              </a:spcAft>
              <a:buNone/>
            </a:pPr>
            <a:r>
              <a:rPr lang="en-GB" sz="1200" b="1">
                <a:solidFill>
                  <a:srgbClr val="3F3F3F"/>
                </a:solidFill>
              </a:rPr>
              <a:t>Form roles</a:t>
            </a:r>
            <a:endParaRPr sz="1200">
              <a:solidFill>
                <a:srgbClr val="3F3F3F"/>
              </a:solidFill>
              <a:latin typeface="Arial"/>
              <a:ea typeface="Arial"/>
              <a:cs typeface="Arial"/>
              <a:sym typeface="Arial"/>
            </a:endParaRPr>
          </a:p>
        </p:txBody>
      </p:sp>
      <p:sp>
        <p:nvSpPr>
          <p:cNvPr id="1240" name="Google Shape;1240;p58"/>
          <p:cNvSpPr/>
          <p:nvPr/>
        </p:nvSpPr>
        <p:spPr>
          <a:xfrm>
            <a:off x="683999" y="3084262"/>
            <a:ext cx="1719326" cy="586971"/>
          </a:xfrm>
          <a:prstGeom prst="rect">
            <a:avLst/>
          </a:prstGeom>
          <a:solidFill>
            <a:srgbClr val="D8D8D8"/>
          </a:solidFill>
          <a:ln>
            <a:noFill/>
          </a:ln>
        </p:spPr>
        <p:txBody>
          <a:bodyPr spcFirstLastPara="1" wrap="square" lIns="54000" tIns="54000" rIns="54000" bIns="81000" anchor="ctr" anchorCtr="0">
            <a:noAutofit/>
          </a:bodyPr>
          <a:lstStyle/>
          <a:p>
            <a:pPr marL="0" marR="0" lvl="0" indent="0" algn="ctr" rtl="0">
              <a:lnSpc>
                <a:spcPct val="130000"/>
              </a:lnSpc>
              <a:spcBef>
                <a:spcPts val="0"/>
              </a:spcBef>
              <a:spcAft>
                <a:spcPts val="0"/>
              </a:spcAft>
              <a:buNone/>
            </a:pPr>
            <a:r>
              <a:rPr lang="en-GB" sz="1200" b="1">
                <a:solidFill>
                  <a:srgbClr val="3F3F3F"/>
                </a:solidFill>
              </a:rPr>
              <a:t>Roll for each input item unit of the form</a:t>
            </a:r>
            <a:endParaRPr sz="1200">
              <a:solidFill>
                <a:srgbClr val="3F3F3F"/>
              </a:solidFill>
              <a:latin typeface="Arial"/>
              <a:ea typeface="Arial"/>
              <a:cs typeface="Arial"/>
              <a:sym typeface="Arial"/>
            </a:endParaRPr>
          </a:p>
        </p:txBody>
      </p:sp>
      <p:sp>
        <p:nvSpPr>
          <p:cNvPr id="1241" name="Google Shape;1241;p58"/>
          <p:cNvSpPr txBox="1"/>
          <p:nvPr/>
        </p:nvSpPr>
        <p:spPr>
          <a:xfrm>
            <a:off x="2579595" y="2174351"/>
            <a:ext cx="917400" cy="338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100">
                <a:solidFill>
                  <a:srgbClr val="3F3F3F"/>
                </a:solidFill>
              </a:rPr>
              <a:t>Form definition unit</a:t>
            </a:r>
            <a:endParaRPr sz="1100">
              <a:solidFill>
                <a:srgbClr val="3F3F3F"/>
              </a:solidFill>
              <a:latin typeface="Arial"/>
              <a:ea typeface="Arial"/>
              <a:cs typeface="Arial"/>
              <a:sym typeface="Arial"/>
            </a:endParaRPr>
          </a:p>
        </p:txBody>
      </p:sp>
      <p:sp>
        <p:nvSpPr>
          <p:cNvPr id="1242" name="Google Shape;1242;p58"/>
          <p:cNvSpPr txBox="1"/>
          <p:nvPr/>
        </p:nvSpPr>
        <p:spPr>
          <a:xfrm>
            <a:off x="2574860" y="2666933"/>
            <a:ext cx="673200" cy="169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100">
                <a:solidFill>
                  <a:srgbClr val="3F3F3F"/>
                </a:solidFill>
              </a:rPr>
              <a:t>Form unit</a:t>
            </a:r>
            <a:endParaRPr sz="1100">
              <a:solidFill>
                <a:srgbClr val="3F3F3F"/>
              </a:solidFill>
              <a:latin typeface="Arial"/>
              <a:ea typeface="Arial"/>
              <a:cs typeface="Arial"/>
              <a:sym typeface="Arial"/>
            </a:endParaRPr>
          </a:p>
        </p:txBody>
      </p:sp>
      <p:sp>
        <p:nvSpPr>
          <p:cNvPr id="1243" name="Google Shape;1243;p58"/>
          <p:cNvSpPr txBox="1"/>
          <p:nvPr/>
        </p:nvSpPr>
        <p:spPr>
          <a:xfrm>
            <a:off x="2574855" y="3296956"/>
            <a:ext cx="942600" cy="307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a:solidFill>
                  <a:srgbClr val="3F3F3F"/>
                </a:solidFill>
              </a:rPr>
              <a:t>Input-output item unit</a:t>
            </a:r>
            <a:endParaRPr sz="1000">
              <a:solidFill>
                <a:srgbClr val="3F3F3F"/>
              </a:solidFill>
              <a:latin typeface="Arial"/>
              <a:ea typeface="Arial"/>
              <a:cs typeface="Arial"/>
              <a:sym typeface="Arial"/>
            </a:endParaRPr>
          </a:p>
        </p:txBody>
      </p:sp>
      <p:grpSp>
        <p:nvGrpSpPr>
          <p:cNvPr id="1244" name="Google Shape;1244;p58"/>
          <p:cNvGrpSpPr/>
          <p:nvPr/>
        </p:nvGrpSpPr>
        <p:grpSpPr>
          <a:xfrm>
            <a:off x="3611688" y="2103844"/>
            <a:ext cx="4848312" cy="302559"/>
            <a:chOff x="911999" y="3905870"/>
            <a:chExt cx="6795655" cy="424083"/>
          </a:xfrm>
        </p:grpSpPr>
        <p:sp>
          <p:nvSpPr>
            <p:cNvPr id="1245" name="Google Shape;1245;p58"/>
            <p:cNvSpPr/>
            <p:nvPr/>
          </p:nvSpPr>
          <p:spPr>
            <a:xfrm>
              <a:off x="911999" y="3926541"/>
              <a:ext cx="1642941" cy="403412"/>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46" name="Google Shape;1246;p58"/>
            <p:cNvSpPr/>
            <p:nvPr/>
          </p:nvSpPr>
          <p:spPr>
            <a:xfrm>
              <a:off x="2630835" y="3926541"/>
              <a:ext cx="1642941" cy="403412"/>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47" name="Google Shape;1247;p58"/>
            <p:cNvSpPr/>
            <p:nvPr/>
          </p:nvSpPr>
          <p:spPr>
            <a:xfrm>
              <a:off x="4342376" y="3917074"/>
              <a:ext cx="1642941" cy="403412"/>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48" name="Google Shape;1248;p58"/>
            <p:cNvSpPr/>
            <p:nvPr/>
          </p:nvSpPr>
          <p:spPr>
            <a:xfrm>
              <a:off x="6064713" y="3905870"/>
              <a:ext cx="1642941" cy="403412"/>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49" name="Google Shape;1249;p58"/>
            <p:cNvSpPr txBox="1"/>
            <p:nvPr/>
          </p:nvSpPr>
          <p:spPr>
            <a:xfrm>
              <a:off x="1129391" y="4006471"/>
              <a:ext cx="1208100" cy="215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a:solidFill>
                    <a:srgbClr val="3F3F3F"/>
                  </a:solidFill>
                </a:rPr>
                <a:t>Newly created</a:t>
              </a:r>
              <a:endParaRPr sz="1000" b="1">
                <a:solidFill>
                  <a:srgbClr val="3F3F3F"/>
                </a:solidFill>
                <a:latin typeface="Arial"/>
                <a:ea typeface="Arial"/>
                <a:cs typeface="Arial"/>
                <a:sym typeface="Arial"/>
              </a:endParaRPr>
            </a:p>
          </p:txBody>
        </p:sp>
        <p:sp>
          <p:nvSpPr>
            <p:cNvPr id="1250" name="Google Shape;1250;p58"/>
            <p:cNvSpPr txBox="1"/>
            <p:nvPr/>
          </p:nvSpPr>
          <p:spPr>
            <a:xfrm>
              <a:off x="2842852" y="4006471"/>
              <a:ext cx="1208100" cy="258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3F3F3F"/>
                  </a:solidFill>
                </a:rPr>
                <a:t>Editing</a:t>
              </a:r>
              <a:endParaRPr sz="1200" b="1">
                <a:solidFill>
                  <a:srgbClr val="3F3F3F"/>
                </a:solidFill>
                <a:latin typeface="Arial"/>
                <a:ea typeface="Arial"/>
                <a:cs typeface="Arial"/>
                <a:sym typeface="Arial"/>
              </a:endParaRPr>
            </a:p>
          </p:txBody>
        </p:sp>
        <p:sp>
          <p:nvSpPr>
            <p:cNvPr id="1251" name="Google Shape;1251;p58"/>
            <p:cNvSpPr txBox="1"/>
            <p:nvPr/>
          </p:nvSpPr>
          <p:spPr>
            <a:xfrm>
              <a:off x="4559769" y="3995669"/>
              <a:ext cx="1208100" cy="258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3F3F3F"/>
                  </a:solidFill>
                </a:rPr>
                <a:t>Reference</a:t>
              </a:r>
              <a:endParaRPr sz="1200" b="1">
                <a:solidFill>
                  <a:srgbClr val="3F3F3F"/>
                </a:solidFill>
                <a:latin typeface="Arial"/>
                <a:ea typeface="Arial"/>
                <a:cs typeface="Arial"/>
                <a:sym typeface="Arial"/>
              </a:endParaRPr>
            </a:p>
          </p:txBody>
        </p:sp>
        <p:sp>
          <p:nvSpPr>
            <p:cNvPr id="1252" name="Google Shape;1252;p58"/>
            <p:cNvSpPr txBox="1"/>
            <p:nvPr/>
          </p:nvSpPr>
          <p:spPr>
            <a:xfrm>
              <a:off x="6276731" y="3984465"/>
              <a:ext cx="1208100" cy="258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3F3F3F"/>
                  </a:solidFill>
                </a:rPr>
                <a:t>Deletion</a:t>
              </a:r>
              <a:endParaRPr sz="1200" b="1">
                <a:solidFill>
                  <a:srgbClr val="3F3F3F"/>
                </a:solidFill>
                <a:latin typeface="Arial"/>
                <a:ea typeface="Arial"/>
                <a:cs typeface="Arial"/>
                <a:sym typeface="Arial"/>
              </a:endParaRPr>
            </a:p>
          </p:txBody>
        </p:sp>
      </p:grpSp>
      <p:sp>
        <p:nvSpPr>
          <p:cNvPr id="1253" name="Google Shape;1253;p58"/>
          <p:cNvSpPr txBox="1"/>
          <p:nvPr/>
        </p:nvSpPr>
        <p:spPr>
          <a:xfrm>
            <a:off x="6159107" y="3296956"/>
            <a:ext cx="2227800" cy="338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a:solidFill>
                  <a:srgbClr val="3F3F3F"/>
                </a:solidFill>
              </a:rPr>
              <a:t>*Items that are not to be shown in the form can be masked</a:t>
            </a:r>
            <a:endParaRPr sz="1100">
              <a:solidFill>
                <a:srgbClr val="3F3F3F"/>
              </a:solidFill>
              <a:latin typeface="Arial"/>
              <a:ea typeface="Arial"/>
              <a:cs typeface="Arial"/>
              <a:sym typeface="Arial"/>
            </a:endParaRPr>
          </a:p>
        </p:txBody>
      </p:sp>
      <p:grpSp>
        <p:nvGrpSpPr>
          <p:cNvPr id="1254" name="Google Shape;1254;p58"/>
          <p:cNvGrpSpPr/>
          <p:nvPr/>
        </p:nvGrpSpPr>
        <p:grpSpPr>
          <a:xfrm>
            <a:off x="3596827" y="2589120"/>
            <a:ext cx="4848312" cy="441194"/>
            <a:chOff x="911999" y="3905870"/>
            <a:chExt cx="6795655" cy="618401"/>
          </a:xfrm>
        </p:grpSpPr>
        <p:sp>
          <p:nvSpPr>
            <p:cNvPr id="1255" name="Google Shape;1255;p58"/>
            <p:cNvSpPr/>
            <p:nvPr/>
          </p:nvSpPr>
          <p:spPr>
            <a:xfrm>
              <a:off x="911999" y="3926541"/>
              <a:ext cx="1642941" cy="403412"/>
            </a:xfrm>
            <a:prstGeom prst="roundRect">
              <a:avLst>
                <a:gd name="adj"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56" name="Google Shape;1256;p58"/>
            <p:cNvSpPr/>
            <p:nvPr/>
          </p:nvSpPr>
          <p:spPr>
            <a:xfrm>
              <a:off x="2630835" y="3926541"/>
              <a:ext cx="1642941" cy="403412"/>
            </a:xfrm>
            <a:prstGeom prst="roundRect">
              <a:avLst>
                <a:gd name="adj"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57" name="Google Shape;1257;p58"/>
            <p:cNvSpPr/>
            <p:nvPr/>
          </p:nvSpPr>
          <p:spPr>
            <a:xfrm>
              <a:off x="4342376" y="3917074"/>
              <a:ext cx="1642941" cy="403412"/>
            </a:xfrm>
            <a:prstGeom prst="roundRect">
              <a:avLst>
                <a:gd name="adj"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58" name="Google Shape;1258;p58"/>
            <p:cNvSpPr/>
            <p:nvPr/>
          </p:nvSpPr>
          <p:spPr>
            <a:xfrm>
              <a:off x="6064713" y="3905870"/>
              <a:ext cx="1642941" cy="403412"/>
            </a:xfrm>
            <a:prstGeom prst="roundRect">
              <a:avLst>
                <a:gd name="adj"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59" name="Google Shape;1259;p58"/>
            <p:cNvSpPr txBox="1"/>
            <p:nvPr/>
          </p:nvSpPr>
          <p:spPr>
            <a:xfrm>
              <a:off x="1129391" y="4006471"/>
              <a:ext cx="1208100" cy="474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1000" b="1">
                  <a:solidFill>
                    <a:srgbClr val="3F3F3F"/>
                  </a:solidFill>
                </a:rPr>
                <a:t>Newly created</a:t>
              </a:r>
              <a:endParaRPr sz="1000" b="1">
                <a:solidFill>
                  <a:srgbClr val="3F3F3F"/>
                </a:solidFill>
              </a:endParaRPr>
            </a:p>
            <a:p>
              <a:pPr marL="0" marR="0" lvl="0" indent="0" algn="ctr" rtl="0">
                <a:spcBef>
                  <a:spcPts val="0"/>
                </a:spcBef>
                <a:spcAft>
                  <a:spcPts val="0"/>
                </a:spcAft>
                <a:buNone/>
              </a:pPr>
              <a:endParaRPr sz="1200" b="1">
                <a:solidFill>
                  <a:srgbClr val="3F3F3F"/>
                </a:solidFill>
              </a:endParaRPr>
            </a:p>
          </p:txBody>
        </p:sp>
        <p:sp>
          <p:nvSpPr>
            <p:cNvPr id="1260" name="Google Shape;1260;p58"/>
            <p:cNvSpPr txBox="1"/>
            <p:nvPr/>
          </p:nvSpPr>
          <p:spPr>
            <a:xfrm>
              <a:off x="2842852" y="4006471"/>
              <a:ext cx="1208100" cy="51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1200" b="1">
                  <a:solidFill>
                    <a:srgbClr val="3F3F3F"/>
                  </a:solidFill>
                </a:rPr>
                <a:t>Editing</a:t>
              </a:r>
              <a:endParaRPr sz="1200" b="1">
                <a:solidFill>
                  <a:srgbClr val="3F3F3F"/>
                </a:solidFill>
              </a:endParaRPr>
            </a:p>
            <a:p>
              <a:pPr marL="0" marR="0" lvl="0" indent="0" algn="ctr" rtl="0">
                <a:spcBef>
                  <a:spcPts val="0"/>
                </a:spcBef>
                <a:spcAft>
                  <a:spcPts val="0"/>
                </a:spcAft>
                <a:buNone/>
              </a:pPr>
              <a:endParaRPr sz="1200" b="1">
                <a:solidFill>
                  <a:srgbClr val="3F3F3F"/>
                </a:solidFill>
              </a:endParaRPr>
            </a:p>
          </p:txBody>
        </p:sp>
        <p:sp>
          <p:nvSpPr>
            <p:cNvPr id="1261" name="Google Shape;1261;p58"/>
            <p:cNvSpPr txBox="1"/>
            <p:nvPr/>
          </p:nvSpPr>
          <p:spPr>
            <a:xfrm>
              <a:off x="4559769" y="3995669"/>
              <a:ext cx="1208100" cy="51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1200" b="1">
                  <a:solidFill>
                    <a:srgbClr val="3F3F3F"/>
                  </a:solidFill>
                </a:rPr>
                <a:t>Reference</a:t>
              </a:r>
              <a:endParaRPr sz="1200" b="1">
                <a:solidFill>
                  <a:srgbClr val="3F3F3F"/>
                </a:solidFill>
              </a:endParaRPr>
            </a:p>
            <a:p>
              <a:pPr marL="0" marR="0" lvl="0" indent="0" algn="ctr" rtl="0">
                <a:spcBef>
                  <a:spcPts val="0"/>
                </a:spcBef>
                <a:spcAft>
                  <a:spcPts val="0"/>
                </a:spcAft>
                <a:buNone/>
              </a:pPr>
              <a:endParaRPr sz="1200" b="1">
                <a:solidFill>
                  <a:srgbClr val="3F3F3F"/>
                </a:solidFill>
              </a:endParaRPr>
            </a:p>
          </p:txBody>
        </p:sp>
        <p:sp>
          <p:nvSpPr>
            <p:cNvPr id="1262" name="Google Shape;1262;p58"/>
            <p:cNvSpPr txBox="1"/>
            <p:nvPr/>
          </p:nvSpPr>
          <p:spPr>
            <a:xfrm>
              <a:off x="6276731" y="3984465"/>
              <a:ext cx="1208100" cy="51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1200" b="1">
                  <a:solidFill>
                    <a:srgbClr val="3F3F3F"/>
                  </a:solidFill>
                </a:rPr>
                <a:t>Deletion</a:t>
              </a:r>
              <a:endParaRPr sz="1200" b="1">
                <a:solidFill>
                  <a:srgbClr val="3F3F3F"/>
                </a:solidFill>
              </a:endParaRPr>
            </a:p>
            <a:p>
              <a:pPr marL="0" marR="0" lvl="0" indent="0" algn="ctr" rtl="0">
                <a:spcBef>
                  <a:spcPts val="0"/>
                </a:spcBef>
                <a:spcAft>
                  <a:spcPts val="0"/>
                </a:spcAft>
                <a:buNone/>
              </a:pPr>
              <a:endParaRPr sz="1200" b="1">
                <a:solidFill>
                  <a:srgbClr val="3F3F3F"/>
                </a:solidFill>
              </a:endParaRPr>
            </a:p>
          </p:txBody>
        </p:sp>
      </p:grpSp>
      <p:sp>
        <p:nvSpPr>
          <p:cNvPr id="1263" name="Google Shape;1263;p58"/>
          <p:cNvSpPr/>
          <p:nvPr/>
        </p:nvSpPr>
        <p:spPr>
          <a:xfrm>
            <a:off x="3596827" y="3219923"/>
            <a:ext cx="1172145" cy="287812"/>
          </a:xfrm>
          <a:prstGeom prst="roundRect">
            <a:avLst>
              <a:gd name="adj" fmla="val 50000"/>
            </a:avLst>
          </a:pr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64" name="Google Shape;1264;p58"/>
          <p:cNvSpPr/>
          <p:nvPr/>
        </p:nvSpPr>
        <p:spPr>
          <a:xfrm>
            <a:off x="4823119" y="3219923"/>
            <a:ext cx="1172145" cy="287812"/>
          </a:xfrm>
          <a:prstGeom prst="roundRect">
            <a:avLst>
              <a:gd name="adj" fmla="val 50000"/>
            </a:avLst>
          </a:pr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65" name="Google Shape;1265;p58"/>
          <p:cNvSpPr txBox="1"/>
          <p:nvPr/>
        </p:nvSpPr>
        <p:spPr>
          <a:xfrm>
            <a:off x="3751925" y="3276948"/>
            <a:ext cx="861900" cy="523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1000" b="1">
                <a:solidFill>
                  <a:srgbClr val="3F3F3F"/>
                </a:solidFill>
              </a:rPr>
              <a:t>Newly created</a:t>
            </a:r>
            <a:endParaRPr sz="1000" b="1">
              <a:solidFill>
                <a:srgbClr val="3F3F3F"/>
              </a:solidFill>
            </a:endParaRPr>
          </a:p>
          <a:p>
            <a:pPr marL="0" lvl="0" indent="0" algn="ctr" rtl="0">
              <a:spcBef>
                <a:spcPts val="0"/>
              </a:spcBef>
              <a:spcAft>
                <a:spcPts val="0"/>
              </a:spcAft>
              <a:buClr>
                <a:schemeClr val="dk1"/>
              </a:buClr>
              <a:buFont typeface="Arial"/>
              <a:buNone/>
            </a:pPr>
            <a:endParaRPr sz="1200" b="1">
              <a:solidFill>
                <a:srgbClr val="3F3F3F"/>
              </a:solidFill>
            </a:endParaRPr>
          </a:p>
          <a:p>
            <a:pPr marL="0" marR="0" lvl="0" indent="0" algn="ctr" rtl="0">
              <a:spcBef>
                <a:spcPts val="0"/>
              </a:spcBef>
              <a:spcAft>
                <a:spcPts val="0"/>
              </a:spcAft>
              <a:buNone/>
            </a:pPr>
            <a:endParaRPr sz="1200" b="1">
              <a:solidFill>
                <a:srgbClr val="3F3F3F"/>
              </a:solidFill>
            </a:endParaRPr>
          </a:p>
        </p:txBody>
      </p:sp>
      <p:sp>
        <p:nvSpPr>
          <p:cNvPr id="1266" name="Google Shape;1266;p58"/>
          <p:cNvSpPr txBox="1"/>
          <p:nvPr/>
        </p:nvSpPr>
        <p:spPr>
          <a:xfrm>
            <a:off x="4974381" y="3276948"/>
            <a:ext cx="861900" cy="5541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1200" b="1">
                <a:solidFill>
                  <a:srgbClr val="3F3F3F"/>
                </a:solidFill>
              </a:rPr>
              <a:t>Editing</a:t>
            </a:r>
            <a:endParaRPr sz="1200" b="1">
              <a:solidFill>
                <a:srgbClr val="3F3F3F"/>
              </a:solidFill>
            </a:endParaRPr>
          </a:p>
          <a:p>
            <a:pPr marL="0" lvl="0" indent="0" algn="ctr" rtl="0">
              <a:spcBef>
                <a:spcPts val="0"/>
              </a:spcBef>
              <a:spcAft>
                <a:spcPts val="0"/>
              </a:spcAft>
              <a:buClr>
                <a:schemeClr val="dk1"/>
              </a:buClr>
              <a:buFont typeface="Arial"/>
              <a:buNone/>
            </a:pPr>
            <a:endParaRPr sz="1200" b="1">
              <a:solidFill>
                <a:srgbClr val="3F3F3F"/>
              </a:solidFill>
            </a:endParaRPr>
          </a:p>
          <a:p>
            <a:pPr marL="0" marR="0" lvl="0" indent="0" algn="ctr" rtl="0">
              <a:spcBef>
                <a:spcPts val="0"/>
              </a:spcBef>
              <a:spcAft>
                <a:spcPts val="0"/>
              </a:spcAft>
              <a:buNone/>
            </a:pPr>
            <a:endParaRPr sz="1200" b="1">
              <a:solidFill>
                <a:srgbClr val="3F3F3F"/>
              </a:solidFill>
            </a:endParaRPr>
          </a:p>
        </p:txBody>
      </p:sp>
      <p:sp>
        <p:nvSpPr>
          <p:cNvPr id="1268" name="Google Shape;1268;p58"/>
          <p:cNvSpPr/>
          <p:nvPr/>
        </p:nvSpPr>
        <p:spPr>
          <a:xfrm>
            <a:off x="4377018" y="4084544"/>
            <a:ext cx="1462367" cy="403411"/>
          </a:xfrm>
          <a:custGeom>
            <a:avLst/>
            <a:gdLst/>
            <a:ahLst/>
            <a:cxnLst/>
            <a:rect l="l" t="t" r="r" b="b"/>
            <a:pathLst>
              <a:path w="1949823" h="537882" extrusionOk="0">
                <a:moveTo>
                  <a:pt x="0" y="537882"/>
                </a:moveTo>
                <a:lnTo>
                  <a:pt x="847164" y="537882"/>
                </a:lnTo>
                <a:lnTo>
                  <a:pt x="1385046" y="0"/>
                </a:lnTo>
                <a:lnTo>
                  <a:pt x="1600200" y="0"/>
                </a:lnTo>
                <a:lnTo>
                  <a:pt x="1949823" y="0"/>
                </a:lnTo>
              </a:path>
            </a:pathLst>
          </a:custGeom>
          <a:noFill/>
          <a:ln w="19050" cap="flat" cmpd="sng">
            <a:solidFill>
              <a:srgbClr val="3F3F3F"/>
            </a:solidFill>
            <a:prstDash val="solid"/>
            <a:miter lim="800000"/>
            <a:headEnd type="oval" w="lg" len="lg"/>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CDAB6518-C20D-68D4-CAA3-9AC90E9CA294}"/>
              </a:ext>
            </a:extLst>
          </p:cNvPr>
          <p:cNvPicPr>
            <a:picLocks noChangeAspect="1"/>
          </p:cNvPicPr>
          <p:nvPr/>
        </p:nvPicPr>
        <p:blipFill>
          <a:blip r:embed="rId3"/>
          <a:stretch>
            <a:fillRect/>
          </a:stretch>
        </p:blipFill>
        <p:spPr>
          <a:xfrm>
            <a:off x="1415999" y="3896919"/>
            <a:ext cx="6705945" cy="85094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59"/>
          <p:cNvSpPr/>
          <p:nvPr/>
        </p:nvSpPr>
        <p:spPr>
          <a:xfrm rot="-5400000">
            <a:off x="4332044" y="3007121"/>
            <a:ext cx="1755905" cy="1673352"/>
          </a:xfrm>
          <a:custGeom>
            <a:avLst/>
            <a:gdLst/>
            <a:ahLst/>
            <a:cxnLst/>
            <a:rect l="l" t="t" r="r" b="b"/>
            <a:pathLst>
              <a:path w="2485376" h="2368527" extrusionOk="0">
                <a:moveTo>
                  <a:pt x="2485376" y="412310"/>
                </a:moveTo>
                <a:lnTo>
                  <a:pt x="2485376" y="2368527"/>
                </a:lnTo>
                <a:lnTo>
                  <a:pt x="0" y="2368527"/>
                </a:lnTo>
                <a:lnTo>
                  <a:pt x="0" y="412310"/>
                </a:lnTo>
                <a:lnTo>
                  <a:pt x="972603" y="412310"/>
                </a:lnTo>
                <a:lnTo>
                  <a:pt x="1051094" y="0"/>
                </a:lnTo>
                <a:lnTo>
                  <a:pt x="1129584" y="412310"/>
                </a:lnTo>
                <a:close/>
              </a:path>
            </a:pathLst>
          </a:custGeom>
          <a:solidFill>
            <a:srgbClr val="FFF3DF"/>
          </a:solid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75" name="Google Shape;1275;p59"/>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41</a:t>
            </a:fld>
            <a:endParaRPr/>
          </a:p>
        </p:txBody>
      </p:sp>
      <p:sp>
        <p:nvSpPr>
          <p:cNvPr id="1276" name="Google Shape;1276;p59"/>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Correction history management for each input item</a:t>
            </a:r>
            <a:endParaRPr sz="1100" dirty="0"/>
          </a:p>
        </p:txBody>
      </p:sp>
      <p:sp>
        <p:nvSpPr>
          <p:cNvPr id="1277" name="Google Shape;1277;p59"/>
          <p:cNvSpPr txBox="1"/>
          <p:nvPr/>
        </p:nvSpPr>
        <p:spPr>
          <a:xfrm>
            <a:off x="413064" y="1002161"/>
            <a:ext cx="8317800" cy="5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Whenever each input value in a form is updated, the input value information is retrieved as a history, and the entire history of input values can be checked for each input item.</a:t>
            </a:r>
            <a:endParaRPr sz="1100"/>
          </a:p>
        </p:txBody>
      </p:sp>
      <p:sp>
        <p:nvSpPr>
          <p:cNvPr id="1278" name="Google Shape;1278;p59"/>
          <p:cNvSpPr txBox="1"/>
          <p:nvPr/>
        </p:nvSpPr>
        <p:spPr>
          <a:xfrm>
            <a:off x="413064" y="1686275"/>
            <a:ext cx="8247600" cy="498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chemeClr val="dk1"/>
              </a:buClr>
              <a:buSzPts val="1100"/>
              <a:buFont typeface="Arial"/>
              <a:buNone/>
            </a:pPr>
            <a:r>
              <a:rPr lang="en-GB" sz="900">
                <a:solidFill>
                  <a:srgbClr val="A5A5A5"/>
                </a:solidFill>
              </a:rPr>
              <a:t>The input history is saved on the server, not locally on the iPad or iPhone.　</a:t>
            </a:r>
            <a:endParaRPr sz="900">
              <a:solidFill>
                <a:srgbClr val="A5A5A5"/>
              </a:solidFill>
            </a:endParaRPr>
          </a:p>
          <a:p>
            <a:pPr marL="0" marR="0" lvl="0" indent="0" algn="ctr" rtl="0">
              <a:lnSpc>
                <a:spcPct val="130000"/>
              </a:lnSpc>
              <a:spcBef>
                <a:spcPts val="0"/>
              </a:spcBef>
              <a:spcAft>
                <a:spcPts val="0"/>
              </a:spcAft>
              <a:buClr>
                <a:schemeClr val="dk1"/>
              </a:buClr>
              <a:buSzPts val="1100"/>
              <a:buFont typeface="Arial"/>
              <a:buNone/>
            </a:pPr>
            <a:r>
              <a:rPr lang="en-GB" sz="900">
                <a:solidFill>
                  <a:srgbClr val="A5A5A5"/>
                </a:solidFill>
              </a:rPr>
              <a:t>There is no limit to the number of input histories.</a:t>
            </a:r>
            <a:endParaRPr sz="900">
              <a:solidFill>
                <a:srgbClr val="A5A5A5"/>
              </a:solidFill>
            </a:endParaRPr>
          </a:p>
          <a:p>
            <a:pPr marL="0" marR="0" lvl="0" indent="0" algn="ctr" rtl="0">
              <a:lnSpc>
                <a:spcPct val="130000"/>
              </a:lnSpc>
              <a:spcBef>
                <a:spcPts val="0"/>
              </a:spcBef>
              <a:spcAft>
                <a:spcPts val="0"/>
              </a:spcAft>
              <a:buSzPts val="1100"/>
              <a:buNone/>
            </a:pPr>
            <a:r>
              <a:rPr lang="en-GB" sz="900">
                <a:solidFill>
                  <a:srgbClr val="A5A5A5"/>
                </a:solidFill>
              </a:rPr>
              <a:t>It is possible to set whether or not to acquire history for each form definition (system-wide settings are also possible).</a:t>
            </a:r>
            <a:endParaRPr sz="900">
              <a:solidFill>
                <a:srgbClr val="A5A5A5"/>
              </a:solidFill>
            </a:endParaRPr>
          </a:p>
        </p:txBody>
      </p:sp>
      <p:pic>
        <p:nvPicPr>
          <p:cNvPr id="1279" name="Google Shape;1279;p59"/>
          <p:cNvPicPr preferRelativeResize="0"/>
          <p:nvPr/>
        </p:nvPicPr>
        <p:blipFill rotWithShape="1">
          <a:blip r:embed="rId3">
            <a:alphaModFix/>
          </a:blip>
          <a:srcRect/>
          <a:stretch/>
        </p:blipFill>
        <p:spPr>
          <a:xfrm>
            <a:off x="663242" y="3206150"/>
            <a:ext cx="990152" cy="1328060"/>
          </a:xfrm>
          <a:prstGeom prst="rect">
            <a:avLst/>
          </a:prstGeom>
          <a:noFill/>
          <a:ln>
            <a:noFill/>
          </a:ln>
        </p:spPr>
      </p:pic>
      <p:pic>
        <p:nvPicPr>
          <p:cNvPr id="1280" name="Google Shape;1280;p59"/>
          <p:cNvPicPr preferRelativeResize="0"/>
          <p:nvPr/>
        </p:nvPicPr>
        <p:blipFill rotWithShape="1">
          <a:blip r:embed="rId4">
            <a:alphaModFix/>
          </a:blip>
          <a:srcRect/>
          <a:stretch/>
        </p:blipFill>
        <p:spPr>
          <a:xfrm>
            <a:off x="1898971" y="3243234"/>
            <a:ext cx="366773" cy="482917"/>
          </a:xfrm>
          <a:prstGeom prst="rect">
            <a:avLst/>
          </a:prstGeom>
          <a:noFill/>
          <a:ln>
            <a:noFill/>
          </a:ln>
        </p:spPr>
      </p:pic>
      <p:pic>
        <p:nvPicPr>
          <p:cNvPr id="1281" name="Google Shape;1281;p59"/>
          <p:cNvPicPr preferRelativeResize="0"/>
          <p:nvPr/>
        </p:nvPicPr>
        <p:blipFill rotWithShape="1">
          <a:blip r:embed="rId4">
            <a:alphaModFix/>
          </a:blip>
          <a:srcRect/>
          <a:stretch/>
        </p:blipFill>
        <p:spPr>
          <a:xfrm>
            <a:off x="1898971" y="3972776"/>
            <a:ext cx="366773" cy="482918"/>
          </a:xfrm>
          <a:prstGeom prst="rect">
            <a:avLst/>
          </a:prstGeom>
          <a:noFill/>
          <a:ln>
            <a:noFill/>
          </a:ln>
        </p:spPr>
      </p:pic>
      <p:sp>
        <p:nvSpPr>
          <p:cNvPr id="1282" name="Google Shape;1282;p59"/>
          <p:cNvSpPr txBox="1"/>
          <p:nvPr/>
        </p:nvSpPr>
        <p:spPr>
          <a:xfrm>
            <a:off x="1798200" y="3688695"/>
            <a:ext cx="568200" cy="177600"/>
          </a:xfrm>
          <a:prstGeom prst="rect">
            <a:avLst/>
          </a:prstGeom>
          <a:solidFill>
            <a:srgbClr val="FFF3DF"/>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Class </a:t>
            </a:r>
            <a:r>
              <a:rPr lang="en-GB" sz="800">
                <a:solidFill>
                  <a:srgbClr val="3F3F3F"/>
                </a:solidFill>
                <a:latin typeface="Arial"/>
                <a:ea typeface="Arial"/>
                <a:cs typeface="Arial"/>
                <a:sym typeface="Arial"/>
              </a:rPr>
              <a:t>A</a:t>
            </a:r>
            <a:endParaRPr sz="800">
              <a:solidFill>
                <a:srgbClr val="3F3F3F"/>
              </a:solidFill>
              <a:latin typeface="Arial"/>
              <a:ea typeface="Arial"/>
              <a:cs typeface="Arial"/>
              <a:sym typeface="Arial"/>
            </a:endParaRPr>
          </a:p>
        </p:txBody>
      </p:sp>
      <p:sp>
        <p:nvSpPr>
          <p:cNvPr id="1283" name="Google Shape;1283;p59"/>
          <p:cNvSpPr txBox="1"/>
          <p:nvPr/>
        </p:nvSpPr>
        <p:spPr>
          <a:xfrm>
            <a:off x="1798200" y="4386660"/>
            <a:ext cx="568200" cy="177600"/>
          </a:xfrm>
          <a:prstGeom prst="rect">
            <a:avLst/>
          </a:prstGeom>
          <a:solidFill>
            <a:srgbClr val="FFF3DF"/>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Class </a:t>
            </a:r>
            <a:r>
              <a:rPr lang="en-GB" sz="800">
                <a:solidFill>
                  <a:srgbClr val="3F3F3F"/>
                </a:solidFill>
                <a:latin typeface="Arial"/>
                <a:ea typeface="Arial"/>
                <a:cs typeface="Arial"/>
                <a:sym typeface="Arial"/>
              </a:rPr>
              <a:t>B</a:t>
            </a:r>
            <a:endParaRPr sz="800">
              <a:solidFill>
                <a:srgbClr val="3F3F3F"/>
              </a:solidFill>
              <a:latin typeface="Arial"/>
              <a:ea typeface="Arial"/>
              <a:cs typeface="Arial"/>
              <a:sym typeface="Arial"/>
            </a:endParaRPr>
          </a:p>
        </p:txBody>
      </p:sp>
      <p:pic>
        <p:nvPicPr>
          <p:cNvPr id="1284" name="Google Shape;1284;p59"/>
          <p:cNvPicPr preferRelativeResize="0"/>
          <p:nvPr/>
        </p:nvPicPr>
        <p:blipFill rotWithShape="1">
          <a:blip r:embed="rId5">
            <a:alphaModFix/>
          </a:blip>
          <a:srcRect/>
          <a:stretch/>
        </p:blipFill>
        <p:spPr>
          <a:xfrm>
            <a:off x="3482985" y="3451016"/>
            <a:ext cx="990152" cy="838328"/>
          </a:xfrm>
          <a:prstGeom prst="rect">
            <a:avLst/>
          </a:prstGeom>
          <a:noFill/>
          <a:ln>
            <a:noFill/>
          </a:ln>
        </p:spPr>
      </p:pic>
      <p:sp>
        <p:nvSpPr>
          <p:cNvPr id="1285" name="Google Shape;1285;p59"/>
          <p:cNvSpPr/>
          <p:nvPr/>
        </p:nvSpPr>
        <p:spPr>
          <a:xfrm>
            <a:off x="2496830" y="3779438"/>
            <a:ext cx="986155" cy="255376"/>
          </a:xfrm>
          <a:prstGeom prst="rightArrow">
            <a:avLst>
              <a:gd name="adj1" fmla="val 50000"/>
              <a:gd name="adj2"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86" name="Google Shape;1286;p59"/>
          <p:cNvSpPr/>
          <p:nvPr/>
        </p:nvSpPr>
        <p:spPr>
          <a:xfrm>
            <a:off x="2409921" y="2547692"/>
            <a:ext cx="1116470" cy="225706"/>
          </a:xfrm>
          <a:prstGeom prst="roundRect">
            <a:avLst>
              <a:gd name="adj"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87" name="Google Shape;1287;p59"/>
          <p:cNvSpPr/>
          <p:nvPr/>
        </p:nvSpPr>
        <p:spPr>
          <a:xfrm>
            <a:off x="2409920" y="3001793"/>
            <a:ext cx="1116470" cy="225706"/>
          </a:xfrm>
          <a:prstGeom prst="roundRect">
            <a:avLst>
              <a:gd name="adj"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88" name="Google Shape;1288;p59"/>
          <p:cNvSpPr txBox="1"/>
          <p:nvPr/>
        </p:nvSpPr>
        <p:spPr>
          <a:xfrm>
            <a:off x="2467439" y="2587400"/>
            <a:ext cx="1018607"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dirty="0">
                <a:solidFill>
                  <a:srgbClr val="595959"/>
                </a:solidFill>
              </a:rPr>
              <a:t>Server storage</a:t>
            </a:r>
            <a:endParaRPr sz="800" b="1" dirty="0">
              <a:solidFill>
                <a:srgbClr val="595959"/>
              </a:solidFill>
              <a:latin typeface="Arial"/>
              <a:ea typeface="Arial"/>
              <a:cs typeface="Arial"/>
              <a:sym typeface="Arial"/>
            </a:endParaRPr>
          </a:p>
        </p:txBody>
      </p:sp>
      <p:sp>
        <p:nvSpPr>
          <p:cNvPr id="1289" name="Google Shape;1289;p59"/>
          <p:cNvSpPr txBox="1"/>
          <p:nvPr/>
        </p:nvSpPr>
        <p:spPr>
          <a:xfrm>
            <a:off x="2496830" y="2991432"/>
            <a:ext cx="957000"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dirty="0">
                <a:solidFill>
                  <a:srgbClr val="595959"/>
                </a:solidFill>
              </a:rPr>
              <a:t>Completed process to server</a:t>
            </a:r>
            <a:endParaRPr sz="800" b="1" dirty="0">
              <a:solidFill>
                <a:srgbClr val="595959"/>
              </a:solidFill>
              <a:latin typeface="Arial"/>
              <a:ea typeface="Arial"/>
              <a:cs typeface="Arial"/>
              <a:sym typeface="Arial"/>
            </a:endParaRPr>
          </a:p>
        </p:txBody>
      </p:sp>
      <p:sp>
        <p:nvSpPr>
          <p:cNvPr id="1290" name="Google Shape;1290;p59"/>
          <p:cNvSpPr txBox="1"/>
          <p:nvPr/>
        </p:nvSpPr>
        <p:spPr>
          <a:xfrm>
            <a:off x="2841918" y="2828669"/>
            <a:ext cx="252600" cy="123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a:solidFill>
                  <a:srgbClr val="595959"/>
                </a:solidFill>
              </a:rPr>
              <a:t>Or</a:t>
            </a:r>
            <a:endParaRPr sz="800">
              <a:solidFill>
                <a:srgbClr val="595959"/>
              </a:solidFill>
              <a:latin typeface="Arial"/>
              <a:ea typeface="Arial"/>
              <a:cs typeface="Arial"/>
              <a:sym typeface="Arial"/>
            </a:endParaRPr>
          </a:p>
        </p:txBody>
      </p:sp>
      <p:cxnSp>
        <p:nvCxnSpPr>
          <p:cNvPr id="1291" name="Google Shape;1291;p59"/>
          <p:cNvCxnSpPr/>
          <p:nvPr/>
        </p:nvCxnSpPr>
        <p:spPr>
          <a:xfrm>
            <a:off x="2968154" y="3316148"/>
            <a:ext cx="0" cy="590977"/>
          </a:xfrm>
          <a:prstGeom prst="straightConnector1">
            <a:avLst/>
          </a:prstGeom>
          <a:noFill/>
          <a:ln w="12700" cap="flat" cmpd="sng">
            <a:solidFill>
              <a:srgbClr val="595959"/>
            </a:solidFill>
            <a:prstDash val="solid"/>
            <a:miter lim="800000"/>
            <a:headEnd type="none" w="sm" len="sm"/>
            <a:tailEnd type="oval" w="med" len="med"/>
          </a:ln>
        </p:spPr>
      </p:cxnSp>
      <p:sp>
        <p:nvSpPr>
          <p:cNvPr id="1292" name="Google Shape;1292;p59"/>
          <p:cNvSpPr txBox="1"/>
          <p:nvPr/>
        </p:nvSpPr>
        <p:spPr>
          <a:xfrm>
            <a:off x="2590647" y="4131672"/>
            <a:ext cx="755100" cy="323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595959"/>
                </a:solidFill>
              </a:rPr>
              <a:t>No history is set when saving locally.</a:t>
            </a:r>
            <a:endParaRPr sz="700">
              <a:solidFill>
                <a:srgbClr val="595959"/>
              </a:solidFill>
              <a:latin typeface="Arial"/>
              <a:ea typeface="Arial"/>
              <a:cs typeface="Arial"/>
              <a:sym typeface="Arial"/>
            </a:endParaRPr>
          </a:p>
        </p:txBody>
      </p:sp>
      <p:grpSp>
        <p:nvGrpSpPr>
          <p:cNvPr id="1293" name="Google Shape;1293;p59"/>
          <p:cNvGrpSpPr/>
          <p:nvPr/>
        </p:nvGrpSpPr>
        <p:grpSpPr>
          <a:xfrm>
            <a:off x="4807682" y="3049936"/>
            <a:ext cx="1179564" cy="1653070"/>
            <a:chOff x="6428171" y="3495058"/>
            <a:chExt cx="1669602" cy="2339821"/>
          </a:xfrm>
        </p:grpSpPr>
        <p:grpSp>
          <p:nvGrpSpPr>
            <p:cNvPr id="1294" name="Google Shape;1294;p59"/>
            <p:cNvGrpSpPr/>
            <p:nvPr/>
          </p:nvGrpSpPr>
          <p:grpSpPr>
            <a:xfrm>
              <a:off x="6437288" y="3495058"/>
              <a:ext cx="1660485" cy="227611"/>
              <a:chOff x="6437288" y="3495058"/>
              <a:chExt cx="1660485" cy="227611"/>
            </a:xfrm>
          </p:grpSpPr>
          <p:sp>
            <p:nvSpPr>
              <p:cNvPr id="1295" name="Google Shape;1295;p59"/>
              <p:cNvSpPr/>
              <p:nvPr/>
            </p:nvSpPr>
            <p:spPr>
              <a:xfrm>
                <a:off x="6437288" y="3495058"/>
                <a:ext cx="1660485" cy="224164"/>
              </a:xfrm>
              <a:prstGeom prst="roundRect">
                <a:avLst>
                  <a:gd name="adj" fmla="val 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96" name="Google Shape;1296;p59"/>
              <p:cNvSpPr txBox="1"/>
              <p:nvPr/>
            </p:nvSpPr>
            <p:spPr>
              <a:xfrm>
                <a:off x="6869694" y="3526469"/>
                <a:ext cx="745500" cy="196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b="1">
                    <a:solidFill>
                      <a:srgbClr val="3F3F3F"/>
                    </a:solidFill>
                  </a:rPr>
                  <a:t>Cluster A</a:t>
                </a:r>
                <a:endParaRPr sz="900" b="1">
                  <a:solidFill>
                    <a:srgbClr val="3F3F3F"/>
                  </a:solidFill>
                  <a:latin typeface="Arial"/>
                  <a:ea typeface="Arial"/>
                  <a:cs typeface="Arial"/>
                  <a:sym typeface="Arial"/>
                </a:endParaRPr>
              </a:p>
            </p:txBody>
          </p:sp>
        </p:grpSp>
        <p:grpSp>
          <p:nvGrpSpPr>
            <p:cNvPr id="1297" name="Google Shape;1297;p59"/>
            <p:cNvGrpSpPr/>
            <p:nvPr/>
          </p:nvGrpSpPr>
          <p:grpSpPr>
            <a:xfrm>
              <a:off x="6428171" y="4845766"/>
              <a:ext cx="1660485" cy="227611"/>
              <a:chOff x="6437288" y="3445906"/>
              <a:chExt cx="1660485" cy="227611"/>
            </a:xfrm>
          </p:grpSpPr>
          <p:sp>
            <p:nvSpPr>
              <p:cNvPr id="1298" name="Google Shape;1298;p59"/>
              <p:cNvSpPr/>
              <p:nvPr/>
            </p:nvSpPr>
            <p:spPr>
              <a:xfrm>
                <a:off x="6437288" y="3445906"/>
                <a:ext cx="1660485" cy="224164"/>
              </a:xfrm>
              <a:prstGeom prst="roundRect">
                <a:avLst>
                  <a:gd name="adj" fmla="val 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99" name="Google Shape;1299;p59"/>
              <p:cNvSpPr txBox="1"/>
              <p:nvPr/>
            </p:nvSpPr>
            <p:spPr>
              <a:xfrm>
                <a:off x="6869694" y="3477317"/>
                <a:ext cx="745500" cy="196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900" b="1">
                    <a:solidFill>
                      <a:srgbClr val="3F3F3F"/>
                    </a:solidFill>
                  </a:rPr>
                  <a:t>Cluster B</a:t>
                </a:r>
                <a:endParaRPr sz="900" b="1">
                  <a:solidFill>
                    <a:srgbClr val="3F3F3F"/>
                  </a:solidFill>
                </a:endParaRPr>
              </a:p>
            </p:txBody>
          </p:sp>
        </p:grpSp>
        <p:grpSp>
          <p:nvGrpSpPr>
            <p:cNvPr id="1300" name="Google Shape;1300;p59"/>
            <p:cNvGrpSpPr/>
            <p:nvPr/>
          </p:nvGrpSpPr>
          <p:grpSpPr>
            <a:xfrm>
              <a:off x="6744315" y="3804609"/>
              <a:ext cx="944790" cy="224164"/>
              <a:chOff x="6744315" y="3804609"/>
              <a:chExt cx="944790" cy="224164"/>
            </a:xfrm>
          </p:grpSpPr>
          <p:sp>
            <p:nvSpPr>
              <p:cNvPr id="1301" name="Google Shape;1301;p59"/>
              <p:cNvSpPr/>
              <p:nvPr/>
            </p:nvSpPr>
            <p:spPr>
              <a:xfrm>
                <a:off x="6752557" y="3804609"/>
                <a:ext cx="936548" cy="224164"/>
              </a:xfrm>
              <a:prstGeom prst="roundRect">
                <a:avLst>
                  <a:gd name="adj" fmla="val 50000"/>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02" name="Google Shape;1302;p59"/>
              <p:cNvSpPr txBox="1"/>
              <p:nvPr/>
            </p:nvSpPr>
            <p:spPr>
              <a:xfrm>
                <a:off x="6744315" y="3840167"/>
                <a:ext cx="895200" cy="152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3F3F3F"/>
                    </a:solidFill>
                  </a:rPr>
                  <a:t>Current Value</a:t>
                </a:r>
                <a:endParaRPr sz="700">
                  <a:solidFill>
                    <a:srgbClr val="3F3F3F"/>
                  </a:solidFill>
                  <a:latin typeface="Arial"/>
                  <a:ea typeface="Arial"/>
                  <a:cs typeface="Arial"/>
                  <a:sym typeface="Arial"/>
                </a:endParaRPr>
              </a:p>
            </p:txBody>
          </p:sp>
        </p:grpSp>
        <p:grpSp>
          <p:nvGrpSpPr>
            <p:cNvPr id="1303" name="Google Shape;1303;p59"/>
            <p:cNvGrpSpPr/>
            <p:nvPr/>
          </p:nvGrpSpPr>
          <p:grpSpPr>
            <a:xfrm>
              <a:off x="6752557" y="4114160"/>
              <a:ext cx="936548" cy="224164"/>
              <a:chOff x="6752557" y="3804609"/>
              <a:chExt cx="936548" cy="224164"/>
            </a:xfrm>
          </p:grpSpPr>
          <p:sp>
            <p:nvSpPr>
              <p:cNvPr id="1304" name="Google Shape;1304;p59"/>
              <p:cNvSpPr/>
              <p:nvPr/>
            </p:nvSpPr>
            <p:spPr>
              <a:xfrm>
                <a:off x="6752557" y="3804609"/>
                <a:ext cx="936548" cy="224164"/>
              </a:xfrm>
              <a:prstGeom prst="roundRect">
                <a:avLst>
                  <a:gd name="adj" fmla="val 50000"/>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05" name="Google Shape;1305;p59"/>
              <p:cNvSpPr txBox="1"/>
              <p:nvPr/>
            </p:nvSpPr>
            <p:spPr>
              <a:xfrm>
                <a:off x="6752559" y="3840170"/>
                <a:ext cx="895200" cy="152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3F3F3F"/>
                    </a:solidFill>
                  </a:rPr>
                  <a:t>Previous Value</a:t>
                </a:r>
                <a:endParaRPr sz="700">
                  <a:solidFill>
                    <a:srgbClr val="3F3F3F"/>
                  </a:solidFill>
                  <a:latin typeface="Arial"/>
                  <a:ea typeface="Arial"/>
                  <a:cs typeface="Arial"/>
                  <a:sym typeface="Arial"/>
                </a:endParaRPr>
              </a:p>
            </p:txBody>
          </p:sp>
        </p:grpSp>
        <p:grpSp>
          <p:nvGrpSpPr>
            <p:cNvPr id="1306" name="Google Shape;1306;p59"/>
            <p:cNvGrpSpPr/>
            <p:nvPr/>
          </p:nvGrpSpPr>
          <p:grpSpPr>
            <a:xfrm>
              <a:off x="6752557" y="4427763"/>
              <a:ext cx="936548" cy="224164"/>
              <a:chOff x="6752557" y="3804609"/>
              <a:chExt cx="936548" cy="224164"/>
            </a:xfrm>
          </p:grpSpPr>
          <p:sp>
            <p:nvSpPr>
              <p:cNvPr id="1307" name="Google Shape;1307;p59"/>
              <p:cNvSpPr/>
              <p:nvPr/>
            </p:nvSpPr>
            <p:spPr>
              <a:xfrm>
                <a:off x="6752557" y="3804609"/>
                <a:ext cx="936548" cy="224164"/>
              </a:xfrm>
              <a:prstGeom prst="roundRect">
                <a:avLst>
                  <a:gd name="adj" fmla="val 50000"/>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08" name="Google Shape;1308;p59"/>
              <p:cNvSpPr txBox="1"/>
              <p:nvPr/>
            </p:nvSpPr>
            <p:spPr>
              <a:xfrm>
                <a:off x="6964350" y="3840161"/>
                <a:ext cx="513000" cy="174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400">
                    <a:solidFill>
                      <a:srgbClr val="3F3F3F"/>
                    </a:solidFill>
                  </a:rPr>
                  <a:t>The previous previous value</a:t>
                </a:r>
                <a:endParaRPr sz="400">
                  <a:solidFill>
                    <a:srgbClr val="3F3F3F"/>
                  </a:solidFill>
                  <a:latin typeface="Arial"/>
                  <a:ea typeface="Arial"/>
                  <a:cs typeface="Arial"/>
                  <a:sym typeface="Arial"/>
                </a:endParaRPr>
              </a:p>
            </p:txBody>
          </p:sp>
        </p:grpSp>
        <p:sp>
          <p:nvSpPr>
            <p:cNvPr id="1309" name="Google Shape;1309;p59"/>
            <p:cNvSpPr/>
            <p:nvPr/>
          </p:nvSpPr>
          <p:spPr>
            <a:xfrm>
              <a:off x="7773794" y="3836580"/>
              <a:ext cx="157397" cy="777042"/>
            </a:xfrm>
            <a:prstGeom prst="upArrow">
              <a:avLst>
                <a:gd name="adj1" fmla="val 50000"/>
                <a:gd name="adj2"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1310" name="Google Shape;1310;p59"/>
            <p:cNvGrpSpPr/>
            <p:nvPr/>
          </p:nvGrpSpPr>
          <p:grpSpPr>
            <a:xfrm>
              <a:off x="6752557" y="5163083"/>
              <a:ext cx="936548" cy="362241"/>
              <a:chOff x="6752557" y="3755457"/>
              <a:chExt cx="936548" cy="362241"/>
            </a:xfrm>
          </p:grpSpPr>
          <p:sp>
            <p:nvSpPr>
              <p:cNvPr id="1311" name="Google Shape;1311;p59"/>
              <p:cNvSpPr/>
              <p:nvPr/>
            </p:nvSpPr>
            <p:spPr>
              <a:xfrm>
                <a:off x="6752557" y="3755457"/>
                <a:ext cx="936548" cy="224164"/>
              </a:xfrm>
              <a:prstGeom prst="roundRect">
                <a:avLst>
                  <a:gd name="adj" fmla="val 50000"/>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12" name="Google Shape;1312;p59"/>
              <p:cNvSpPr txBox="1"/>
              <p:nvPr/>
            </p:nvSpPr>
            <p:spPr>
              <a:xfrm>
                <a:off x="6871561" y="3790998"/>
                <a:ext cx="804300" cy="326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700">
                    <a:solidFill>
                      <a:srgbClr val="3F3F3F"/>
                    </a:solidFill>
                  </a:rPr>
                  <a:t>Current Value</a:t>
                </a:r>
                <a:endParaRPr sz="700">
                  <a:solidFill>
                    <a:srgbClr val="3F3F3F"/>
                  </a:solidFill>
                </a:endParaRPr>
              </a:p>
              <a:p>
                <a:pPr marL="0" marR="0" lvl="0" indent="0" algn="ctr" rtl="0">
                  <a:spcBef>
                    <a:spcPts val="0"/>
                  </a:spcBef>
                  <a:spcAft>
                    <a:spcPts val="0"/>
                  </a:spcAft>
                  <a:buNone/>
                </a:pPr>
                <a:endParaRPr sz="800">
                  <a:solidFill>
                    <a:srgbClr val="3F3F3F"/>
                  </a:solidFill>
                </a:endParaRPr>
              </a:p>
            </p:txBody>
          </p:sp>
        </p:grpSp>
        <p:grpSp>
          <p:nvGrpSpPr>
            <p:cNvPr id="1313" name="Google Shape;1313;p59"/>
            <p:cNvGrpSpPr/>
            <p:nvPr/>
          </p:nvGrpSpPr>
          <p:grpSpPr>
            <a:xfrm>
              <a:off x="6752557" y="5472634"/>
              <a:ext cx="936602" cy="362245"/>
              <a:chOff x="6752557" y="3755457"/>
              <a:chExt cx="936602" cy="362245"/>
            </a:xfrm>
          </p:grpSpPr>
          <p:sp>
            <p:nvSpPr>
              <p:cNvPr id="1314" name="Google Shape;1314;p59"/>
              <p:cNvSpPr/>
              <p:nvPr/>
            </p:nvSpPr>
            <p:spPr>
              <a:xfrm>
                <a:off x="6752557" y="3755457"/>
                <a:ext cx="936548" cy="224164"/>
              </a:xfrm>
              <a:prstGeom prst="roundRect">
                <a:avLst>
                  <a:gd name="adj" fmla="val 50000"/>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15" name="Google Shape;1315;p59"/>
              <p:cNvSpPr txBox="1"/>
              <p:nvPr/>
            </p:nvSpPr>
            <p:spPr>
              <a:xfrm>
                <a:off x="6752559" y="3791002"/>
                <a:ext cx="936600" cy="326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700">
                    <a:solidFill>
                      <a:srgbClr val="3F3F3F"/>
                    </a:solidFill>
                  </a:rPr>
                  <a:t>Previous Value</a:t>
                </a:r>
                <a:endParaRPr sz="700">
                  <a:solidFill>
                    <a:srgbClr val="3F3F3F"/>
                  </a:solidFill>
                </a:endParaRPr>
              </a:p>
              <a:p>
                <a:pPr marL="0" marR="0" lvl="0" indent="0" algn="ctr" rtl="0">
                  <a:spcBef>
                    <a:spcPts val="0"/>
                  </a:spcBef>
                  <a:spcAft>
                    <a:spcPts val="0"/>
                  </a:spcAft>
                  <a:buNone/>
                </a:pPr>
                <a:endParaRPr sz="800">
                  <a:solidFill>
                    <a:srgbClr val="3F3F3F"/>
                  </a:solidFill>
                </a:endParaRPr>
              </a:p>
            </p:txBody>
          </p:sp>
        </p:grpSp>
        <p:sp>
          <p:nvSpPr>
            <p:cNvPr id="1316" name="Google Shape;1316;p59"/>
            <p:cNvSpPr/>
            <p:nvPr/>
          </p:nvSpPr>
          <p:spPr>
            <a:xfrm>
              <a:off x="7773794" y="5163083"/>
              <a:ext cx="157397" cy="577083"/>
            </a:xfrm>
            <a:prstGeom prst="upArrow">
              <a:avLst>
                <a:gd name="adj1" fmla="val 50000"/>
                <a:gd name="adj2"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1317" name="Google Shape;1317;p59"/>
          <p:cNvSpPr txBox="1"/>
          <p:nvPr/>
        </p:nvSpPr>
        <p:spPr>
          <a:xfrm>
            <a:off x="4423836" y="2465743"/>
            <a:ext cx="1854000" cy="5817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chemeClr val="dk1"/>
              </a:buClr>
              <a:buSzPts val="1100"/>
              <a:buFont typeface="Arial"/>
              <a:buNone/>
            </a:pPr>
            <a:r>
              <a:rPr lang="en-GB" sz="700" b="1">
                <a:solidFill>
                  <a:srgbClr val="595959"/>
                </a:solidFill>
              </a:rPr>
              <a:t>Stores the cluster's input values as history each time it is saved to the server.</a:t>
            </a:r>
            <a:endParaRPr sz="700" b="1">
              <a:solidFill>
                <a:srgbClr val="595959"/>
              </a:solidFill>
            </a:endParaRPr>
          </a:p>
          <a:p>
            <a:pPr marL="0" marR="0" lvl="0" indent="0" algn="ctr" rtl="0">
              <a:lnSpc>
                <a:spcPct val="110000"/>
              </a:lnSpc>
              <a:spcBef>
                <a:spcPts val="0"/>
              </a:spcBef>
              <a:spcAft>
                <a:spcPts val="0"/>
              </a:spcAft>
              <a:buClr>
                <a:schemeClr val="dk1"/>
              </a:buClr>
              <a:buSzPts val="1100"/>
              <a:buFont typeface="Arial"/>
              <a:buNone/>
            </a:pPr>
            <a:r>
              <a:rPr lang="en-GB" sz="700" b="1">
                <a:solidFill>
                  <a:srgbClr val="595959"/>
                </a:solidFill>
              </a:rPr>
              <a:t>(The number of histories varies from cluster to cluster).</a:t>
            </a:r>
            <a:endParaRPr sz="700" b="1">
              <a:solidFill>
                <a:srgbClr val="595959"/>
              </a:solidFill>
            </a:endParaRPr>
          </a:p>
          <a:p>
            <a:pPr marL="0" marR="0" lvl="0" indent="0" algn="ctr" rtl="0">
              <a:lnSpc>
                <a:spcPct val="110000"/>
              </a:lnSpc>
              <a:spcBef>
                <a:spcPts val="0"/>
              </a:spcBef>
              <a:spcAft>
                <a:spcPts val="0"/>
              </a:spcAft>
              <a:buNone/>
            </a:pPr>
            <a:endParaRPr sz="700" b="1">
              <a:solidFill>
                <a:srgbClr val="595959"/>
              </a:solidFill>
            </a:endParaRPr>
          </a:p>
        </p:txBody>
      </p:sp>
      <p:cxnSp>
        <p:nvCxnSpPr>
          <p:cNvPr id="1318" name="Google Shape;1318;p59"/>
          <p:cNvCxnSpPr/>
          <p:nvPr/>
        </p:nvCxnSpPr>
        <p:spPr>
          <a:xfrm>
            <a:off x="683999" y="2317833"/>
            <a:ext cx="7776002" cy="0"/>
          </a:xfrm>
          <a:prstGeom prst="straightConnector1">
            <a:avLst/>
          </a:prstGeom>
          <a:noFill/>
          <a:ln w="9525" cap="flat" cmpd="sng">
            <a:solidFill>
              <a:srgbClr val="BFBFBF"/>
            </a:solidFill>
            <a:prstDash val="solid"/>
            <a:miter lim="800000"/>
            <a:headEnd type="none" w="sm" len="sm"/>
            <a:tailEnd type="none" w="sm" len="sm"/>
          </a:ln>
        </p:spPr>
      </p:cxnSp>
      <p:pic>
        <p:nvPicPr>
          <p:cNvPr id="1319" name="Google Shape;1319;p59"/>
          <p:cNvPicPr preferRelativeResize="0"/>
          <p:nvPr/>
        </p:nvPicPr>
        <p:blipFill rotWithShape="1">
          <a:blip r:embed="rId6">
            <a:alphaModFix/>
          </a:blip>
          <a:srcRect t="16308" b="2408"/>
          <a:stretch/>
        </p:blipFill>
        <p:spPr>
          <a:xfrm>
            <a:off x="6550969" y="2612114"/>
            <a:ext cx="1999829" cy="1134899"/>
          </a:xfrm>
          <a:prstGeom prst="rect">
            <a:avLst/>
          </a:prstGeom>
          <a:noFill/>
          <a:ln w="9525" cap="flat" cmpd="sng">
            <a:solidFill>
              <a:srgbClr val="BFBFBF"/>
            </a:solidFill>
            <a:prstDash val="solid"/>
            <a:miter lim="800000"/>
            <a:headEnd type="none" w="sm" len="sm"/>
            <a:tailEnd type="none" w="sm" len="sm"/>
          </a:ln>
        </p:spPr>
      </p:pic>
      <p:sp>
        <p:nvSpPr>
          <p:cNvPr id="1320" name="Google Shape;1320;p59"/>
          <p:cNvSpPr txBox="1"/>
          <p:nvPr/>
        </p:nvSpPr>
        <p:spPr>
          <a:xfrm>
            <a:off x="6544528" y="3906634"/>
            <a:ext cx="1999800" cy="345600"/>
          </a:xfrm>
          <a:prstGeom prst="rect">
            <a:avLst/>
          </a:prstGeom>
          <a:solidFill>
            <a:srgbClr val="FFF3DF"/>
          </a:solidFill>
          <a:ln>
            <a:noFill/>
          </a:ln>
        </p:spPr>
        <p:txBody>
          <a:bodyPr spcFirstLastPara="1" wrap="square" lIns="0" tIns="27000" rIns="0" bIns="27000" anchor="t" anchorCtr="0">
            <a:spAutoFit/>
          </a:bodyPr>
          <a:lstStyle/>
          <a:p>
            <a:pPr marL="0" marR="0" lvl="0" indent="0" algn="ctr" rtl="0">
              <a:lnSpc>
                <a:spcPct val="110000"/>
              </a:lnSpc>
              <a:spcBef>
                <a:spcPts val="0"/>
              </a:spcBef>
              <a:spcAft>
                <a:spcPts val="0"/>
              </a:spcAft>
              <a:buNone/>
            </a:pPr>
            <a:r>
              <a:rPr lang="en-GB" sz="900">
                <a:solidFill>
                  <a:srgbClr val="595959"/>
                </a:solidFill>
              </a:rPr>
              <a:t>You can check input trends and who edited what and when</a:t>
            </a:r>
            <a:endParaRPr sz="900">
              <a:solidFill>
                <a:srgbClr val="595959"/>
              </a:solidFill>
              <a:latin typeface="Arial"/>
              <a:ea typeface="Arial"/>
              <a:cs typeface="Arial"/>
              <a:sym typeface="Arial"/>
            </a:endParaRPr>
          </a:p>
        </p:txBody>
      </p:sp>
      <p:sp>
        <p:nvSpPr>
          <p:cNvPr id="1321" name="Google Shape;1321;p59"/>
          <p:cNvSpPr txBox="1"/>
          <p:nvPr/>
        </p:nvSpPr>
        <p:spPr>
          <a:xfrm>
            <a:off x="6544528" y="4378308"/>
            <a:ext cx="1999800" cy="497700"/>
          </a:xfrm>
          <a:prstGeom prst="rect">
            <a:avLst/>
          </a:prstGeom>
          <a:solidFill>
            <a:srgbClr val="FFF3DF"/>
          </a:solidFill>
          <a:ln>
            <a:noFill/>
          </a:ln>
        </p:spPr>
        <p:txBody>
          <a:bodyPr spcFirstLastPara="1" wrap="square" lIns="0" tIns="27000" rIns="0" bIns="27000" anchor="t" anchorCtr="0">
            <a:spAutoFit/>
          </a:bodyPr>
          <a:lstStyle/>
          <a:p>
            <a:pPr marL="0" marR="0" lvl="0" indent="0" algn="ctr" rtl="0">
              <a:lnSpc>
                <a:spcPct val="110000"/>
              </a:lnSpc>
              <a:spcBef>
                <a:spcPts val="0"/>
              </a:spcBef>
              <a:spcAft>
                <a:spcPts val="0"/>
              </a:spcAft>
              <a:buNone/>
            </a:pPr>
            <a:r>
              <a:rPr lang="en-GB" sz="900">
                <a:solidFill>
                  <a:srgbClr val="595959"/>
                </a:solidFill>
              </a:rPr>
              <a:t>The previous value can be checked even if the input value is changed midway</a:t>
            </a:r>
            <a:endParaRPr sz="900">
              <a:solidFill>
                <a:srgbClr val="595959"/>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60"/>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42</a:t>
            </a:fld>
            <a:endParaRPr/>
          </a:p>
        </p:txBody>
      </p:sp>
      <p:sp>
        <p:nvSpPr>
          <p:cNvPr id="1327" name="Google Shape;1327;p60"/>
          <p:cNvSpPr txBox="1"/>
          <p:nvPr/>
        </p:nvSpPr>
        <p:spPr>
          <a:xfrm>
            <a:off x="454131"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Enter reason for change of cluster value</a:t>
            </a:r>
            <a:endParaRPr sz="1100" dirty="0"/>
          </a:p>
        </p:txBody>
      </p:sp>
      <p:sp>
        <p:nvSpPr>
          <p:cNvPr id="1328" name="Google Shape;1328;p60"/>
          <p:cNvSpPr/>
          <p:nvPr/>
        </p:nvSpPr>
        <p:spPr>
          <a:xfrm>
            <a:off x="4175567" y="3577818"/>
            <a:ext cx="885384" cy="255376"/>
          </a:xfrm>
          <a:prstGeom prst="rightArrow">
            <a:avLst>
              <a:gd name="adj1" fmla="val 50000"/>
              <a:gd name="adj2"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29" name="Google Shape;1329;p60"/>
          <p:cNvSpPr txBox="1"/>
          <p:nvPr/>
        </p:nvSpPr>
        <p:spPr>
          <a:xfrm>
            <a:off x="413064" y="1002161"/>
            <a:ext cx="8317800" cy="240066"/>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200" dirty="0">
                <a:solidFill>
                  <a:srgbClr val="3F3F3F"/>
                </a:solidFill>
              </a:rPr>
              <a:t>When changing a cluster value once it has been saved on the server, the reason for the change can be entered each time</a:t>
            </a:r>
            <a:endParaRPr sz="1200" dirty="0"/>
          </a:p>
        </p:txBody>
      </p:sp>
      <p:sp>
        <p:nvSpPr>
          <p:cNvPr id="1330" name="Google Shape;1330;p60"/>
          <p:cNvSpPr/>
          <p:nvPr/>
        </p:nvSpPr>
        <p:spPr>
          <a:xfrm>
            <a:off x="634137" y="1527846"/>
            <a:ext cx="3802396" cy="52964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dirty="0">
                <a:solidFill>
                  <a:srgbClr val="3F3F3F"/>
                </a:solidFill>
              </a:rPr>
              <a:t>If you do not enter a reason for the change, you will not be able to change the cluster value</a:t>
            </a:r>
            <a:endParaRPr sz="1100" dirty="0"/>
          </a:p>
        </p:txBody>
      </p:sp>
      <p:sp>
        <p:nvSpPr>
          <p:cNvPr id="1331" name="Google Shape;1331;p60"/>
          <p:cNvSpPr/>
          <p:nvPr/>
        </p:nvSpPr>
        <p:spPr>
          <a:xfrm>
            <a:off x="4657605" y="1528784"/>
            <a:ext cx="3802396" cy="52964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dirty="0">
                <a:solidFill>
                  <a:srgbClr val="3F3F3F"/>
                </a:solidFill>
              </a:rPr>
              <a:t>This setting is done in Designer for each form definition or in Manager for each form definition or form</a:t>
            </a:r>
            <a:endParaRPr sz="1100" dirty="0"/>
          </a:p>
        </p:txBody>
      </p:sp>
      <p:pic>
        <p:nvPicPr>
          <p:cNvPr id="1332" name="Google Shape;1332;p60"/>
          <p:cNvPicPr preferRelativeResize="0"/>
          <p:nvPr/>
        </p:nvPicPr>
        <p:blipFill rotWithShape="1">
          <a:blip r:embed="rId3">
            <a:alphaModFix/>
          </a:blip>
          <a:srcRect/>
          <a:stretch/>
        </p:blipFill>
        <p:spPr>
          <a:xfrm>
            <a:off x="1293599" y="2291585"/>
            <a:ext cx="2789452" cy="423788"/>
          </a:xfrm>
          <a:prstGeom prst="rect">
            <a:avLst/>
          </a:prstGeom>
          <a:noFill/>
          <a:ln w="9525" cap="flat" cmpd="sng">
            <a:solidFill>
              <a:srgbClr val="A5A5A5"/>
            </a:solidFill>
            <a:prstDash val="solid"/>
            <a:round/>
            <a:headEnd type="none" w="sm" len="sm"/>
            <a:tailEnd type="none" w="sm" len="sm"/>
          </a:ln>
        </p:spPr>
      </p:pic>
      <p:sp>
        <p:nvSpPr>
          <p:cNvPr id="1334" name="Google Shape;1334;p60"/>
          <p:cNvSpPr/>
          <p:nvPr/>
        </p:nvSpPr>
        <p:spPr>
          <a:xfrm>
            <a:off x="3136692" y="2473377"/>
            <a:ext cx="500296" cy="179882"/>
          </a:xfrm>
          <a:prstGeom prst="rect">
            <a:avLst/>
          </a:prstGeom>
          <a:solidFill>
            <a:srgbClr val="B0E0DE">
              <a:alpha val="42745"/>
            </a:srgbClr>
          </a:solidFill>
          <a:ln w="254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35" name="Google Shape;1335;p60"/>
          <p:cNvSpPr/>
          <p:nvPr/>
        </p:nvSpPr>
        <p:spPr>
          <a:xfrm>
            <a:off x="1860655" y="3442735"/>
            <a:ext cx="365384" cy="179882"/>
          </a:xfrm>
          <a:prstGeom prst="rect">
            <a:avLst/>
          </a:prstGeom>
          <a:solidFill>
            <a:srgbClr val="B0E0DE">
              <a:alpha val="42745"/>
            </a:srgbClr>
          </a:solidFill>
          <a:ln w="254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36" name="Google Shape;1336;p60"/>
          <p:cNvSpPr/>
          <p:nvPr/>
        </p:nvSpPr>
        <p:spPr>
          <a:xfrm>
            <a:off x="2271010" y="2670123"/>
            <a:ext cx="1113019" cy="863049"/>
          </a:xfrm>
          <a:custGeom>
            <a:avLst/>
            <a:gdLst/>
            <a:ahLst/>
            <a:cxnLst/>
            <a:rect l="l" t="t" r="r" b="b"/>
            <a:pathLst>
              <a:path w="1551482" h="1041816" extrusionOk="0">
                <a:moveTo>
                  <a:pt x="0" y="1041816"/>
                </a:moveTo>
                <a:lnTo>
                  <a:pt x="1551482" y="1041816"/>
                </a:lnTo>
                <a:lnTo>
                  <a:pt x="1551482" y="0"/>
                </a:lnTo>
              </a:path>
            </a:pathLst>
          </a:custGeom>
          <a:noFill/>
          <a:ln w="28575" cap="flat" cmpd="sng">
            <a:solidFill>
              <a:schemeClr val="accent1"/>
            </a:solidFill>
            <a:prstDash val="solid"/>
            <a:miter lim="800000"/>
            <a:headEnd type="triangle" w="med" len="med"/>
            <a:tailEnd type="oval" w="med" len="med"/>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37" name="Google Shape;1337;p60"/>
          <p:cNvSpPr/>
          <p:nvPr/>
        </p:nvSpPr>
        <p:spPr>
          <a:xfrm>
            <a:off x="3428999" y="3099836"/>
            <a:ext cx="607102" cy="202367"/>
          </a:xfrm>
          <a:prstGeom prst="roundRect">
            <a:avLst>
              <a:gd name="adj"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38" name="Google Shape;1338;p60"/>
          <p:cNvSpPr txBox="1"/>
          <p:nvPr/>
        </p:nvSpPr>
        <p:spPr>
          <a:xfrm>
            <a:off x="3503566" y="3131769"/>
            <a:ext cx="4401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b="1">
                <a:solidFill>
                  <a:schemeClr val="lt1"/>
                </a:solidFill>
              </a:rPr>
              <a:t>Change value</a:t>
            </a:r>
            <a:endParaRPr sz="900" b="1">
              <a:solidFill>
                <a:schemeClr val="lt1"/>
              </a:solidFill>
              <a:latin typeface="Arial"/>
              <a:ea typeface="Arial"/>
              <a:cs typeface="Arial"/>
              <a:sym typeface="Arial"/>
            </a:endParaRPr>
          </a:p>
        </p:txBody>
      </p:sp>
      <p:cxnSp>
        <p:nvCxnSpPr>
          <p:cNvPr id="1339" name="Google Shape;1339;p60"/>
          <p:cNvCxnSpPr/>
          <p:nvPr/>
        </p:nvCxnSpPr>
        <p:spPr>
          <a:xfrm>
            <a:off x="683999" y="2126849"/>
            <a:ext cx="7776002" cy="0"/>
          </a:xfrm>
          <a:prstGeom prst="straightConnector1">
            <a:avLst/>
          </a:prstGeom>
          <a:noFill/>
          <a:ln w="9525" cap="flat" cmpd="sng">
            <a:solidFill>
              <a:srgbClr val="BFBFBF"/>
            </a:solidFill>
            <a:prstDash val="solid"/>
            <a:miter lim="800000"/>
            <a:headEnd type="none" w="sm" len="sm"/>
            <a:tailEnd type="none" w="sm" len="sm"/>
          </a:ln>
        </p:spPr>
      </p:cxnSp>
      <p:sp>
        <p:nvSpPr>
          <p:cNvPr id="1341" name="Google Shape;1341;p60"/>
          <p:cNvSpPr/>
          <p:nvPr/>
        </p:nvSpPr>
        <p:spPr>
          <a:xfrm>
            <a:off x="3296338" y="3809063"/>
            <a:ext cx="1599754" cy="784962"/>
          </a:xfrm>
          <a:custGeom>
            <a:avLst/>
            <a:gdLst/>
            <a:ahLst/>
            <a:cxnLst/>
            <a:rect l="l" t="t" r="r" b="b"/>
            <a:pathLst>
              <a:path w="2133005" h="1046616" extrusionOk="0">
                <a:moveTo>
                  <a:pt x="1466824" y="0"/>
                </a:moveTo>
                <a:lnTo>
                  <a:pt x="1543220" y="303478"/>
                </a:lnTo>
                <a:lnTo>
                  <a:pt x="2133005" y="303478"/>
                </a:lnTo>
                <a:lnTo>
                  <a:pt x="2133005" y="1046616"/>
                </a:lnTo>
                <a:lnTo>
                  <a:pt x="0" y="1046616"/>
                </a:lnTo>
                <a:lnTo>
                  <a:pt x="0" y="303478"/>
                </a:lnTo>
                <a:lnTo>
                  <a:pt x="1390428" y="303478"/>
                </a:lnTo>
                <a:close/>
              </a:path>
            </a:pathLst>
          </a:custGeom>
          <a:solidFill>
            <a:srgbClr val="FFF3DF"/>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42" name="Google Shape;1342;p60"/>
          <p:cNvSpPr txBox="1"/>
          <p:nvPr/>
        </p:nvSpPr>
        <p:spPr>
          <a:xfrm>
            <a:off x="3581626" y="4104227"/>
            <a:ext cx="1082100" cy="4155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dirty="0">
                <a:solidFill>
                  <a:srgbClr val="3F3F3F"/>
                </a:solidFill>
              </a:rPr>
              <a:t>You will be asked to enter the reason for the value change</a:t>
            </a:r>
            <a:endParaRPr sz="900" dirty="0">
              <a:solidFill>
                <a:srgbClr val="3F3F3F"/>
              </a:solidFill>
              <a:latin typeface="Arial"/>
              <a:ea typeface="Arial"/>
              <a:cs typeface="Arial"/>
              <a:sym typeface="Arial"/>
            </a:endParaRPr>
          </a:p>
        </p:txBody>
      </p:sp>
      <p:pic>
        <p:nvPicPr>
          <p:cNvPr id="3" name="Picture 2">
            <a:extLst>
              <a:ext uri="{FF2B5EF4-FFF2-40B4-BE49-F238E27FC236}">
                <a16:creationId xmlns:a16="http://schemas.microsoft.com/office/drawing/2014/main" id="{E99C37D1-74A2-CE0F-316D-A507AD74FA13}"/>
              </a:ext>
            </a:extLst>
          </p:cNvPr>
          <p:cNvPicPr>
            <a:picLocks noChangeAspect="1"/>
          </p:cNvPicPr>
          <p:nvPr/>
        </p:nvPicPr>
        <p:blipFill>
          <a:blip r:embed="rId4"/>
          <a:stretch>
            <a:fillRect/>
          </a:stretch>
        </p:blipFill>
        <p:spPr>
          <a:xfrm>
            <a:off x="1184065" y="2163144"/>
            <a:ext cx="6775798" cy="255918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61"/>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43</a:t>
            </a:fld>
            <a:endParaRPr/>
          </a:p>
        </p:txBody>
      </p:sp>
      <p:sp>
        <p:nvSpPr>
          <p:cNvPr id="1350" name="Google Shape;1350;p61"/>
          <p:cNvSpPr txBox="1"/>
          <p:nvPr/>
        </p:nvSpPr>
        <p:spPr>
          <a:xfrm>
            <a:off x="454131"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PDF trail output</a:t>
            </a:r>
            <a:endParaRPr sz="1100" dirty="0"/>
          </a:p>
        </p:txBody>
      </p:sp>
      <p:sp>
        <p:nvSpPr>
          <p:cNvPr id="1352" name="Google Shape;1352;p61"/>
          <p:cNvSpPr txBox="1"/>
          <p:nvPr/>
        </p:nvSpPr>
        <p:spPr>
          <a:xfrm>
            <a:off x="413064" y="1002161"/>
            <a:ext cx="8317800" cy="28007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dirty="0">
                <a:solidFill>
                  <a:srgbClr val="3F3F3F"/>
                </a:solidFill>
              </a:rPr>
              <a:t>Automatic additional 'Change History' pages can be export as PDF trails when exporting PDF forms</a:t>
            </a:r>
            <a:endParaRPr sz="1050" dirty="0"/>
          </a:p>
        </p:txBody>
      </p:sp>
      <p:pic>
        <p:nvPicPr>
          <p:cNvPr id="3" name="Picture 2">
            <a:extLst>
              <a:ext uri="{FF2B5EF4-FFF2-40B4-BE49-F238E27FC236}">
                <a16:creationId xmlns:a16="http://schemas.microsoft.com/office/drawing/2014/main" id="{B628C081-D4FC-64B2-4FFA-7E2DED8898B7}"/>
              </a:ext>
            </a:extLst>
          </p:cNvPr>
          <p:cNvPicPr>
            <a:picLocks noChangeAspect="1"/>
          </p:cNvPicPr>
          <p:nvPr/>
        </p:nvPicPr>
        <p:blipFill>
          <a:blip r:embed="rId3"/>
          <a:stretch>
            <a:fillRect/>
          </a:stretch>
        </p:blipFill>
        <p:spPr>
          <a:xfrm>
            <a:off x="2328380" y="1639598"/>
            <a:ext cx="4487168" cy="291313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62"/>
          <p:cNvSpPr txBox="1"/>
          <p:nvPr/>
        </p:nvSpPr>
        <p:spPr>
          <a:xfrm>
            <a:off x="860417" y="2088823"/>
            <a:ext cx="7423150" cy="46166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3000" dirty="0">
                <a:solidFill>
                  <a:srgbClr val="757070"/>
                </a:solidFill>
              </a:rPr>
              <a:t>Integrating Data With Other Systems</a:t>
            </a:r>
            <a:endParaRPr sz="3000" dirty="0">
              <a:solidFill>
                <a:srgbClr val="757070"/>
              </a:solidFill>
              <a:latin typeface="Arial"/>
              <a:ea typeface="Arial"/>
              <a:cs typeface="Arial"/>
              <a:sym typeface="Arial"/>
            </a:endParaRPr>
          </a:p>
        </p:txBody>
      </p:sp>
      <p:cxnSp>
        <p:nvCxnSpPr>
          <p:cNvPr id="1358" name="Google Shape;1358;p62"/>
          <p:cNvCxnSpPr/>
          <p:nvPr/>
        </p:nvCxnSpPr>
        <p:spPr>
          <a:xfrm>
            <a:off x="1209173" y="1070722"/>
            <a:ext cx="6749716" cy="0"/>
          </a:xfrm>
          <a:prstGeom prst="straightConnector1">
            <a:avLst/>
          </a:prstGeom>
          <a:noFill/>
          <a:ln w="9525" cap="flat" cmpd="sng">
            <a:solidFill>
              <a:srgbClr val="BFBFBF"/>
            </a:solidFill>
            <a:prstDash val="solid"/>
            <a:miter lim="800000"/>
            <a:headEnd type="none" w="sm" len="sm"/>
            <a:tailEnd type="none" w="sm" len="sm"/>
          </a:ln>
        </p:spPr>
      </p:cxnSp>
      <p:sp>
        <p:nvSpPr>
          <p:cNvPr id="1359" name="Google Shape;1359;p62"/>
          <p:cNvSpPr txBox="1"/>
          <p:nvPr/>
        </p:nvSpPr>
        <p:spPr>
          <a:xfrm>
            <a:off x="1197142" y="3262327"/>
            <a:ext cx="6749700" cy="507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500">
                <a:solidFill>
                  <a:srgbClr val="3F3F3F"/>
                </a:solidFill>
              </a:rPr>
              <a:t>Easy automatic data integration with external systems such as hosts, off-computers and ERP, Zero post-input man-hours</a:t>
            </a:r>
            <a:endParaRPr sz="1100"/>
          </a:p>
        </p:txBody>
      </p:sp>
      <p:sp>
        <p:nvSpPr>
          <p:cNvPr id="1360" name="Google Shape;1360;p62"/>
          <p:cNvSpPr/>
          <p:nvPr/>
        </p:nvSpPr>
        <p:spPr>
          <a:xfrm>
            <a:off x="4379062" y="759826"/>
            <a:ext cx="385876" cy="621792"/>
          </a:xfrm>
          <a:custGeom>
            <a:avLst/>
            <a:gdLst/>
            <a:ahLst/>
            <a:cxnLst/>
            <a:rect l="l" t="t" r="r" b="b"/>
            <a:pathLst>
              <a:path w="514502" h="829056" extrusionOk="0">
                <a:moveTo>
                  <a:pt x="287731" y="0"/>
                </a:moveTo>
                <a:lnTo>
                  <a:pt x="332842" y="0"/>
                </a:lnTo>
                <a:cubicBezTo>
                  <a:pt x="341376" y="0"/>
                  <a:pt x="343814" y="4877"/>
                  <a:pt x="341376" y="10973"/>
                </a:cubicBezTo>
                <a:lnTo>
                  <a:pt x="74371" y="598627"/>
                </a:lnTo>
                <a:lnTo>
                  <a:pt x="74371" y="599846"/>
                </a:lnTo>
                <a:lnTo>
                  <a:pt x="330403" y="599846"/>
                </a:lnTo>
                <a:cubicBezTo>
                  <a:pt x="335280" y="599846"/>
                  <a:pt x="337718" y="597408"/>
                  <a:pt x="337718" y="592531"/>
                </a:cubicBezTo>
                <a:lnTo>
                  <a:pt x="337718" y="365760"/>
                </a:lnTo>
                <a:cubicBezTo>
                  <a:pt x="337718" y="358445"/>
                  <a:pt x="342595" y="353568"/>
                  <a:pt x="349910" y="353568"/>
                </a:cubicBezTo>
                <a:lnTo>
                  <a:pt x="391363" y="353568"/>
                </a:lnTo>
                <a:cubicBezTo>
                  <a:pt x="398678" y="353568"/>
                  <a:pt x="403555" y="358445"/>
                  <a:pt x="403555" y="365760"/>
                </a:cubicBezTo>
                <a:lnTo>
                  <a:pt x="403555" y="592531"/>
                </a:lnTo>
                <a:cubicBezTo>
                  <a:pt x="403555" y="597408"/>
                  <a:pt x="405994" y="599846"/>
                  <a:pt x="410871" y="599846"/>
                </a:cubicBezTo>
                <a:lnTo>
                  <a:pt x="502310" y="599846"/>
                </a:lnTo>
                <a:cubicBezTo>
                  <a:pt x="509626" y="599846"/>
                  <a:pt x="514502" y="604723"/>
                  <a:pt x="514502" y="612039"/>
                </a:cubicBezTo>
                <a:lnTo>
                  <a:pt x="514502" y="651053"/>
                </a:lnTo>
                <a:cubicBezTo>
                  <a:pt x="514502" y="658368"/>
                  <a:pt x="509626" y="663245"/>
                  <a:pt x="502310" y="663245"/>
                </a:cubicBezTo>
                <a:lnTo>
                  <a:pt x="410871" y="663245"/>
                </a:lnTo>
                <a:cubicBezTo>
                  <a:pt x="405994" y="663245"/>
                  <a:pt x="403555" y="665683"/>
                  <a:pt x="403555" y="670560"/>
                </a:cubicBezTo>
                <a:lnTo>
                  <a:pt x="403555" y="816864"/>
                </a:lnTo>
                <a:cubicBezTo>
                  <a:pt x="403555" y="824179"/>
                  <a:pt x="398678" y="829056"/>
                  <a:pt x="391363" y="829056"/>
                </a:cubicBezTo>
                <a:lnTo>
                  <a:pt x="349910" y="829056"/>
                </a:lnTo>
                <a:cubicBezTo>
                  <a:pt x="342595" y="829056"/>
                  <a:pt x="337718" y="824179"/>
                  <a:pt x="337718" y="816864"/>
                </a:cubicBezTo>
                <a:lnTo>
                  <a:pt x="337718" y="670560"/>
                </a:lnTo>
                <a:cubicBezTo>
                  <a:pt x="337718" y="665683"/>
                  <a:pt x="335280" y="663245"/>
                  <a:pt x="330403" y="663245"/>
                </a:cubicBezTo>
                <a:lnTo>
                  <a:pt x="12192" y="663245"/>
                </a:lnTo>
                <a:cubicBezTo>
                  <a:pt x="4877" y="663245"/>
                  <a:pt x="0" y="658368"/>
                  <a:pt x="0" y="651053"/>
                </a:cubicBezTo>
                <a:lnTo>
                  <a:pt x="0" y="614477"/>
                </a:lnTo>
                <a:cubicBezTo>
                  <a:pt x="0" y="609600"/>
                  <a:pt x="1219" y="605942"/>
                  <a:pt x="2438" y="601066"/>
                </a:cubicBezTo>
                <a:lnTo>
                  <a:pt x="271882" y="9754"/>
                </a:lnTo>
                <a:cubicBezTo>
                  <a:pt x="275539" y="2438"/>
                  <a:pt x="279197" y="0"/>
                  <a:pt x="287731" y="0"/>
                </a:cubicBezTo>
                <a:close/>
              </a:path>
            </a:pathLst>
          </a:custGeom>
          <a:solidFill>
            <a:srgbClr val="D0CECE"/>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7200">
              <a:solidFill>
                <a:srgbClr val="D0CECE"/>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63"/>
          <p:cNvSpPr/>
          <p:nvPr/>
        </p:nvSpPr>
        <p:spPr>
          <a:xfrm>
            <a:off x="3061217" y="3153265"/>
            <a:ext cx="3634740" cy="270640"/>
          </a:xfrm>
          <a:prstGeom prst="rightArrow">
            <a:avLst>
              <a:gd name="adj1" fmla="val 50000"/>
              <a:gd name="adj2" fmla="val 50000"/>
            </a:avLst>
          </a:prstGeom>
          <a:solidFill>
            <a:srgbClr val="FED49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66" name="Google Shape;1366;p63"/>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45</a:t>
            </a:fld>
            <a:endParaRPr/>
          </a:p>
        </p:txBody>
      </p:sp>
      <p:sp>
        <p:nvSpPr>
          <p:cNvPr id="1367" name="Google Shape;1367;p63"/>
          <p:cNvSpPr txBox="1"/>
          <p:nvPr/>
        </p:nvSpPr>
        <p:spPr>
          <a:xfrm>
            <a:off x="413064" y="549475"/>
            <a:ext cx="8305901"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rgbClr val="3F3F3F"/>
                </a:solidFill>
              </a:rPr>
              <a:t>Creation of forms with data plugged in.</a:t>
            </a:r>
            <a:endParaRPr sz="1100"/>
          </a:p>
        </p:txBody>
      </p:sp>
      <p:sp>
        <p:nvSpPr>
          <p:cNvPr id="1368" name="Google Shape;1368;p63"/>
          <p:cNvSpPr txBox="1"/>
          <p:nvPr/>
        </p:nvSpPr>
        <p:spPr>
          <a:xfrm>
            <a:off x="423816" y="868713"/>
            <a:ext cx="8317800" cy="495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dirty="0">
                <a:solidFill>
                  <a:srgbClr val="3F3F3F"/>
                </a:solidFill>
              </a:rPr>
              <a:t>The large number of input forms required on a daily basis can be easily created from the menu, eliminating the burden of creating forms on site</a:t>
            </a:r>
            <a:endParaRPr sz="1000" dirty="0"/>
          </a:p>
        </p:txBody>
      </p:sp>
      <p:grpSp>
        <p:nvGrpSpPr>
          <p:cNvPr id="1369" name="Google Shape;1369;p63"/>
          <p:cNvGrpSpPr/>
          <p:nvPr/>
        </p:nvGrpSpPr>
        <p:grpSpPr>
          <a:xfrm>
            <a:off x="550870" y="1470255"/>
            <a:ext cx="8042261" cy="533071"/>
            <a:chOff x="911999" y="2024512"/>
            <a:chExt cx="10723014" cy="710762"/>
          </a:xfrm>
        </p:grpSpPr>
        <p:sp>
          <p:nvSpPr>
            <p:cNvPr id="1370" name="Google Shape;1370;p63"/>
            <p:cNvSpPr/>
            <p:nvPr/>
          </p:nvSpPr>
          <p:spPr>
            <a:xfrm>
              <a:off x="911999" y="2029082"/>
              <a:ext cx="5882340" cy="706192"/>
            </a:xfrm>
            <a:prstGeom prst="rect">
              <a:avLst/>
            </a:prstGeom>
            <a:solidFill>
              <a:srgbClr val="FFF3DF"/>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000" dirty="0">
                  <a:solidFill>
                    <a:srgbClr val="3F3F3F"/>
                  </a:solidFill>
                </a:rPr>
                <a:t>Information output and created from external systems is imported from </a:t>
              </a:r>
              <a:r>
                <a:rPr lang="en-GB" sz="1000" dirty="0" err="1">
                  <a:solidFill>
                    <a:srgbClr val="3F3F3F"/>
                  </a:solidFill>
                </a:rPr>
                <a:t>ConMas</a:t>
              </a:r>
              <a:r>
                <a:rPr lang="ja-JP" altLang="en-US" sz="1000" dirty="0">
                  <a:solidFill>
                    <a:srgbClr val="3F3F3F"/>
                  </a:solidFill>
                </a:rPr>
                <a:t> </a:t>
              </a:r>
              <a:r>
                <a:rPr lang="en-GB" sz="1000" dirty="0">
                  <a:solidFill>
                    <a:srgbClr val="3F3F3F"/>
                  </a:solidFill>
                </a:rPr>
                <a:t>Manager and inserted into several specific clusters within a form to create a form.</a:t>
              </a:r>
              <a:endParaRPr sz="1000" dirty="0"/>
            </a:p>
          </p:txBody>
        </p:sp>
        <p:sp>
          <p:nvSpPr>
            <p:cNvPr id="1371" name="Google Shape;1371;p63"/>
            <p:cNvSpPr/>
            <p:nvPr/>
          </p:nvSpPr>
          <p:spPr>
            <a:xfrm>
              <a:off x="6944788" y="2024512"/>
              <a:ext cx="4690225" cy="706193"/>
            </a:xfrm>
            <a:prstGeom prst="rect">
              <a:avLst/>
            </a:prstGeom>
            <a:solidFill>
              <a:srgbClr val="FFF3DF"/>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000" dirty="0">
                  <a:solidFill>
                    <a:srgbClr val="3F3F3F"/>
                  </a:solidFill>
                </a:rPr>
                <a:t>You can also register your schedule at the same time</a:t>
              </a:r>
              <a:endParaRPr sz="1000" dirty="0"/>
            </a:p>
          </p:txBody>
        </p:sp>
      </p:grpSp>
      <p:pic>
        <p:nvPicPr>
          <p:cNvPr id="1372" name="Google Shape;1372;p63"/>
          <p:cNvPicPr preferRelativeResize="0"/>
          <p:nvPr/>
        </p:nvPicPr>
        <p:blipFill rotWithShape="1">
          <a:blip r:embed="rId3">
            <a:alphaModFix/>
          </a:blip>
          <a:srcRect/>
          <a:stretch/>
        </p:blipFill>
        <p:spPr>
          <a:xfrm>
            <a:off x="5328452" y="2697575"/>
            <a:ext cx="1037081" cy="878062"/>
          </a:xfrm>
          <a:prstGeom prst="rect">
            <a:avLst/>
          </a:prstGeom>
          <a:noFill/>
          <a:ln>
            <a:noFill/>
          </a:ln>
        </p:spPr>
      </p:pic>
      <p:pic>
        <p:nvPicPr>
          <p:cNvPr id="1377" name="Google Shape;1377;p63"/>
          <p:cNvPicPr preferRelativeResize="0"/>
          <p:nvPr/>
        </p:nvPicPr>
        <p:blipFill rotWithShape="1">
          <a:blip r:embed="rId4">
            <a:alphaModFix/>
          </a:blip>
          <a:srcRect/>
          <a:stretch/>
        </p:blipFill>
        <p:spPr>
          <a:xfrm>
            <a:off x="3467145" y="2736987"/>
            <a:ext cx="1505673" cy="991900"/>
          </a:xfrm>
          <a:prstGeom prst="rect">
            <a:avLst/>
          </a:prstGeom>
          <a:noFill/>
          <a:ln w="9525" cap="flat" cmpd="sng">
            <a:solidFill>
              <a:schemeClr val="dk1"/>
            </a:solidFill>
            <a:prstDash val="solid"/>
            <a:miter lim="800000"/>
            <a:headEnd type="none" w="sm" len="sm"/>
            <a:tailEnd type="none" w="sm" len="sm"/>
          </a:ln>
        </p:spPr>
      </p:pic>
      <p:sp>
        <p:nvSpPr>
          <p:cNvPr id="1378" name="Google Shape;1378;p63"/>
          <p:cNvSpPr/>
          <p:nvPr/>
        </p:nvSpPr>
        <p:spPr>
          <a:xfrm>
            <a:off x="951489" y="3688824"/>
            <a:ext cx="2006973" cy="931196"/>
          </a:xfrm>
          <a:custGeom>
            <a:avLst/>
            <a:gdLst/>
            <a:ahLst/>
            <a:cxnLst/>
            <a:rect l="l" t="t" r="r" b="b"/>
            <a:pathLst>
              <a:path w="2675964" h="1463722" extrusionOk="0">
                <a:moveTo>
                  <a:pt x="1337981" y="0"/>
                </a:moveTo>
                <a:lnTo>
                  <a:pt x="1438030" y="414043"/>
                </a:lnTo>
                <a:lnTo>
                  <a:pt x="2675964" y="414043"/>
                </a:lnTo>
                <a:lnTo>
                  <a:pt x="2675964" y="1463722"/>
                </a:lnTo>
                <a:lnTo>
                  <a:pt x="0" y="1463722"/>
                </a:lnTo>
                <a:lnTo>
                  <a:pt x="0" y="414043"/>
                </a:lnTo>
                <a:lnTo>
                  <a:pt x="1237932" y="414043"/>
                </a:lnTo>
                <a:close/>
              </a:path>
            </a:pathLst>
          </a:custGeom>
          <a:solidFill>
            <a:srgbClr val="FFF3DF"/>
          </a:solidFill>
          <a:ln w="12700" cap="flat" cmpd="sng">
            <a:solidFill>
              <a:srgbClr val="7F7F7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79" name="Google Shape;1379;p63"/>
          <p:cNvSpPr/>
          <p:nvPr/>
        </p:nvSpPr>
        <p:spPr>
          <a:xfrm>
            <a:off x="1160175" y="4018348"/>
            <a:ext cx="1528200" cy="615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100"/>
              <a:buFont typeface="Arial"/>
              <a:buNone/>
            </a:pPr>
            <a:r>
              <a:rPr lang="en-GB" sz="700">
                <a:solidFill>
                  <a:srgbClr val="3F3F3F"/>
                </a:solidFill>
              </a:rPr>
              <a:t>Form definition ID: ABC0001</a:t>
            </a:r>
            <a:endParaRPr sz="700">
              <a:solidFill>
                <a:srgbClr val="3F3F3F"/>
              </a:solidFill>
            </a:endParaRPr>
          </a:p>
          <a:p>
            <a:pPr marL="0" marR="0" lvl="0" indent="0" algn="ctr" rtl="0">
              <a:spcBef>
                <a:spcPts val="0"/>
              </a:spcBef>
              <a:spcAft>
                <a:spcPts val="0"/>
              </a:spcAft>
              <a:buClr>
                <a:schemeClr val="dk1"/>
              </a:buClr>
              <a:buSzPts val="1100"/>
              <a:buFont typeface="Arial"/>
              <a:buNone/>
            </a:pPr>
            <a:r>
              <a:rPr lang="en-GB" sz="700">
                <a:solidFill>
                  <a:srgbClr val="3F3F3F"/>
                </a:solidFill>
              </a:rPr>
              <a:t>100 forms for 100 inspection records</a:t>
            </a:r>
            <a:endParaRPr sz="700">
              <a:solidFill>
                <a:srgbClr val="3F3F3F"/>
              </a:solidFill>
            </a:endParaRPr>
          </a:p>
          <a:p>
            <a:pPr marL="0" marR="0" lvl="0" indent="0" algn="ctr" rtl="0">
              <a:spcBef>
                <a:spcPts val="0"/>
              </a:spcBef>
              <a:spcAft>
                <a:spcPts val="0"/>
              </a:spcAft>
              <a:buClr>
                <a:schemeClr val="dk1"/>
              </a:buClr>
              <a:buSzPts val="1100"/>
              <a:buFont typeface="Arial"/>
              <a:buNone/>
            </a:pPr>
            <a:r>
              <a:rPr lang="en-GB" sz="700">
                <a:solidFill>
                  <a:srgbClr val="3F3F3F"/>
                </a:solidFill>
              </a:rPr>
              <a:t>Order No., Production No., Lot No. and Machine No. information for 100 inspection records.</a:t>
            </a:r>
            <a:endParaRPr sz="700">
              <a:solidFill>
                <a:srgbClr val="3F3F3F"/>
              </a:solidFill>
            </a:endParaRPr>
          </a:p>
          <a:p>
            <a:pPr marL="0" marR="0" lvl="0" indent="0" algn="ctr" rtl="0">
              <a:spcBef>
                <a:spcPts val="0"/>
              </a:spcBef>
              <a:spcAft>
                <a:spcPts val="0"/>
              </a:spcAft>
              <a:buNone/>
            </a:pPr>
            <a:endParaRPr sz="700">
              <a:solidFill>
                <a:srgbClr val="3F3F3F"/>
              </a:solidFill>
            </a:endParaRPr>
          </a:p>
        </p:txBody>
      </p:sp>
      <p:pic>
        <p:nvPicPr>
          <p:cNvPr id="1412" name="Google Shape;1412;p63" descr="テーブル&#10;&#10;自動的に生成された説明"/>
          <p:cNvPicPr preferRelativeResize="0"/>
          <p:nvPr/>
        </p:nvPicPr>
        <p:blipFill rotWithShape="1">
          <a:blip r:embed="rId5">
            <a:alphaModFix/>
          </a:blip>
          <a:srcRect/>
          <a:stretch/>
        </p:blipFill>
        <p:spPr>
          <a:xfrm>
            <a:off x="5485315" y="3896853"/>
            <a:ext cx="937836" cy="837730"/>
          </a:xfrm>
          <a:prstGeom prst="rect">
            <a:avLst/>
          </a:prstGeom>
          <a:noFill/>
          <a:ln>
            <a:noFill/>
          </a:ln>
        </p:spPr>
      </p:pic>
      <p:sp>
        <p:nvSpPr>
          <p:cNvPr id="1413" name="Google Shape;1413;p63"/>
          <p:cNvSpPr/>
          <p:nvPr/>
        </p:nvSpPr>
        <p:spPr>
          <a:xfrm>
            <a:off x="5261597" y="3664326"/>
            <a:ext cx="1170790" cy="129122"/>
          </a:xfrm>
          <a:prstGeom prst="rect">
            <a:avLst/>
          </a:prstGeom>
          <a:noFill/>
          <a:ln>
            <a:noFill/>
          </a:ln>
        </p:spPr>
        <p:txBody>
          <a:bodyPr spcFirstLastPara="1" wrap="square" lIns="0" tIns="0" rIns="0" bIns="0" anchor="ctr" anchorCtr="0">
            <a:noAutofit/>
          </a:bodyPr>
          <a:lstStyle/>
          <a:p>
            <a:pPr marL="0" marR="0" lvl="0" indent="0" algn="ctr" rtl="0">
              <a:lnSpc>
                <a:spcPct val="120000"/>
              </a:lnSpc>
              <a:spcBef>
                <a:spcPts val="0"/>
              </a:spcBef>
              <a:spcAft>
                <a:spcPts val="0"/>
              </a:spcAft>
              <a:buNone/>
            </a:pPr>
            <a:r>
              <a:rPr lang="en-GB" sz="800" b="1" dirty="0">
                <a:solidFill>
                  <a:srgbClr val="7F7F7F"/>
                </a:solidFill>
              </a:rPr>
              <a:t>Form definition ID: ABC0001</a:t>
            </a:r>
            <a:endParaRPr sz="1100" dirty="0"/>
          </a:p>
        </p:txBody>
      </p:sp>
      <p:sp>
        <p:nvSpPr>
          <p:cNvPr id="1414" name="Google Shape;1414;p63"/>
          <p:cNvSpPr/>
          <p:nvPr/>
        </p:nvSpPr>
        <p:spPr>
          <a:xfrm>
            <a:off x="5278860" y="3987518"/>
            <a:ext cx="185055" cy="258924"/>
          </a:xfrm>
          <a:prstGeom prst="leftBracket">
            <a:avLst>
              <a:gd name="adj" fmla="val 0"/>
            </a:avLst>
          </a:prstGeom>
          <a:noFill/>
          <a:ln w="9525" cap="flat" cmpd="sng">
            <a:solidFill>
              <a:srgbClr val="59595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1415" name="Google Shape;1415;p63"/>
          <p:cNvSpPr/>
          <p:nvPr/>
        </p:nvSpPr>
        <p:spPr>
          <a:xfrm>
            <a:off x="5278309" y="4318539"/>
            <a:ext cx="185055" cy="314839"/>
          </a:xfrm>
          <a:prstGeom prst="leftBracket">
            <a:avLst>
              <a:gd name="adj" fmla="val 0"/>
            </a:avLst>
          </a:prstGeom>
          <a:noFill/>
          <a:ln w="9525" cap="flat" cmpd="sng">
            <a:solidFill>
              <a:srgbClr val="59595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1416" name="Google Shape;1416;p63"/>
          <p:cNvSpPr/>
          <p:nvPr/>
        </p:nvSpPr>
        <p:spPr>
          <a:xfrm>
            <a:off x="4260097" y="3906356"/>
            <a:ext cx="945512" cy="323876"/>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600" dirty="0">
                <a:solidFill>
                  <a:schemeClr val="accent1"/>
                </a:solidFill>
              </a:rPr>
              <a:t>Input items automatically set by the higher-level system</a:t>
            </a:r>
            <a:endParaRPr sz="600" dirty="0">
              <a:solidFill>
                <a:schemeClr val="accent1"/>
              </a:solidFill>
              <a:latin typeface="Arial"/>
              <a:ea typeface="Arial"/>
              <a:cs typeface="Arial"/>
              <a:sym typeface="Arial"/>
            </a:endParaRPr>
          </a:p>
        </p:txBody>
      </p:sp>
      <p:sp>
        <p:nvSpPr>
          <p:cNvPr id="1417" name="Google Shape;1417;p63"/>
          <p:cNvSpPr/>
          <p:nvPr/>
        </p:nvSpPr>
        <p:spPr>
          <a:xfrm>
            <a:off x="4260097" y="4356380"/>
            <a:ext cx="945512" cy="227034"/>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600">
                <a:solidFill>
                  <a:schemeClr val="dk2"/>
                </a:solidFill>
              </a:rPr>
              <a:t>Items to be entered on site by operators.</a:t>
            </a:r>
            <a:endParaRPr sz="1100"/>
          </a:p>
        </p:txBody>
      </p:sp>
      <p:cxnSp>
        <p:nvCxnSpPr>
          <p:cNvPr id="1418" name="Google Shape;1418;p63"/>
          <p:cNvCxnSpPr>
            <a:cxnSpLocks/>
            <a:stCxn id="1414" idx="1"/>
            <a:endCxn id="1416" idx="3"/>
          </p:cNvCxnSpPr>
          <p:nvPr/>
        </p:nvCxnSpPr>
        <p:spPr>
          <a:xfrm flipH="1" flipV="1">
            <a:off x="5205609" y="4068294"/>
            <a:ext cx="73251" cy="48686"/>
          </a:xfrm>
          <a:prstGeom prst="straightConnector1">
            <a:avLst/>
          </a:prstGeom>
          <a:noFill/>
          <a:ln w="9525" cap="flat" cmpd="sng">
            <a:solidFill>
              <a:srgbClr val="595959"/>
            </a:solidFill>
            <a:prstDash val="solid"/>
            <a:miter lim="800000"/>
            <a:headEnd type="none" w="sm" len="sm"/>
            <a:tailEnd type="none" w="sm" len="sm"/>
          </a:ln>
        </p:spPr>
      </p:cxnSp>
      <p:cxnSp>
        <p:nvCxnSpPr>
          <p:cNvPr id="1419" name="Google Shape;1419;p63"/>
          <p:cNvCxnSpPr/>
          <p:nvPr/>
        </p:nvCxnSpPr>
        <p:spPr>
          <a:xfrm rot="10800000">
            <a:off x="5208375" y="4475958"/>
            <a:ext cx="73251" cy="265"/>
          </a:xfrm>
          <a:prstGeom prst="straightConnector1">
            <a:avLst/>
          </a:prstGeom>
          <a:noFill/>
          <a:ln w="9525" cap="flat" cmpd="sng">
            <a:solidFill>
              <a:srgbClr val="595959"/>
            </a:solidFill>
            <a:prstDash val="solid"/>
            <a:miter lim="800000"/>
            <a:headEnd type="none" w="sm" len="sm"/>
            <a:tailEnd type="none" w="sm" len="sm"/>
          </a:ln>
        </p:spPr>
      </p:cxnSp>
      <p:grpSp>
        <p:nvGrpSpPr>
          <p:cNvPr id="1421" name="Google Shape;1421;p63"/>
          <p:cNvGrpSpPr/>
          <p:nvPr/>
        </p:nvGrpSpPr>
        <p:grpSpPr>
          <a:xfrm>
            <a:off x="7230188" y="4433305"/>
            <a:ext cx="792951" cy="209304"/>
            <a:chOff x="9632501" y="5833584"/>
            <a:chExt cx="1057268" cy="279072"/>
          </a:xfrm>
        </p:grpSpPr>
        <p:sp>
          <p:nvSpPr>
            <p:cNvPr id="1422" name="Google Shape;1422;p63"/>
            <p:cNvSpPr/>
            <p:nvPr/>
          </p:nvSpPr>
          <p:spPr>
            <a:xfrm>
              <a:off x="9632501" y="5833584"/>
              <a:ext cx="1057268" cy="279072"/>
            </a:xfrm>
            <a:prstGeom prst="homePlate">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23" name="Google Shape;1423;p63"/>
            <p:cNvSpPr txBox="1"/>
            <p:nvPr/>
          </p:nvSpPr>
          <p:spPr>
            <a:xfrm>
              <a:off x="9740090" y="5894007"/>
              <a:ext cx="743700" cy="123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600" b="1">
                  <a:solidFill>
                    <a:schemeClr val="lt1"/>
                  </a:solidFill>
                </a:rPr>
                <a:t>Input via app.</a:t>
              </a:r>
              <a:endParaRPr sz="600" b="1">
                <a:solidFill>
                  <a:schemeClr val="lt1"/>
                </a:solidFill>
                <a:latin typeface="Arial"/>
                <a:ea typeface="Arial"/>
                <a:cs typeface="Arial"/>
                <a:sym typeface="Arial"/>
              </a:endParaRPr>
            </a:p>
          </p:txBody>
        </p:sp>
      </p:grpSp>
      <p:sp>
        <p:nvSpPr>
          <p:cNvPr id="1427" name="Google Shape;1427;p63"/>
          <p:cNvSpPr txBox="1"/>
          <p:nvPr/>
        </p:nvSpPr>
        <p:spPr>
          <a:xfrm>
            <a:off x="3467132" y="2264816"/>
            <a:ext cx="1505700" cy="369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a:solidFill>
                  <a:srgbClr val="7F7F7F"/>
                </a:solidFill>
              </a:rPr>
              <a:t>Manual execution from the Create menu leads to Automatic forms in ConMas Manager </a:t>
            </a:r>
            <a:endParaRPr sz="800">
              <a:solidFill>
                <a:srgbClr val="7F7F7F"/>
              </a:solidFill>
              <a:latin typeface="Arial"/>
              <a:ea typeface="Arial"/>
              <a:cs typeface="Arial"/>
              <a:sym typeface="Arial"/>
            </a:endParaRPr>
          </a:p>
        </p:txBody>
      </p:sp>
      <p:sp>
        <p:nvSpPr>
          <p:cNvPr id="1428" name="Google Shape;1428;p63"/>
          <p:cNvSpPr txBox="1"/>
          <p:nvPr/>
        </p:nvSpPr>
        <p:spPr>
          <a:xfrm>
            <a:off x="1313256" y="2177456"/>
            <a:ext cx="1505700" cy="123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a:solidFill>
                  <a:srgbClr val="7F7F7F"/>
                </a:solidFill>
              </a:rPr>
              <a:t>Form definition ID: for ABC000</a:t>
            </a:r>
            <a:endParaRPr sz="800">
              <a:solidFill>
                <a:srgbClr val="7F7F7F"/>
              </a:solidFill>
              <a:latin typeface="Arial"/>
              <a:ea typeface="Arial"/>
              <a:cs typeface="Arial"/>
              <a:sym typeface="Arial"/>
            </a:endParaRPr>
          </a:p>
        </p:txBody>
      </p:sp>
      <p:pic>
        <p:nvPicPr>
          <p:cNvPr id="4" name="Picture 3">
            <a:extLst>
              <a:ext uri="{FF2B5EF4-FFF2-40B4-BE49-F238E27FC236}">
                <a16:creationId xmlns:a16="http://schemas.microsoft.com/office/drawing/2014/main" id="{6AF75CFE-B9CA-7E05-3905-56682D104973}"/>
              </a:ext>
            </a:extLst>
          </p:cNvPr>
          <p:cNvPicPr>
            <a:picLocks noChangeAspect="1"/>
          </p:cNvPicPr>
          <p:nvPr/>
        </p:nvPicPr>
        <p:blipFill>
          <a:blip r:embed="rId6"/>
          <a:stretch>
            <a:fillRect/>
          </a:stretch>
        </p:blipFill>
        <p:spPr>
          <a:xfrm>
            <a:off x="684972" y="2067892"/>
            <a:ext cx="7795487" cy="266669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64"/>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46</a:t>
            </a:fld>
            <a:endParaRPr/>
          </a:p>
        </p:txBody>
      </p:sp>
      <p:sp>
        <p:nvSpPr>
          <p:cNvPr id="1434" name="Google Shape;1434;p64"/>
          <p:cNvSpPr txBox="1"/>
          <p:nvPr/>
        </p:nvSpPr>
        <p:spPr>
          <a:xfrm>
            <a:off x="413064" y="549475"/>
            <a:ext cx="8305901"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Automatic data output of completed forms</a:t>
            </a:r>
            <a:endParaRPr sz="1100" dirty="0"/>
          </a:p>
        </p:txBody>
      </p:sp>
      <p:sp>
        <p:nvSpPr>
          <p:cNvPr id="1435" name="Google Shape;1435;p64"/>
          <p:cNvSpPr txBox="1"/>
          <p:nvPr/>
        </p:nvSpPr>
        <p:spPr>
          <a:xfrm>
            <a:off x="413064" y="922222"/>
            <a:ext cx="8317800" cy="52014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300" dirty="0">
                <a:solidFill>
                  <a:srgbClr val="3F3F3F"/>
                </a:solidFill>
              </a:rPr>
              <a:t>When a form is processed to completion, the following sets are automatically </a:t>
            </a:r>
          </a:p>
          <a:p>
            <a:pPr marL="0" marR="0" lvl="0" indent="0" algn="ctr" rtl="0">
              <a:lnSpc>
                <a:spcPct val="130000"/>
              </a:lnSpc>
              <a:spcBef>
                <a:spcPts val="0"/>
              </a:spcBef>
              <a:spcAft>
                <a:spcPts val="0"/>
              </a:spcAft>
              <a:buNone/>
            </a:pPr>
            <a:r>
              <a:rPr lang="en-GB" sz="1300" dirty="0">
                <a:solidFill>
                  <a:srgbClr val="3F3F3F"/>
                </a:solidFill>
              </a:rPr>
              <a:t>output per form to the specified directory</a:t>
            </a:r>
            <a:endParaRPr sz="900" dirty="0"/>
          </a:p>
        </p:txBody>
      </p:sp>
      <p:sp>
        <p:nvSpPr>
          <p:cNvPr id="1436" name="Google Shape;1436;p64"/>
          <p:cNvSpPr/>
          <p:nvPr/>
        </p:nvSpPr>
        <p:spPr>
          <a:xfrm>
            <a:off x="483226" y="1443602"/>
            <a:ext cx="8177545" cy="346905"/>
          </a:xfrm>
          <a:prstGeom prst="rect">
            <a:avLst/>
          </a:prstGeom>
          <a:solidFill>
            <a:srgbClr val="F2F2F2"/>
          </a:solidFill>
          <a:ln>
            <a:noFill/>
          </a:ln>
        </p:spPr>
        <p:txBody>
          <a:bodyPr spcFirstLastPara="1" wrap="square" lIns="162000" tIns="54000" rIns="135000" bIns="81000" anchor="ctr" anchorCtr="0">
            <a:noAutofit/>
          </a:bodyPr>
          <a:lstStyle/>
          <a:p>
            <a:pPr marL="0" marR="0" lvl="0" indent="0" algn="ctr" rtl="0">
              <a:lnSpc>
                <a:spcPct val="130000"/>
              </a:lnSpc>
              <a:spcBef>
                <a:spcPts val="0"/>
              </a:spcBef>
              <a:spcAft>
                <a:spcPts val="0"/>
              </a:spcAft>
              <a:buNone/>
            </a:pPr>
            <a:r>
              <a:rPr lang="en-GB" sz="1200" b="1">
                <a:solidFill>
                  <a:srgbClr val="595959"/>
                </a:solidFill>
              </a:rPr>
              <a:t>The file to be output can be specified for each form definition</a:t>
            </a:r>
            <a:endParaRPr sz="1200">
              <a:solidFill>
                <a:srgbClr val="595959"/>
              </a:solidFill>
              <a:latin typeface="Arial"/>
              <a:ea typeface="Arial"/>
              <a:cs typeface="Arial"/>
              <a:sym typeface="Arial"/>
            </a:endParaRPr>
          </a:p>
        </p:txBody>
      </p:sp>
      <p:sp>
        <p:nvSpPr>
          <p:cNvPr id="1437" name="Google Shape;1437;p64"/>
          <p:cNvSpPr/>
          <p:nvPr/>
        </p:nvSpPr>
        <p:spPr>
          <a:xfrm>
            <a:off x="628403" y="1898414"/>
            <a:ext cx="2532277" cy="547868"/>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38" name="Google Shape;1438;p64"/>
          <p:cNvSpPr/>
          <p:nvPr/>
        </p:nvSpPr>
        <p:spPr>
          <a:xfrm>
            <a:off x="3305860" y="1898414"/>
            <a:ext cx="2532277" cy="547868"/>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39" name="Google Shape;1439;p64"/>
          <p:cNvSpPr/>
          <p:nvPr/>
        </p:nvSpPr>
        <p:spPr>
          <a:xfrm>
            <a:off x="5983316" y="1898414"/>
            <a:ext cx="2532277" cy="547868"/>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40" name="Google Shape;1440;p64"/>
          <p:cNvSpPr txBox="1"/>
          <p:nvPr/>
        </p:nvSpPr>
        <p:spPr>
          <a:xfrm>
            <a:off x="734749" y="2085783"/>
            <a:ext cx="2319600" cy="1848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1200" b="1" dirty="0">
                <a:solidFill>
                  <a:schemeClr val="dk2"/>
                </a:solidFill>
              </a:rPr>
              <a:t>CSV data entered in forms</a:t>
            </a:r>
            <a:endParaRPr sz="1200" b="1" dirty="0">
              <a:solidFill>
                <a:schemeClr val="dk2"/>
              </a:solidFill>
              <a:latin typeface="Arial"/>
              <a:ea typeface="Arial"/>
              <a:cs typeface="Arial"/>
              <a:sym typeface="Arial"/>
            </a:endParaRPr>
          </a:p>
        </p:txBody>
      </p:sp>
      <p:sp>
        <p:nvSpPr>
          <p:cNvPr id="1441" name="Google Shape;1441;p64"/>
          <p:cNvSpPr txBox="1"/>
          <p:nvPr/>
        </p:nvSpPr>
        <p:spPr>
          <a:xfrm>
            <a:off x="3412188" y="2079056"/>
            <a:ext cx="2319600" cy="1848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1200" b="1" dirty="0">
                <a:solidFill>
                  <a:schemeClr val="dk2"/>
                </a:solidFill>
              </a:rPr>
              <a:t>XML data entered in forms</a:t>
            </a:r>
            <a:endParaRPr sz="1200" b="1" dirty="0">
              <a:solidFill>
                <a:schemeClr val="dk2"/>
              </a:solidFill>
              <a:latin typeface="Arial"/>
              <a:ea typeface="Arial"/>
              <a:cs typeface="Arial"/>
              <a:sym typeface="Arial"/>
            </a:endParaRPr>
          </a:p>
        </p:txBody>
      </p:sp>
      <p:sp>
        <p:nvSpPr>
          <p:cNvPr id="1442" name="Google Shape;1442;p64"/>
          <p:cNvSpPr txBox="1"/>
          <p:nvPr/>
        </p:nvSpPr>
        <p:spPr>
          <a:xfrm>
            <a:off x="6116683" y="2087273"/>
            <a:ext cx="2319618" cy="184666"/>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1200" b="1" dirty="0">
                <a:solidFill>
                  <a:schemeClr val="dk2"/>
                </a:solidFill>
              </a:rPr>
              <a:t>Image PNG of the form</a:t>
            </a:r>
            <a:endParaRPr sz="1200" b="1" dirty="0">
              <a:solidFill>
                <a:schemeClr val="dk2"/>
              </a:solidFill>
              <a:latin typeface="Arial"/>
              <a:ea typeface="Arial"/>
              <a:cs typeface="Arial"/>
              <a:sym typeface="Arial"/>
            </a:endParaRPr>
          </a:p>
        </p:txBody>
      </p:sp>
      <p:sp>
        <p:nvSpPr>
          <p:cNvPr id="1443" name="Google Shape;1443;p64"/>
          <p:cNvSpPr/>
          <p:nvPr/>
        </p:nvSpPr>
        <p:spPr>
          <a:xfrm>
            <a:off x="628403" y="2571510"/>
            <a:ext cx="2532277" cy="547868"/>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44" name="Google Shape;1444;p64"/>
          <p:cNvSpPr/>
          <p:nvPr/>
        </p:nvSpPr>
        <p:spPr>
          <a:xfrm>
            <a:off x="3305860" y="2571510"/>
            <a:ext cx="2532277" cy="547868"/>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45" name="Google Shape;1445;p64"/>
          <p:cNvSpPr/>
          <p:nvPr/>
        </p:nvSpPr>
        <p:spPr>
          <a:xfrm>
            <a:off x="5983316" y="2571510"/>
            <a:ext cx="2532277" cy="547868"/>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46" name="Google Shape;1446;p64"/>
          <p:cNvSpPr txBox="1"/>
          <p:nvPr/>
        </p:nvSpPr>
        <p:spPr>
          <a:xfrm>
            <a:off x="734731" y="2760235"/>
            <a:ext cx="2319618" cy="184666"/>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1200" b="1">
                <a:solidFill>
                  <a:schemeClr val="dk2"/>
                </a:solidFill>
              </a:rPr>
              <a:t>PDF Form</a:t>
            </a:r>
            <a:endParaRPr sz="1200" b="1">
              <a:solidFill>
                <a:schemeClr val="dk2"/>
              </a:solidFill>
              <a:latin typeface="Arial"/>
              <a:ea typeface="Arial"/>
              <a:cs typeface="Arial"/>
              <a:sym typeface="Arial"/>
            </a:endParaRPr>
          </a:p>
        </p:txBody>
      </p:sp>
      <p:sp>
        <p:nvSpPr>
          <p:cNvPr id="1447" name="Google Shape;1447;p64"/>
          <p:cNvSpPr txBox="1"/>
          <p:nvPr/>
        </p:nvSpPr>
        <p:spPr>
          <a:xfrm>
            <a:off x="3412188" y="2669861"/>
            <a:ext cx="2319600" cy="1848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1200" b="1" dirty="0">
                <a:solidFill>
                  <a:schemeClr val="dk2"/>
                </a:solidFill>
              </a:rPr>
              <a:t>Excel Form </a:t>
            </a:r>
            <a:endParaRPr sz="1100" dirty="0"/>
          </a:p>
        </p:txBody>
      </p:sp>
      <p:sp>
        <p:nvSpPr>
          <p:cNvPr id="1448" name="Google Shape;1448;p64"/>
          <p:cNvSpPr txBox="1"/>
          <p:nvPr/>
        </p:nvSpPr>
        <p:spPr>
          <a:xfrm>
            <a:off x="3412188" y="2837228"/>
            <a:ext cx="2379186" cy="26161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900" dirty="0">
                <a:solidFill>
                  <a:srgbClr val="595959"/>
                </a:solidFill>
              </a:rPr>
              <a:t>(</a:t>
            </a:r>
            <a:r>
              <a:rPr lang="en-GB" sz="800" dirty="0">
                <a:solidFill>
                  <a:srgbClr val="595959"/>
                </a:solidFill>
              </a:rPr>
              <a:t>only if the form definition was</a:t>
            </a:r>
          </a:p>
          <a:p>
            <a:pPr marL="0" marR="0" lvl="0" indent="0" algn="ctr" rtl="0">
              <a:spcBef>
                <a:spcPts val="0"/>
              </a:spcBef>
              <a:spcAft>
                <a:spcPts val="0"/>
              </a:spcAft>
              <a:buNone/>
            </a:pPr>
            <a:r>
              <a:rPr lang="en-GB" sz="800" dirty="0">
                <a:solidFill>
                  <a:srgbClr val="595959"/>
                </a:solidFill>
              </a:rPr>
              <a:t> created from an Excel file)</a:t>
            </a:r>
            <a:endParaRPr sz="800" dirty="0">
              <a:solidFill>
                <a:srgbClr val="595959"/>
              </a:solidFill>
              <a:latin typeface="Arial"/>
              <a:ea typeface="Arial"/>
              <a:cs typeface="Arial"/>
              <a:sym typeface="Arial"/>
            </a:endParaRPr>
          </a:p>
        </p:txBody>
      </p:sp>
      <p:sp>
        <p:nvSpPr>
          <p:cNvPr id="1449" name="Google Shape;1449;p64"/>
          <p:cNvSpPr txBox="1"/>
          <p:nvPr/>
        </p:nvSpPr>
        <p:spPr>
          <a:xfrm>
            <a:off x="6089644" y="2669861"/>
            <a:ext cx="2319618" cy="369332"/>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1200" b="1">
                <a:solidFill>
                  <a:schemeClr val="dk2"/>
                </a:solidFill>
              </a:rPr>
              <a:t>Comment text and photo images in FreeDraw.</a:t>
            </a:r>
            <a:endParaRPr sz="1200" b="1">
              <a:solidFill>
                <a:schemeClr val="dk2"/>
              </a:solidFill>
              <a:latin typeface="Arial"/>
              <a:ea typeface="Arial"/>
              <a:cs typeface="Arial"/>
              <a:sym typeface="Arial"/>
            </a:endParaRPr>
          </a:p>
        </p:txBody>
      </p:sp>
      <p:sp>
        <p:nvSpPr>
          <p:cNvPr id="1450" name="Google Shape;1450;p64"/>
          <p:cNvSpPr/>
          <p:nvPr/>
        </p:nvSpPr>
        <p:spPr>
          <a:xfrm>
            <a:off x="483226" y="3361598"/>
            <a:ext cx="8177545" cy="333728"/>
          </a:xfrm>
          <a:prstGeom prst="rect">
            <a:avLst/>
          </a:prstGeom>
          <a:solidFill>
            <a:srgbClr val="F2F2F2"/>
          </a:solidFill>
          <a:ln>
            <a:noFill/>
          </a:ln>
        </p:spPr>
        <p:txBody>
          <a:bodyPr spcFirstLastPara="1" wrap="square" lIns="162000" tIns="54000" rIns="135000" bIns="81000" anchor="ctr" anchorCtr="0">
            <a:noAutofit/>
          </a:bodyPr>
          <a:lstStyle/>
          <a:p>
            <a:pPr marL="0" marR="0" lvl="0" indent="0" algn="ctr" rtl="0">
              <a:lnSpc>
                <a:spcPct val="130000"/>
              </a:lnSpc>
              <a:spcBef>
                <a:spcPts val="0"/>
              </a:spcBef>
              <a:spcAft>
                <a:spcPts val="0"/>
              </a:spcAft>
              <a:buNone/>
            </a:pPr>
            <a:r>
              <a:rPr lang="en-GB" sz="1100" b="1">
                <a:solidFill>
                  <a:srgbClr val="595959"/>
                </a:solidFill>
              </a:rPr>
              <a:t>By developing a monitoring-type programme for a specified directory on the server, form sheet data can be automatically retrieved and linked to external systems.</a:t>
            </a:r>
            <a:endParaRPr sz="1100"/>
          </a:p>
        </p:txBody>
      </p:sp>
      <p:grpSp>
        <p:nvGrpSpPr>
          <p:cNvPr id="1451" name="Google Shape;1451;p64"/>
          <p:cNvGrpSpPr/>
          <p:nvPr/>
        </p:nvGrpSpPr>
        <p:grpSpPr>
          <a:xfrm>
            <a:off x="976476" y="3776153"/>
            <a:ext cx="7191048" cy="1070366"/>
            <a:chOff x="1503130" y="5034871"/>
            <a:chExt cx="9588064" cy="1427155"/>
          </a:xfrm>
        </p:grpSpPr>
        <p:sp>
          <p:nvSpPr>
            <p:cNvPr id="1452" name="Google Shape;1452;p64"/>
            <p:cNvSpPr/>
            <p:nvPr/>
          </p:nvSpPr>
          <p:spPr>
            <a:xfrm flipH="1">
              <a:off x="5965632" y="5075835"/>
              <a:ext cx="3953266" cy="476259"/>
            </a:xfrm>
            <a:prstGeom prst="homePlate">
              <a:avLst>
                <a:gd name="adj"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453" name="Google Shape;1453;p64"/>
            <p:cNvPicPr preferRelativeResize="0"/>
            <p:nvPr/>
          </p:nvPicPr>
          <p:blipFill rotWithShape="1">
            <a:blip r:embed="rId3">
              <a:alphaModFix/>
            </a:blip>
            <a:srcRect/>
            <a:stretch/>
          </p:blipFill>
          <p:spPr>
            <a:xfrm>
              <a:off x="1503130" y="5095582"/>
              <a:ext cx="1305155" cy="1105032"/>
            </a:xfrm>
            <a:prstGeom prst="rect">
              <a:avLst/>
            </a:prstGeom>
            <a:noFill/>
            <a:ln>
              <a:noFill/>
            </a:ln>
          </p:spPr>
        </p:pic>
        <p:sp>
          <p:nvSpPr>
            <p:cNvPr id="1454" name="Google Shape;1454;p64"/>
            <p:cNvSpPr/>
            <p:nvPr/>
          </p:nvSpPr>
          <p:spPr>
            <a:xfrm rot="5400000">
              <a:off x="3176778" y="5492444"/>
              <a:ext cx="348043" cy="300037"/>
            </a:xfrm>
            <a:prstGeom prst="triangle">
              <a:avLst>
                <a:gd name="adj"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455" name="Google Shape;1455;p64"/>
            <p:cNvPicPr preferRelativeResize="0"/>
            <p:nvPr/>
          </p:nvPicPr>
          <p:blipFill rotWithShape="1">
            <a:blip r:embed="rId4">
              <a:alphaModFix/>
            </a:blip>
            <a:srcRect/>
            <a:stretch/>
          </p:blipFill>
          <p:spPr>
            <a:xfrm>
              <a:off x="3919384" y="5091474"/>
              <a:ext cx="1627682" cy="1094852"/>
            </a:xfrm>
            <a:prstGeom prst="rect">
              <a:avLst/>
            </a:prstGeom>
            <a:noFill/>
            <a:ln>
              <a:noFill/>
            </a:ln>
          </p:spPr>
        </p:pic>
        <p:grpSp>
          <p:nvGrpSpPr>
            <p:cNvPr id="1456" name="Google Shape;1456;p64"/>
            <p:cNvGrpSpPr/>
            <p:nvPr/>
          </p:nvGrpSpPr>
          <p:grpSpPr>
            <a:xfrm>
              <a:off x="4601757" y="5146956"/>
              <a:ext cx="1258981" cy="916386"/>
              <a:chOff x="7312867" y="5191418"/>
              <a:chExt cx="1258981" cy="916386"/>
            </a:xfrm>
          </p:grpSpPr>
          <p:pic>
            <p:nvPicPr>
              <p:cNvPr id="1457" name="Google Shape;1457;p64"/>
              <p:cNvPicPr preferRelativeResize="0"/>
              <p:nvPr/>
            </p:nvPicPr>
            <p:blipFill rotWithShape="1">
              <a:blip r:embed="rId5">
                <a:alphaModFix/>
              </a:blip>
              <a:srcRect/>
              <a:stretch/>
            </p:blipFill>
            <p:spPr>
              <a:xfrm>
                <a:off x="7312867" y="5195613"/>
                <a:ext cx="566917" cy="415364"/>
              </a:xfrm>
              <a:prstGeom prst="rect">
                <a:avLst/>
              </a:prstGeom>
              <a:noFill/>
              <a:ln>
                <a:noFill/>
              </a:ln>
            </p:spPr>
          </p:pic>
          <p:pic>
            <p:nvPicPr>
              <p:cNvPr id="1458" name="Google Shape;1458;p64"/>
              <p:cNvPicPr preferRelativeResize="0"/>
              <p:nvPr/>
            </p:nvPicPr>
            <p:blipFill rotWithShape="1">
              <a:blip r:embed="rId6">
                <a:alphaModFix/>
              </a:blip>
              <a:srcRect/>
              <a:stretch/>
            </p:blipFill>
            <p:spPr>
              <a:xfrm>
                <a:off x="7978719" y="5191418"/>
                <a:ext cx="389728" cy="427618"/>
              </a:xfrm>
              <a:prstGeom prst="rect">
                <a:avLst/>
              </a:prstGeom>
              <a:noFill/>
              <a:ln>
                <a:noFill/>
              </a:ln>
            </p:spPr>
          </p:pic>
          <p:pic>
            <p:nvPicPr>
              <p:cNvPr id="1459" name="Google Shape;1459;p64"/>
              <p:cNvPicPr preferRelativeResize="0"/>
              <p:nvPr/>
            </p:nvPicPr>
            <p:blipFill rotWithShape="1">
              <a:blip r:embed="rId7">
                <a:alphaModFix/>
              </a:blip>
              <a:srcRect/>
              <a:stretch/>
            </p:blipFill>
            <p:spPr>
              <a:xfrm>
                <a:off x="7324088" y="5674955"/>
                <a:ext cx="370116" cy="423756"/>
              </a:xfrm>
              <a:prstGeom prst="rect">
                <a:avLst/>
              </a:prstGeom>
              <a:noFill/>
              <a:ln>
                <a:noFill/>
              </a:ln>
            </p:spPr>
          </p:pic>
          <p:pic>
            <p:nvPicPr>
              <p:cNvPr id="1460" name="Google Shape;1460;p64"/>
              <p:cNvPicPr preferRelativeResize="0"/>
              <p:nvPr/>
            </p:nvPicPr>
            <p:blipFill rotWithShape="1">
              <a:blip r:embed="rId8">
                <a:alphaModFix/>
              </a:blip>
              <a:srcRect/>
              <a:stretch/>
            </p:blipFill>
            <p:spPr>
              <a:xfrm>
                <a:off x="7758007" y="5675468"/>
                <a:ext cx="379922" cy="422731"/>
              </a:xfrm>
              <a:prstGeom prst="rect">
                <a:avLst/>
              </a:prstGeom>
              <a:noFill/>
              <a:ln>
                <a:noFill/>
              </a:ln>
            </p:spPr>
          </p:pic>
          <p:pic>
            <p:nvPicPr>
              <p:cNvPr id="1461" name="Google Shape;1461;p64"/>
              <p:cNvPicPr preferRelativeResize="0"/>
              <p:nvPr/>
            </p:nvPicPr>
            <p:blipFill rotWithShape="1">
              <a:blip r:embed="rId9">
                <a:alphaModFix/>
              </a:blip>
              <a:srcRect/>
              <a:stretch/>
            </p:blipFill>
            <p:spPr>
              <a:xfrm>
                <a:off x="8191926" y="5674371"/>
                <a:ext cx="379922" cy="433433"/>
              </a:xfrm>
              <a:prstGeom prst="rect">
                <a:avLst/>
              </a:prstGeom>
              <a:noFill/>
              <a:ln>
                <a:noFill/>
              </a:ln>
            </p:spPr>
          </p:pic>
        </p:grpSp>
        <p:pic>
          <p:nvPicPr>
            <p:cNvPr id="1462" name="Google Shape;1462;p64"/>
            <p:cNvPicPr preferRelativeResize="0"/>
            <p:nvPr/>
          </p:nvPicPr>
          <p:blipFill rotWithShape="1">
            <a:blip r:embed="rId10">
              <a:alphaModFix/>
            </a:blip>
            <a:srcRect/>
            <a:stretch/>
          </p:blipFill>
          <p:spPr>
            <a:xfrm>
              <a:off x="6373567" y="5161952"/>
              <a:ext cx="440625" cy="306522"/>
            </a:xfrm>
            <a:prstGeom prst="rect">
              <a:avLst/>
            </a:prstGeom>
            <a:noFill/>
            <a:ln>
              <a:noFill/>
            </a:ln>
          </p:spPr>
        </p:pic>
        <p:sp>
          <p:nvSpPr>
            <p:cNvPr id="1463" name="Google Shape;1463;p64"/>
            <p:cNvSpPr txBox="1"/>
            <p:nvPr/>
          </p:nvSpPr>
          <p:spPr>
            <a:xfrm>
              <a:off x="6869499" y="5034871"/>
              <a:ext cx="2997600" cy="4719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000" b="1" dirty="0">
                  <a:solidFill>
                    <a:srgbClr val="595959"/>
                  </a:solidFill>
                </a:rPr>
                <a:t>Monitoring type programme for specified directories</a:t>
              </a:r>
              <a:endParaRPr sz="1000" dirty="0"/>
            </a:p>
          </p:txBody>
        </p:sp>
        <p:sp>
          <p:nvSpPr>
            <p:cNvPr id="1464" name="Google Shape;1464;p64"/>
            <p:cNvSpPr txBox="1"/>
            <p:nvPr/>
          </p:nvSpPr>
          <p:spPr>
            <a:xfrm>
              <a:off x="6165776" y="5659464"/>
              <a:ext cx="3251528" cy="184666"/>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GB" sz="900">
                  <a:solidFill>
                    <a:srgbClr val="7F7F7F"/>
                  </a:solidFill>
                </a:rPr>
                <a:t>Output to a specified directory in the server.</a:t>
              </a:r>
              <a:endParaRPr sz="900">
                <a:solidFill>
                  <a:srgbClr val="7F7F7F"/>
                </a:solidFill>
                <a:latin typeface="Arial"/>
                <a:ea typeface="Arial"/>
                <a:cs typeface="Arial"/>
                <a:sym typeface="Arial"/>
              </a:endParaRPr>
            </a:p>
          </p:txBody>
        </p:sp>
        <p:grpSp>
          <p:nvGrpSpPr>
            <p:cNvPr id="1465" name="Google Shape;1465;p64"/>
            <p:cNvGrpSpPr/>
            <p:nvPr/>
          </p:nvGrpSpPr>
          <p:grpSpPr>
            <a:xfrm>
              <a:off x="6125092" y="5920331"/>
              <a:ext cx="4966102" cy="541695"/>
              <a:chOff x="6502658" y="5905228"/>
              <a:chExt cx="4966102" cy="541695"/>
            </a:xfrm>
          </p:grpSpPr>
          <p:sp>
            <p:nvSpPr>
              <p:cNvPr id="1466" name="Google Shape;1466;p64"/>
              <p:cNvSpPr/>
              <p:nvPr/>
            </p:nvSpPr>
            <p:spPr>
              <a:xfrm>
                <a:off x="6502658" y="5907283"/>
                <a:ext cx="1226842" cy="260088"/>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67" name="Google Shape;1467;p64"/>
              <p:cNvSpPr txBox="1"/>
              <p:nvPr/>
            </p:nvSpPr>
            <p:spPr>
              <a:xfrm>
                <a:off x="6587121" y="5954480"/>
                <a:ext cx="1085100" cy="16414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altLang="ja-JP" sz="800" dirty="0">
                    <a:solidFill>
                      <a:srgbClr val="3F3F3F"/>
                    </a:solidFill>
                  </a:rPr>
                  <a:t>PNG</a:t>
                </a:r>
                <a:endParaRPr sz="800" dirty="0">
                  <a:solidFill>
                    <a:srgbClr val="3F3F3F"/>
                  </a:solidFill>
                  <a:latin typeface="Arial"/>
                  <a:ea typeface="Arial"/>
                  <a:cs typeface="Arial"/>
                  <a:sym typeface="Arial"/>
                </a:endParaRPr>
              </a:p>
            </p:txBody>
          </p:sp>
          <p:sp>
            <p:nvSpPr>
              <p:cNvPr id="1468" name="Google Shape;1468;p64"/>
              <p:cNvSpPr/>
              <p:nvPr/>
            </p:nvSpPr>
            <p:spPr>
              <a:xfrm>
                <a:off x="7799490" y="5907283"/>
                <a:ext cx="864825" cy="260088"/>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69" name="Google Shape;1469;p64"/>
              <p:cNvSpPr txBox="1"/>
              <p:nvPr/>
            </p:nvSpPr>
            <p:spPr>
              <a:xfrm>
                <a:off x="7703945" y="5954480"/>
                <a:ext cx="1085099"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100"/>
                  <a:buFont typeface="Arial"/>
                  <a:buNone/>
                </a:pPr>
                <a:r>
                  <a:rPr lang="en-GB" sz="800" dirty="0">
                    <a:solidFill>
                      <a:srgbClr val="3F3F3F"/>
                    </a:solidFill>
                  </a:rPr>
                  <a:t>Form PDF</a:t>
                </a:r>
                <a:endParaRPr sz="800" dirty="0">
                  <a:solidFill>
                    <a:srgbClr val="3F3F3F"/>
                  </a:solidFill>
                </a:endParaRPr>
              </a:p>
              <a:p>
                <a:pPr marL="0" marR="0" lvl="0" indent="0" algn="ctr" rtl="0">
                  <a:spcBef>
                    <a:spcPts val="0"/>
                  </a:spcBef>
                  <a:spcAft>
                    <a:spcPts val="0"/>
                  </a:spcAft>
                  <a:buClr>
                    <a:schemeClr val="dk1"/>
                  </a:buClr>
                  <a:buSzPts val="1100"/>
                  <a:buFont typeface="Arial"/>
                  <a:buNone/>
                </a:pPr>
                <a:endParaRPr sz="800" dirty="0">
                  <a:solidFill>
                    <a:srgbClr val="3F3F3F"/>
                  </a:solidFill>
                </a:endParaRPr>
              </a:p>
              <a:p>
                <a:pPr marL="0" marR="0" lvl="0" indent="0" algn="ctr" rtl="0">
                  <a:spcBef>
                    <a:spcPts val="0"/>
                  </a:spcBef>
                  <a:spcAft>
                    <a:spcPts val="0"/>
                  </a:spcAft>
                  <a:buNone/>
                </a:pPr>
                <a:endParaRPr sz="800" dirty="0">
                  <a:solidFill>
                    <a:srgbClr val="3F3F3F"/>
                  </a:solidFill>
                </a:endParaRPr>
              </a:p>
            </p:txBody>
          </p:sp>
          <p:sp>
            <p:nvSpPr>
              <p:cNvPr id="1470" name="Google Shape;1470;p64"/>
              <p:cNvSpPr/>
              <p:nvPr/>
            </p:nvSpPr>
            <p:spPr>
              <a:xfrm>
                <a:off x="8734305" y="5907283"/>
                <a:ext cx="864825" cy="260088"/>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71" name="Google Shape;1471;p64"/>
              <p:cNvSpPr txBox="1"/>
              <p:nvPr/>
            </p:nvSpPr>
            <p:spPr>
              <a:xfrm>
                <a:off x="8705122" y="5954480"/>
                <a:ext cx="910771"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100"/>
                  <a:buFont typeface="Arial"/>
                  <a:buNone/>
                </a:pPr>
                <a:r>
                  <a:rPr lang="en-GB" sz="800" dirty="0">
                    <a:solidFill>
                      <a:srgbClr val="3F3F3F"/>
                    </a:solidFill>
                  </a:rPr>
                  <a:t>Form Excel</a:t>
                </a:r>
                <a:endParaRPr sz="800" dirty="0">
                  <a:solidFill>
                    <a:srgbClr val="3F3F3F"/>
                  </a:solidFill>
                </a:endParaRPr>
              </a:p>
              <a:p>
                <a:pPr marL="0" marR="0" lvl="0" indent="0" algn="ctr" rtl="0">
                  <a:spcBef>
                    <a:spcPts val="0"/>
                  </a:spcBef>
                  <a:spcAft>
                    <a:spcPts val="0"/>
                  </a:spcAft>
                  <a:buClr>
                    <a:schemeClr val="dk1"/>
                  </a:buClr>
                  <a:buSzPts val="1100"/>
                  <a:buFont typeface="Arial"/>
                  <a:buNone/>
                </a:pPr>
                <a:endParaRPr sz="800" dirty="0">
                  <a:solidFill>
                    <a:srgbClr val="3F3F3F"/>
                  </a:solidFill>
                </a:endParaRPr>
              </a:p>
              <a:p>
                <a:pPr marL="0" marR="0" lvl="0" indent="0" algn="ctr" rtl="0">
                  <a:spcBef>
                    <a:spcPts val="0"/>
                  </a:spcBef>
                  <a:spcAft>
                    <a:spcPts val="0"/>
                  </a:spcAft>
                  <a:buNone/>
                </a:pPr>
                <a:endParaRPr sz="800" dirty="0">
                  <a:solidFill>
                    <a:srgbClr val="3F3F3F"/>
                  </a:solidFill>
                </a:endParaRPr>
              </a:p>
            </p:txBody>
          </p:sp>
          <p:sp>
            <p:nvSpPr>
              <p:cNvPr id="1472" name="Google Shape;1472;p64"/>
              <p:cNvSpPr/>
              <p:nvPr/>
            </p:nvSpPr>
            <p:spPr>
              <a:xfrm>
                <a:off x="9669120" y="5911952"/>
                <a:ext cx="864825" cy="260088"/>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73" name="Google Shape;1473;p64"/>
              <p:cNvSpPr txBox="1"/>
              <p:nvPr/>
            </p:nvSpPr>
            <p:spPr>
              <a:xfrm>
                <a:off x="9783264" y="5961204"/>
                <a:ext cx="655500" cy="164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a:solidFill>
                      <a:srgbClr val="3F3F3F"/>
                    </a:solidFill>
                    <a:latin typeface="Arial"/>
                    <a:ea typeface="Arial"/>
                    <a:cs typeface="Arial"/>
                    <a:sym typeface="Arial"/>
                  </a:rPr>
                  <a:t>XML</a:t>
                </a:r>
                <a:r>
                  <a:rPr lang="en-GB" sz="800">
                    <a:solidFill>
                      <a:srgbClr val="3F3F3F"/>
                    </a:solidFill>
                  </a:rPr>
                  <a:t> Files</a:t>
                </a:r>
                <a:endParaRPr sz="800">
                  <a:solidFill>
                    <a:srgbClr val="3F3F3F"/>
                  </a:solidFill>
                  <a:latin typeface="Arial"/>
                  <a:ea typeface="Arial"/>
                  <a:cs typeface="Arial"/>
                  <a:sym typeface="Arial"/>
                </a:endParaRPr>
              </a:p>
            </p:txBody>
          </p:sp>
          <p:sp>
            <p:nvSpPr>
              <p:cNvPr id="1474" name="Google Shape;1474;p64"/>
              <p:cNvSpPr/>
              <p:nvPr/>
            </p:nvSpPr>
            <p:spPr>
              <a:xfrm>
                <a:off x="10603935" y="5905228"/>
                <a:ext cx="864825" cy="260088"/>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75" name="Google Shape;1475;p64"/>
              <p:cNvSpPr txBox="1"/>
              <p:nvPr/>
            </p:nvSpPr>
            <p:spPr>
              <a:xfrm>
                <a:off x="10723690" y="5954480"/>
                <a:ext cx="644400" cy="164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a:solidFill>
                      <a:srgbClr val="3F3F3F"/>
                    </a:solidFill>
                    <a:latin typeface="Arial"/>
                    <a:ea typeface="Arial"/>
                    <a:cs typeface="Arial"/>
                    <a:sym typeface="Arial"/>
                  </a:rPr>
                  <a:t>CSV</a:t>
                </a:r>
                <a:r>
                  <a:rPr lang="en-GB" sz="800">
                    <a:solidFill>
                      <a:srgbClr val="3F3F3F"/>
                    </a:solidFill>
                  </a:rPr>
                  <a:t> Files</a:t>
                </a:r>
                <a:endParaRPr sz="800">
                  <a:solidFill>
                    <a:srgbClr val="3F3F3F"/>
                  </a:solidFill>
                  <a:latin typeface="Arial"/>
                  <a:ea typeface="Arial"/>
                  <a:cs typeface="Arial"/>
                  <a:sym typeface="Arial"/>
                </a:endParaRPr>
              </a:p>
            </p:txBody>
          </p:sp>
        </p:gr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5"/>
          <p:cNvSpPr txBox="1">
            <a:spLocks noGrp="1"/>
          </p:cNvSpPr>
          <p:nvPr>
            <p:ph type="sldNum" idx="12"/>
          </p:nvPr>
        </p:nvSpPr>
        <p:spPr>
          <a:xfrm>
            <a:off x="4369429" y="469198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47</a:t>
            </a:fld>
            <a:endParaRPr/>
          </a:p>
        </p:txBody>
      </p:sp>
      <p:sp>
        <p:nvSpPr>
          <p:cNvPr id="1481" name="Google Shape;1481;p65"/>
          <p:cNvSpPr txBox="1"/>
          <p:nvPr/>
        </p:nvSpPr>
        <p:spPr>
          <a:xfrm>
            <a:off x="413064" y="549475"/>
            <a:ext cx="8305901"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rgbClr val="3F3F3F"/>
                </a:solidFill>
                <a:latin typeface="Arial"/>
                <a:ea typeface="Arial"/>
                <a:cs typeface="Arial"/>
                <a:sym typeface="Arial"/>
              </a:rPr>
              <a:t>Web API</a:t>
            </a:r>
            <a:r>
              <a:rPr lang="en-GB" sz="1800" b="1">
                <a:solidFill>
                  <a:srgbClr val="3F3F3F"/>
                </a:solidFill>
              </a:rPr>
              <a:t> Integration</a:t>
            </a:r>
            <a:endParaRPr sz="1100"/>
          </a:p>
        </p:txBody>
      </p:sp>
      <p:sp>
        <p:nvSpPr>
          <p:cNvPr id="1482" name="Google Shape;1482;p65"/>
          <p:cNvSpPr txBox="1"/>
          <p:nvPr/>
        </p:nvSpPr>
        <p:spPr>
          <a:xfrm>
            <a:off x="413064" y="1002161"/>
            <a:ext cx="8317800" cy="5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b="1">
                <a:solidFill>
                  <a:schemeClr val="dk2"/>
                </a:solidFill>
              </a:rPr>
              <a:t>The ConMas Web API enables external system programmes to call various APIs and access all information in the ConMas DB in real time</a:t>
            </a:r>
            <a:endParaRPr sz="1100"/>
          </a:p>
        </p:txBody>
      </p:sp>
      <p:grpSp>
        <p:nvGrpSpPr>
          <p:cNvPr id="1483" name="Google Shape;1483;p65"/>
          <p:cNvGrpSpPr/>
          <p:nvPr/>
        </p:nvGrpSpPr>
        <p:grpSpPr>
          <a:xfrm>
            <a:off x="3634723" y="1864897"/>
            <a:ext cx="1831693" cy="596819"/>
            <a:chOff x="4790842" y="2939636"/>
            <a:chExt cx="2442258" cy="795759"/>
          </a:xfrm>
        </p:grpSpPr>
        <p:sp>
          <p:nvSpPr>
            <p:cNvPr id="1484" name="Google Shape;1484;p65"/>
            <p:cNvSpPr/>
            <p:nvPr/>
          </p:nvSpPr>
          <p:spPr>
            <a:xfrm>
              <a:off x="4790842" y="2939636"/>
              <a:ext cx="2442258" cy="795759"/>
            </a:xfrm>
            <a:prstGeom prst="rect">
              <a:avLst/>
            </a:prstGeom>
            <a:solidFill>
              <a:srgbClr val="FFF3DF"/>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1485" name="Google Shape;1485;p65"/>
            <p:cNvGrpSpPr/>
            <p:nvPr/>
          </p:nvGrpSpPr>
          <p:grpSpPr>
            <a:xfrm>
              <a:off x="5106653" y="3075330"/>
              <a:ext cx="1788157" cy="512714"/>
              <a:chOff x="5628586" y="2112981"/>
              <a:chExt cx="1788157" cy="512714"/>
            </a:xfrm>
          </p:grpSpPr>
          <p:sp>
            <p:nvSpPr>
              <p:cNvPr id="1486" name="Google Shape;1486;p65"/>
              <p:cNvSpPr txBox="1"/>
              <p:nvPr/>
            </p:nvSpPr>
            <p:spPr>
              <a:xfrm>
                <a:off x="5686461" y="2112981"/>
                <a:ext cx="1730282" cy="2308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chemeClr val="dk2"/>
                    </a:solidFill>
                    <a:latin typeface="Arial"/>
                    <a:ea typeface="Arial"/>
                    <a:cs typeface="Arial"/>
                    <a:sym typeface="Arial"/>
                  </a:rPr>
                  <a:t>ConMas Web API</a:t>
                </a:r>
                <a:endParaRPr sz="1100" b="1">
                  <a:solidFill>
                    <a:schemeClr val="dk2"/>
                  </a:solidFill>
                  <a:latin typeface="Arial"/>
                  <a:ea typeface="Arial"/>
                  <a:cs typeface="Arial"/>
                  <a:sym typeface="Arial"/>
                </a:endParaRPr>
              </a:p>
            </p:txBody>
          </p:sp>
          <p:sp>
            <p:nvSpPr>
              <p:cNvPr id="1487" name="Google Shape;1487;p65"/>
              <p:cNvSpPr txBox="1"/>
              <p:nvPr/>
            </p:nvSpPr>
            <p:spPr>
              <a:xfrm>
                <a:off x="5761345" y="2410563"/>
                <a:ext cx="1594988" cy="1538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rgbClr val="3F3F3F"/>
                    </a:solidFill>
                    <a:latin typeface="Arial"/>
                    <a:ea typeface="Arial"/>
                    <a:cs typeface="Arial"/>
                    <a:sym typeface="Arial"/>
                  </a:rPr>
                  <a:t>ASP.NET Web Application</a:t>
                </a:r>
                <a:endParaRPr sz="800" dirty="0">
                  <a:solidFill>
                    <a:srgbClr val="3F3F3F"/>
                  </a:solidFill>
                  <a:latin typeface="Arial"/>
                  <a:ea typeface="Arial"/>
                  <a:cs typeface="Arial"/>
                  <a:sym typeface="Arial"/>
                </a:endParaRPr>
              </a:p>
            </p:txBody>
          </p:sp>
          <p:grpSp>
            <p:nvGrpSpPr>
              <p:cNvPr id="1488" name="Google Shape;1488;p65"/>
              <p:cNvGrpSpPr/>
              <p:nvPr/>
            </p:nvGrpSpPr>
            <p:grpSpPr>
              <a:xfrm>
                <a:off x="5628586" y="2454472"/>
                <a:ext cx="171223" cy="171223"/>
                <a:chOff x="5628586" y="2454472"/>
                <a:chExt cx="171223" cy="171223"/>
              </a:xfrm>
            </p:grpSpPr>
            <p:sp>
              <p:nvSpPr>
                <p:cNvPr id="1489" name="Google Shape;1489;p65"/>
                <p:cNvSpPr/>
                <p:nvPr/>
              </p:nvSpPr>
              <p:spPr>
                <a:xfrm>
                  <a:off x="5628586" y="2454472"/>
                  <a:ext cx="171223" cy="171223"/>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90" name="Google Shape;1490;p65"/>
                <p:cNvSpPr/>
                <p:nvPr/>
              </p:nvSpPr>
              <p:spPr>
                <a:xfrm>
                  <a:off x="5671052" y="2496213"/>
                  <a:ext cx="87740" cy="87740"/>
                </a:xfrm>
                <a:prstGeom prst="plus">
                  <a:avLst>
                    <a:gd name="adj" fmla="val 36169"/>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grpSp>
      <p:pic>
        <p:nvPicPr>
          <p:cNvPr id="1491" name="Google Shape;1491;p65"/>
          <p:cNvPicPr preferRelativeResize="0"/>
          <p:nvPr/>
        </p:nvPicPr>
        <p:blipFill rotWithShape="1">
          <a:blip r:embed="rId3">
            <a:alphaModFix/>
          </a:blip>
          <a:srcRect/>
          <a:stretch/>
        </p:blipFill>
        <p:spPr>
          <a:xfrm>
            <a:off x="7182959" y="1754864"/>
            <a:ext cx="711482" cy="816886"/>
          </a:xfrm>
          <a:prstGeom prst="rect">
            <a:avLst/>
          </a:prstGeom>
          <a:noFill/>
          <a:ln>
            <a:noFill/>
          </a:ln>
        </p:spPr>
      </p:pic>
      <p:sp>
        <p:nvSpPr>
          <p:cNvPr id="1492" name="Google Shape;1492;p65"/>
          <p:cNvSpPr txBox="1"/>
          <p:nvPr/>
        </p:nvSpPr>
        <p:spPr>
          <a:xfrm>
            <a:off x="7137147" y="2662595"/>
            <a:ext cx="803104" cy="16158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3F3F3F"/>
                </a:solidFill>
                <a:latin typeface="Arial"/>
                <a:ea typeface="Arial"/>
                <a:cs typeface="Arial"/>
                <a:sym typeface="Arial"/>
              </a:rPr>
              <a:t>ConMas DB</a:t>
            </a:r>
            <a:endParaRPr sz="1100" b="1">
              <a:solidFill>
                <a:srgbClr val="3F3F3F"/>
              </a:solidFill>
              <a:latin typeface="Arial"/>
              <a:ea typeface="Arial"/>
              <a:cs typeface="Arial"/>
              <a:sym typeface="Arial"/>
            </a:endParaRPr>
          </a:p>
        </p:txBody>
      </p:sp>
      <p:sp>
        <p:nvSpPr>
          <p:cNvPr id="1493" name="Google Shape;1493;p65"/>
          <p:cNvSpPr/>
          <p:nvPr/>
        </p:nvSpPr>
        <p:spPr>
          <a:xfrm rot="10800000">
            <a:off x="5668694" y="2198365"/>
            <a:ext cx="1280318" cy="173124"/>
          </a:xfrm>
          <a:prstGeom prst="rightArrow">
            <a:avLst>
              <a:gd name="adj1" fmla="val 50000"/>
              <a:gd name="adj2"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94" name="Google Shape;1494;p65"/>
          <p:cNvSpPr/>
          <p:nvPr/>
        </p:nvSpPr>
        <p:spPr>
          <a:xfrm>
            <a:off x="5692503" y="1976494"/>
            <a:ext cx="1280318" cy="173124"/>
          </a:xfrm>
          <a:prstGeom prst="rightArrow">
            <a:avLst>
              <a:gd name="adj1" fmla="val 50000"/>
              <a:gd name="adj2"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1495" name="Google Shape;1495;p65"/>
          <p:cNvGrpSpPr/>
          <p:nvPr/>
        </p:nvGrpSpPr>
        <p:grpSpPr>
          <a:xfrm>
            <a:off x="4338234" y="2584063"/>
            <a:ext cx="444958" cy="1259021"/>
            <a:chOff x="5739826" y="3851963"/>
            <a:chExt cx="593277" cy="1745591"/>
          </a:xfrm>
        </p:grpSpPr>
        <p:sp>
          <p:nvSpPr>
            <p:cNvPr id="1496" name="Google Shape;1496;p65"/>
            <p:cNvSpPr/>
            <p:nvPr/>
          </p:nvSpPr>
          <p:spPr>
            <a:xfrm rot="-5400000">
              <a:off x="5001696" y="4590093"/>
              <a:ext cx="1707091" cy="230832"/>
            </a:xfrm>
            <a:prstGeom prst="rightArrow">
              <a:avLst>
                <a:gd name="adj1" fmla="val 50000"/>
                <a:gd name="adj2"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97" name="Google Shape;1497;p65"/>
            <p:cNvSpPr/>
            <p:nvPr/>
          </p:nvSpPr>
          <p:spPr>
            <a:xfrm rot="5400000">
              <a:off x="5364140" y="4628592"/>
              <a:ext cx="1707093" cy="230832"/>
            </a:xfrm>
            <a:prstGeom prst="rightArrow">
              <a:avLst>
                <a:gd name="adj1" fmla="val 50000"/>
                <a:gd name="adj2"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nvGrpSpPr>
          <p:cNvPr id="1498" name="Google Shape;1498;p65"/>
          <p:cNvGrpSpPr/>
          <p:nvPr/>
        </p:nvGrpSpPr>
        <p:grpSpPr>
          <a:xfrm>
            <a:off x="3634151" y="4000476"/>
            <a:ext cx="1831694" cy="416688"/>
            <a:chOff x="4874871" y="5497975"/>
            <a:chExt cx="2442258" cy="555584"/>
          </a:xfrm>
        </p:grpSpPr>
        <p:sp>
          <p:nvSpPr>
            <p:cNvPr id="1499" name="Google Shape;1499;p65"/>
            <p:cNvSpPr/>
            <p:nvPr/>
          </p:nvSpPr>
          <p:spPr>
            <a:xfrm>
              <a:off x="4874871" y="5497975"/>
              <a:ext cx="2442258" cy="555584"/>
            </a:xfrm>
            <a:prstGeom prst="roundRect">
              <a:avLst>
                <a:gd name="adj" fmla="val 50000"/>
              </a:avLst>
            </a:prstGeom>
            <a:solidFill>
              <a:srgbClr val="F2F2F2"/>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00" name="Google Shape;1500;p65"/>
            <p:cNvSpPr txBox="1"/>
            <p:nvPr/>
          </p:nvSpPr>
          <p:spPr>
            <a:xfrm>
              <a:off x="5411908" y="5550020"/>
              <a:ext cx="1434600" cy="4515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7F7F7F"/>
                  </a:solidFill>
                </a:rPr>
                <a:t>External System Data</a:t>
              </a:r>
              <a:endParaRPr sz="1100" b="1">
                <a:solidFill>
                  <a:srgbClr val="7F7F7F"/>
                </a:solidFill>
                <a:latin typeface="Arial"/>
                <a:ea typeface="Arial"/>
                <a:cs typeface="Arial"/>
                <a:sym typeface="Arial"/>
              </a:endParaRPr>
            </a:p>
          </p:txBody>
        </p:sp>
      </p:grpSp>
      <p:sp>
        <p:nvSpPr>
          <p:cNvPr id="1501" name="Google Shape;1501;p65"/>
          <p:cNvSpPr/>
          <p:nvPr/>
        </p:nvSpPr>
        <p:spPr>
          <a:xfrm>
            <a:off x="5754717" y="3006816"/>
            <a:ext cx="2942246" cy="1601332"/>
          </a:xfrm>
          <a:prstGeom prst="rect">
            <a:avLst/>
          </a:prstGeom>
          <a:solidFill>
            <a:schemeClr val="lt1"/>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02" name="Google Shape;1502;p65"/>
          <p:cNvSpPr txBox="1"/>
          <p:nvPr/>
        </p:nvSpPr>
        <p:spPr>
          <a:xfrm>
            <a:off x="6885218" y="3079940"/>
            <a:ext cx="631200" cy="169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7F7F7F"/>
                </a:solidFill>
              </a:rPr>
              <a:t>Example</a:t>
            </a:r>
            <a:endParaRPr sz="1100" b="1">
              <a:solidFill>
                <a:srgbClr val="7F7F7F"/>
              </a:solidFill>
              <a:latin typeface="Arial"/>
              <a:ea typeface="Arial"/>
              <a:cs typeface="Arial"/>
              <a:sym typeface="Arial"/>
            </a:endParaRPr>
          </a:p>
        </p:txBody>
      </p:sp>
      <p:grpSp>
        <p:nvGrpSpPr>
          <p:cNvPr id="1503" name="Google Shape;1503;p65"/>
          <p:cNvGrpSpPr/>
          <p:nvPr/>
        </p:nvGrpSpPr>
        <p:grpSpPr>
          <a:xfrm>
            <a:off x="3622477" y="2960706"/>
            <a:ext cx="1831694" cy="456915"/>
            <a:chOff x="4874871" y="4317354"/>
            <a:chExt cx="2442258" cy="609220"/>
          </a:xfrm>
        </p:grpSpPr>
        <p:sp>
          <p:nvSpPr>
            <p:cNvPr id="1504" name="Google Shape;1504;p65"/>
            <p:cNvSpPr/>
            <p:nvPr/>
          </p:nvSpPr>
          <p:spPr>
            <a:xfrm>
              <a:off x="4874871" y="4317354"/>
              <a:ext cx="2442258" cy="609220"/>
            </a:xfrm>
            <a:prstGeom prst="rect">
              <a:avLst/>
            </a:prstGeom>
            <a:solidFill>
              <a:srgbClr val="AEABAB"/>
            </a:solidFill>
            <a:ln w="12700" cap="flat" cmpd="sng">
              <a:solidFill>
                <a:srgbClr val="59595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05" name="Google Shape;1505;p65"/>
            <p:cNvSpPr txBox="1"/>
            <p:nvPr/>
          </p:nvSpPr>
          <p:spPr>
            <a:xfrm>
              <a:off x="5596085" y="4378833"/>
              <a:ext cx="1012521" cy="21544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chemeClr val="lt1"/>
                  </a:solidFill>
                  <a:latin typeface="Arial"/>
                  <a:ea typeface="Arial"/>
                  <a:cs typeface="Arial"/>
                  <a:sym typeface="Arial"/>
                </a:rPr>
                <a:t>Web Client</a:t>
              </a:r>
              <a:endParaRPr sz="1100" b="1">
                <a:solidFill>
                  <a:schemeClr val="lt1"/>
                </a:solidFill>
                <a:latin typeface="Arial"/>
                <a:ea typeface="Arial"/>
                <a:cs typeface="Arial"/>
                <a:sym typeface="Arial"/>
              </a:endParaRPr>
            </a:p>
          </p:txBody>
        </p:sp>
        <p:sp>
          <p:nvSpPr>
            <p:cNvPr id="1506" name="Google Shape;1506;p65"/>
            <p:cNvSpPr txBox="1"/>
            <p:nvPr/>
          </p:nvSpPr>
          <p:spPr>
            <a:xfrm>
              <a:off x="5051902" y="4675779"/>
              <a:ext cx="1939200" cy="164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a:solidFill>
                    <a:schemeClr val="lt1"/>
                  </a:solidFill>
                </a:rPr>
                <a:t>external import application</a:t>
              </a:r>
              <a:endParaRPr sz="800" b="1">
                <a:solidFill>
                  <a:schemeClr val="lt1"/>
                </a:solidFill>
                <a:latin typeface="Arial"/>
                <a:ea typeface="Arial"/>
                <a:cs typeface="Arial"/>
                <a:sym typeface="Arial"/>
              </a:endParaRPr>
            </a:p>
          </p:txBody>
        </p:sp>
        <p:cxnSp>
          <p:nvCxnSpPr>
            <p:cNvPr id="1507" name="Google Shape;1507;p65"/>
            <p:cNvCxnSpPr/>
            <p:nvPr/>
          </p:nvCxnSpPr>
          <p:spPr>
            <a:xfrm>
              <a:off x="5126339" y="4621964"/>
              <a:ext cx="1939323" cy="0"/>
            </a:xfrm>
            <a:prstGeom prst="straightConnector1">
              <a:avLst/>
            </a:prstGeom>
            <a:noFill/>
            <a:ln w="9525" cap="flat" cmpd="sng">
              <a:solidFill>
                <a:schemeClr val="lt1"/>
              </a:solidFill>
              <a:prstDash val="solid"/>
              <a:miter lim="800000"/>
              <a:headEnd type="none" w="sm" len="sm"/>
              <a:tailEnd type="none" w="sm" len="sm"/>
            </a:ln>
          </p:spPr>
        </p:cxnSp>
      </p:grpSp>
      <p:grpSp>
        <p:nvGrpSpPr>
          <p:cNvPr id="1508" name="Google Shape;1508;p65"/>
          <p:cNvGrpSpPr/>
          <p:nvPr/>
        </p:nvGrpSpPr>
        <p:grpSpPr>
          <a:xfrm>
            <a:off x="5961022" y="3471741"/>
            <a:ext cx="1307827" cy="1112090"/>
            <a:chOff x="7977365" y="4746695"/>
            <a:chExt cx="1743769" cy="1482787"/>
          </a:xfrm>
        </p:grpSpPr>
        <p:sp>
          <p:nvSpPr>
            <p:cNvPr id="1509" name="Google Shape;1509;p65"/>
            <p:cNvSpPr txBox="1"/>
            <p:nvPr/>
          </p:nvSpPr>
          <p:spPr>
            <a:xfrm>
              <a:off x="8249634" y="4746695"/>
              <a:ext cx="1340100" cy="328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3F3F3F"/>
                  </a:solidFill>
                </a:rPr>
                <a:t>REST commands (login)</a:t>
              </a:r>
              <a:endParaRPr sz="800">
                <a:solidFill>
                  <a:srgbClr val="3F3F3F"/>
                </a:solidFill>
                <a:latin typeface="Arial"/>
                <a:ea typeface="Arial"/>
                <a:cs typeface="Arial"/>
                <a:sym typeface="Arial"/>
              </a:endParaRPr>
            </a:p>
          </p:txBody>
        </p:sp>
        <p:sp>
          <p:nvSpPr>
            <p:cNvPr id="1510" name="Google Shape;1510;p65"/>
            <p:cNvSpPr txBox="1"/>
            <p:nvPr/>
          </p:nvSpPr>
          <p:spPr>
            <a:xfrm>
              <a:off x="8249634" y="5117085"/>
              <a:ext cx="1471500" cy="328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3F3F3F"/>
                  </a:solidFill>
                </a:rPr>
                <a:t>REST commands (to obtain forms)</a:t>
              </a:r>
              <a:endParaRPr sz="800">
                <a:solidFill>
                  <a:srgbClr val="3F3F3F"/>
                </a:solidFill>
                <a:latin typeface="Arial"/>
                <a:ea typeface="Arial"/>
                <a:cs typeface="Arial"/>
                <a:sym typeface="Arial"/>
              </a:endParaRPr>
            </a:p>
          </p:txBody>
        </p:sp>
        <p:sp>
          <p:nvSpPr>
            <p:cNvPr id="1511" name="Google Shape;1511;p65"/>
            <p:cNvSpPr txBox="1"/>
            <p:nvPr/>
          </p:nvSpPr>
          <p:spPr>
            <a:xfrm>
              <a:off x="8249634" y="5503577"/>
              <a:ext cx="1471500" cy="656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dk1"/>
                </a:buClr>
                <a:buSzPts val="1100"/>
                <a:buFont typeface="Arial"/>
                <a:buNone/>
              </a:pPr>
              <a:r>
                <a:rPr lang="en-GB" sz="800">
                  <a:solidFill>
                    <a:srgbClr val="3F3F3F"/>
                  </a:solidFill>
                </a:rPr>
                <a:t>REST commands (registration of forms)</a:t>
              </a:r>
              <a:endParaRPr sz="800">
                <a:solidFill>
                  <a:srgbClr val="3F3F3F"/>
                </a:solidFill>
              </a:endParaRPr>
            </a:p>
            <a:p>
              <a:pPr marL="0" marR="0" lvl="0" indent="0" algn="l" rtl="0">
                <a:spcBef>
                  <a:spcPts val="0"/>
                </a:spcBef>
                <a:spcAft>
                  <a:spcPts val="0"/>
                </a:spcAft>
                <a:buClr>
                  <a:schemeClr val="dk1"/>
                </a:buClr>
                <a:buSzPts val="1100"/>
                <a:buFont typeface="Arial"/>
                <a:buNone/>
              </a:pPr>
              <a:endParaRPr sz="800">
                <a:solidFill>
                  <a:srgbClr val="3F3F3F"/>
                </a:solidFill>
              </a:endParaRPr>
            </a:p>
            <a:p>
              <a:pPr marL="0" marR="0" lvl="0" indent="0" algn="l" rtl="0">
                <a:spcBef>
                  <a:spcPts val="0"/>
                </a:spcBef>
                <a:spcAft>
                  <a:spcPts val="0"/>
                </a:spcAft>
                <a:buNone/>
              </a:pPr>
              <a:endParaRPr sz="800">
                <a:solidFill>
                  <a:srgbClr val="3F3F3F"/>
                </a:solidFill>
              </a:endParaRPr>
            </a:p>
          </p:txBody>
        </p:sp>
        <p:sp>
          <p:nvSpPr>
            <p:cNvPr id="1512" name="Google Shape;1512;p65"/>
            <p:cNvSpPr txBox="1"/>
            <p:nvPr/>
          </p:nvSpPr>
          <p:spPr>
            <a:xfrm>
              <a:off x="8249634" y="5900982"/>
              <a:ext cx="1450800" cy="328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3F3F3F"/>
                  </a:solidFill>
                </a:rPr>
                <a:t>REST command (logout)</a:t>
              </a:r>
              <a:endParaRPr sz="800">
                <a:solidFill>
                  <a:srgbClr val="3F3F3F"/>
                </a:solidFill>
                <a:latin typeface="Arial"/>
                <a:ea typeface="Arial"/>
                <a:cs typeface="Arial"/>
                <a:sym typeface="Arial"/>
              </a:endParaRPr>
            </a:p>
          </p:txBody>
        </p:sp>
        <p:sp>
          <p:nvSpPr>
            <p:cNvPr id="1513" name="Google Shape;1513;p65"/>
            <p:cNvSpPr/>
            <p:nvPr/>
          </p:nvSpPr>
          <p:spPr>
            <a:xfrm>
              <a:off x="7977365" y="4766850"/>
              <a:ext cx="113578" cy="113578"/>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14" name="Google Shape;1514;p65"/>
            <p:cNvSpPr/>
            <p:nvPr/>
          </p:nvSpPr>
          <p:spPr>
            <a:xfrm>
              <a:off x="7977365" y="5141797"/>
              <a:ext cx="113578" cy="113578"/>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15" name="Google Shape;1515;p65"/>
            <p:cNvSpPr/>
            <p:nvPr/>
          </p:nvSpPr>
          <p:spPr>
            <a:xfrm>
              <a:off x="7977365" y="5516744"/>
              <a:ext cx="113578" cy="113578"/>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16" name="Google Shape;1516;p65"/>
            <p:cNvSpPr/>
            <p:nvPr/>
          </p:nvSpPr>
          <p:spPr>
            <a:xfrm>
              <a:off x="7977365" y="5936892"/>
              <a:ext cx="113578" cy="113578"/>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1517" name="Google Shape;1517;p65"/>
            <p:cNvCxnSpPr>
              <a:stCxn id="1513" idx="0"/>
              <a:endCxn id="1516" idx="0"/>
            </p:cNvCxnSpPr>
            <p:nvPr/>
          </p:nvCxnSpPr>
          <p:spPr>
            <a:xfrm>
              <a:off x="8034154" y="4766850"/>
              <a:ext cx="0" cy="1170000"/>
            </a:xfrm>
            <a:prstGeom prst="straightConnector1">
              <a:avLst/>
            </a:prstGeom>
            <a:noFill/>
            <a:ln w="12700" cap="flat" cmpd="sng">
              <a:solidFill>
                <a:schemeClr val="accent4"/>
              </a:solidFill>
              <a:prstDash val="solid"/>
              <a:miter lim="800000"/>
              <a:headEnd type="none" w="sm" len="sm"/>
              <a:tailEnd type="none" w="sm" len="sm"/>
            </a:ln>
          </p:spPr>
        </p:cxnSp>
      </p:grpSp>
      <p:sp>
        <p:nvSpPr>
          <p:cNvPr id="1518" name="Google Shape;1518;p65"/>
          <p:cNvSpPr txBox="1"/>
          <p:nvPr/>
        </p:nvSpPr>
        <p:spPr>
          <a:xfrm>
            <a:off x="5895410" y="3612371"/>
            <a:ext cx="216406" cy="9233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600" b="1">
                <a:solidFill>
                  <a:srgbClr val="3F3F3F"/>
                </a:solidFill>
                <a:latin typeface="Arial"/>
                <a:ea typeface="Arial"/>
                <a:cs typeface="Arial"/>
                <a:sym typeface="Arial"/>
              </a:rPr>
              <a:t>POST</a:t>
            </a:r>
            <a:endParaRPr sz="600" b="1">
              <a:solidFill>
                <a:srgbClr val="3F3F3F"/>
              </a:solidFill>
              <a:latin typeface="Arial"/>
              <a:ea typeface="Arial"/>
              <a:cs typeface="Arial"/>
              <a:sym typeface="Arial"/>
            </a:endParaRPr>
          </a:p>
        </p:txBody>
      </p:sp>
      <p:sp>
        <p:nvSpPr>
          <p:cNvPr id="1519" name="Google Shape;1519;p65"/>
          <p:cNvSpPr txBox="1"/>
          <p:nvPr/>
        </p:nvSpPr>
        <p:spPr>
          <a:xfrm>
            <a:off x="5895410" y="3934631"/>
            <a:ext cx="216406" cy="9233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600" b="1">
                <a:solidFill>
                  <a:srgbClr val="3F3F3F"/>
                </a:solidFill>
                <a:latin typeface="Arial"/>
                <a:ea typeface="Arial"/>
                <a:cs typeface="Arial"/>
                <a:sym typeface="Arial"/>
              </a:rPr>
              <a:t>POST</a:t>
            </a:r>
            <a:endParaRPr sz="600" b="1">
              <a:solidFill>
                <a:srgbClr val="3F3F3F"/>
              </a:solidFill>
              <a:latin typeface="Arial"/>
              <a:ea typeface="Arial"/>
              <a:cs typeface="Arial"/>
              <a:sym typeface="Arial"/>
            </a:endParaRPr>
          </a:p>
        </p:txBody>
      </p:sp>
      <p:sp>
        <p:nvSpPr>
          <p:cNvPr id="1520" name="Google Shape;1520;p65"/>
          <p:cNvSpPr txBox="1"/>
          <p:nvPr/>
        </p:nvSpPr>
        <p:spPr>
          <a:xfrm>
            <a:off x="5895410" y="4217925"/>
            <a:ext cx="216406" cy="9233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600" b="1">
                <a:solidFill>
                  <a:srgbClr val="3F3F3F"/>
                </a:solidFill>
                <a:latin typeface="Arial"/>
                <a:ea typeface="Arial"/>
                <a:cs typeface="Arial"/>
                <a:sym typeface="Arial"/>
              </a:rPr>
              <a:t>POST</a:t>
            </a:r>
            <a:endParaRPr sz="600" b="1">
              <a:solidFill>
                <a:srgbClr val="3F3F3F"/>
              </a:solidFill>
              <a:latin typeface="Arial"/>
              <a:ea typeface="Arial"/>
              <a:cs typeface="Arial"/>
              <a:sym typeface="Arial"/>
            </a:endParaRPr>
          </a:p>
        </p:txBody>
      </p:sp>
      <p:cxnSp>
        <p:nvCxnSpPr>
          <p:cNvPr id="1521" name="Google Shape;1521;p65"/>
          <p:cNvCxnSpPr/>
          <p:nvPr/>
        </p:nvCxnSpPr>
        <p:spPr>
          <a:xfrm>
            <a:off x="5885123" y="3297930"/>
            <a:ext cx="2681434" cy="0"/>
          </a:xfrm>
          <a:prstGeom prst="straightConnector1">
            <a:avLst/>
          </a:prstGeom>
          <a:noFill/>
          <a:ln w="9525" cap="flat" cmpd="sng">
            <a:solidFill>
              <a:srgbClr val="BFBFBF"/>
            </a:solidFill>
            <a:prstDash val="solid"/>
            <a:miter lim="800000"/>
            <a:headEnd type="none" w="sm" len="sm"/>
            <a:tailEnd type="none" w="sm" len="sm"/>
          </a:ln>
        </p:spPr>
      </p:cxnSp>
      <p:sp>
        <p:nvSpPr>
          <p:cNvPr id="1522" name="Google Shape;1522;p65"/>
          <p:cNvSpPr txBox="1"/>
          <p:nvPr/>
        </p:nvSpPr>
        <p:spPr>
          <a:xfrm>
            <a:off x="7318984" y="3537987"/>
            <a:ext cx="1263300" cy="1025700"/>
          </a:xfrm>
          <a:prstGeom prst="rect">
            <a:avLst/>
          </a:prstGeom>
          <a:solidFill>
            <a:srgbClr val="F2F2F2"/>
          </a:solidFill>
          <a:ln>
            <a:noFill/>
          </a:ln>
        </p:spPr>
        <p:txBody>
          <a:bodyPr spcFirstLastPara="1" wrap="square" lIns="54000" tIns="81000" rIns="54000" bIns="81000" anchor="t" anchorCtr="0">
            <a:spAutoFit/>
          </a:bodyPr>
          <a:lstStyle/>
          <a:p>
            <a:pPr marL="0" marR="0" lvl="0" indent="0" algn="ctr" rtl="0">
              <a:lnSpc>
                <a:spcPct val="120000"/>
              </a:lnSpc>
              <a:spcBef>
                <a:spcPts val="0"/>
              </a:spcBef>
              <a:spcAft>
                <a:spcPts val="0"/>
              </a:spcAft>
              <a:buNone/>
            </a:pPr>
            <a:r>
              <a:rPr lang="en-GB" sz="800">
                <a:solidFill>
                  <a:srgbClr val="3F3F3F"/>
                </a:solidFill>
              </a:rPr>
              <a:t>A command reference and .Net (C#) sample code are provided to implement WebClient functions, including the browser</a:t>
            </a:r>
            <a:endParaRPr sz="800">
              <a:solidFill>
                <a:srgbClr val="3F3F3F"/>
              </a:solidFill>
              <a:latin typeface="Arial"/>
              <a:ea typeface="Arial"/>
              <a:cs typeface="Arial"/>
              <a:sym typeface="Arial"/>
            </a:endParaRPr>
          </a:p>
        </p:txBody>
      </p:sp>
      <p:sp>
        <p:nvSpPr>
          <p:cNvPr id="1523" name="Google Shape;1523;p65"/>
          <p:cNvSpPr/>
          <p:nvPr/>
        </p:nvSpPr>
        <p:spPr>
          <a:xfrm>
            <a:off x="484993" y="1859114"/>
            <a:ext cx="2910089" cy="274894"/>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24" name="Google Shape;1524;p65"/>
          <p:cNvSpPr txBox="1"/>
          <p:nvPr/>
        </p:nvSpPr>
        <p:spPr>
          <a:xfrm>
            <a:off x="1409844" y="1902510"/>
            <a:ext cx="1060387"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3F3F3F"/>
                </a:solidFill>
                <a:latin typeface="Arial"/>
                <a:ea typeface="Arial"/>
                <a:cs typeface="Arial"/>
                <a:sym typeface="Arial"/>
              </a:rPr>
              <a:t>Web API </a:t>
            </a:r>
            <a:r>
              <a:rPr lang="en-GB" sz="1200" b="1">
                <a:solidFill>
                  <a:srgbClr val="3F3F3F"/>
                </a:solidFill>
              </a:rPr>
              <a:t>List</a:t>
            </a:r>
            <a:endParaRPr sz="1200" b="1">
              <a:solidFill>
                <a:srgbClr val="3F3F3F"/>
              </a:solidFill>
              <a:latin typeface="Arial"/>
              <a:ea typeface="Arial"/>
              <a:cs typeface="Arial"/>
              <a:sym typeface="Arial"/>
            </a:endParaRPr>
          </a:p>
        </p:txBody>
      </p:sp>
      <p:sp>
        <p:nvSpPr>
          <p:cNvPr id="1525" name="Google Shape;1525;p65"/>
          <p:cNvSpPr txBox="1"/>
          <p:nvPr/>
        </p:nvSpPr>
        <p:spPr>
          <a:xfrm>
            <a:off x="505072" y="2177404"/>
            <a:ext cx="1286700" cy="269971"/>
          </a:xfrm>
          <a:prstGeom prst="rect">
            <a:avLst/>
          </a:prstGeom>
          <a:solidFill>
            <a:srgbClr val="F2F2F2"/>
          </a:solidFill>
          <a:ln>
            <a:noFill/>
          </a:ln>
        </p:spPr>
        <p:txBody>
          <a:bodyPr spcFirstLastPara="1" wrap="square" lIns="54000" tIns="27000" rIns="54000" bIns="27000" anchor="t" anchorCtr="0">
            <a:spAutoFit/>
          </a:bodyPr>
          <a:lstStyle/>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Log in</a:t>
            </a:r>
            <a:endParaRPr sz="700" dirty="0">
              <a:solidFill>
                <a:srgbClr val="3F3F3F"/>
              </a:solidFill>
            </a:endParaRPr>
          </a:p>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Log out</a:t>
            </a:r>
            <a:endParaRPr sz="700" dirty="0">
              <a:solidFill>
                <a:srgbClr val="3F3F3F"/>
              </a:solidFill>
            </a:endParaRPr>
          </a:p>
        </p:txBody>
      </p:sp>
      <p:sp>
        <p:nvSpPr>
          <p:cNvPr id="1526" name="Google Shape;1526;p65"/>
          <p:cNvSpPr txBox="1"/>
          <p:nvPr/>
        </p:nvSpPr>
        <p:spPr>
          <a:xfrm>
            <a:off x="505072" y="2500023"/>
            <a:ext cx="1286700" cy="808580"/>
          </a:xfrm>
          <a:prstGeom prst="rect">
            <a:avLst/>
          </a:prstGeom>
          <a:solidFill>
            <a:srgbClr val="F2F2F2"/>
          </a:solidFill>
          <a:ln>
            <a:noFill/>
          </a:ln>
        </p:spPr>
        <p:txBody>
          <a:bodyPr spcFirstLastPara="1" wrap="square" lIns="54000" tIns="27000" rIns="54000" bIns="27000" anchor="t" anchorCtr="0">
            <a:spAutoFit/>
          </a:bodyPr>
          <a:lstStyle/>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Automatic form generation</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Selection value information update</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Deletion of forms</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Definition deletion</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Batch download of forms</a:t>
            </a:r>
            <a:endParaRPr sz="700" dirty="0">
              <a:solidFill>
                <a:srgbClr val="3F3F3F"/>
              </a:solidFill>
            </a:endParaRPr>
          </a:p>
          <a:p>
            <a:pPr marL="457200" marR="0" lvl="0" indent="0" algn="l" rtl="0">
              <a:spcBef>
                <a:spcPts val="0"/>
              </a:spcBef>
              <a:spcAft>
                <a:spcPts val="0"/>
              </a:spcAft>
              <a:buNone/>
            </a:pPr>
            <a:endParaRPr sz="700" dirty="0">
              <a:solidFill>
                <a:srgbClr val="3F3F3F"/>
              </a:solidFill>
            </a:endParaRPr>
          </a:p>
        </p:txBody>
      </p:sp>
      <p:sp>
        <p:nvSpPr>
          <p:cNvPr id="1527" name="Google Shape;1527;p65"/>
          <p:cNvSpPr txBox="1"/>
          <p:nvPr/>
        </p:nvSpPr>
        <p:spPr>
          <a:xfrm>
            <a:off x="505072" y="3359410"/>
            <a:ext cx="1286700" cy="1439522"/>
          </a:xfrm>
          <a:prstGeom prst="rect">
            <a:avLst/>
          </a:prstGeom>
          <a:solidFill>
            <a:srgbClr val="F2F2F2"/>
          </a:solidFill>
          <a:ln>
            <a:noFill/>
          </a:ln>
        </p:spPr>
        <p:txBody>
          <a:bodyPr spcFirstLastPara="1" wrap="square" lIns="54000" tIns="27000" rIns="54000" bIns="27000" anchor="t" anchorCtr="0">
            <a:spAutoFit/>
          </a:bodyPr>
          <a:lstStyle/>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User information registration</a:t>
            </a:r>
            <a:endParaRPr sz="700" dirty="0">
              <a:solidFill>
                <a:srgbClr val="3F3F3F"/>
              </a:solidFill>
            </a:endParaRPr>
          </a:p>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Group information acquisition</a:t>
            </a:r>
            <a:endParaRPr sz="700" dirty="0">
              <a:solidFill>
                <a:srgbClr val="3F3F3F"/>
              </a:solidFill>
            </a:endParaRPr>
          </a:p>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Group information update</a:t>
            </a:r>
            <a:endParaRPr sz="700" dirty="0">
              <a:solidFill>
                <a:srgbClr val="3F3F3F"/>
              </a:solidFill>
            </a:endParaRPr>
          </a:p>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User information acquisition</a:t>
            </a:r>
          </a:p>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Common information acquisition</a:t>
            </a:r>
            <a:endParaRPr sz="700" dirty="0">
              <a:solidFill>
                <a:srgbClr val="3F3F3F"/>
              </a:solidFill>
            </a:endParaRPr>
          </a:p>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Common information update</a:t>
            </a:r>
            <a:endParaRPr sz="700" dirty="0">
              <a:solidFill>
                <a:srgbClr val="3F3F3F"/>
              </a:solidFill>
            </a:endParaRPr>
          </a:p>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Terminal acquisition</a:t>
            </a:r>
            <a:endParaRPr sz="700" dirty="0">
              <a:solidFill>
                <a:srgbClr val="3F3F3F"/>
              </a:solidFill>
            </a:endParaRPr>
          </a:p>
          <a:p>
            <a:pPr marL="457200" marR="0" lvl="0" indent="0" algn="l" rtl="0">
              <a:spcBef>
                <a:spcPts val="0"/>
              </a:spcBef>
              <a:spcAft>
                <a:spcPts val="0"/>
              </a:spcAft>
              <a:buNone/>
            </a:pPr>
            <a:endParaRPr sz="600" dirty="0">
              <a:solidFill>
                <a:srgbClr val="3F3F3F"/>
              </a:solidFill>
            </a:endParaRPr>
          </a:p>
        </p:txBody>
      </p:sp>
      <p:sp>
        <p:nvSpPr>
          <p:cNvPr id="1528" name="Google Shape;1528;p65"/>
          <p:cNvSpPr txBox="1"/>
          <p:nvPr/>
        </p:nvSpPr>
        <p:spPr>
          <a:xfrm>
            <a:off x="1874346" y="2177404"/>
            <a:ext cx="1553212" cy="1299280"/>
          </a:xfrm>
          <a:prstGeom prst="rect">
            <a:avLst/>
          </a:prstGeom>
          <a:solidFill>
            <a:srgbClr val="F2F2F2"/>
          </a:solidFill>
          <a:ln>
            <a:noFill/>
          </a:ln>
        </p:spPr>
        <p:txBody>
          <a:bodyPr spcFirstLastPara="1" wrap="square" lIns="54000" tIns="81000" rIns="54000" bIns="81000" anchor="t" anchorCtr="0">
            <a:noAutofit/>
          </a:bodyPr>
          <a:lstStyle/>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Definition list acquisition</a:t>
            </a:r>
            <a:endParaRPr sz="700" dirty="0">
              <a:solidFill>
                <a:srgbClr val="3F3F3F"/>
              </a:solidFill>
            </a:endParaRPr>
          </a:p>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Definition acquisition/registration/deletion</a:t>
            </a:r>
            <a:endParaRPr sz="700" dirty="0">
              <a:solidFill>
                <a:srgbClr val="3F3F3F"/>
              </a:solidFill>
            </a:endParaRPr>
          </a:p>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Definition lock acquisition/release</a:t>
            </a:r>
            <a:endParaRPr sz="700" dirty="0">
              <a:solidFill>
                <a:srgbClr val="3F3F3F"/>
              </a:solidFill>
            </a:endParaRPr>
          </a:p>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Permission information acquisition/setting</a:t>
            </a:r>
            <a:endParaRPr sz="700" dirty="0">
              <a:solidFill>
                <a:srgbClr val="3F3F3F"/>
              </a:solidFill>
            </a:endParaRPr>
          </a:p>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Label information acquisition/setting</a:t>
            </a:r>
            <a:endParaRPr sz="700" dirty="0">
              <a:solidFill>
                <a:srgbClr val="3F3F3F"/>
              </a:solidFill>
            </a:endParaRPr>
          </a:p>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Reference information acquisition/setting</a:t>
            </a:r>
            <a:endParaRPr sz="700" dirty="0">
              <a:solidFill>
                <a:srgbClr val="3F3F3F"/>
              </a:solidFill>
            </a:endParaRPr>
          </a:p>
          <a:p>
            <a:pPr marL="127000" marR="0" lvl="0" indent="-120650" algn="l" rtl="0">
              <a:spcBef>
                <a:spcPts val="0"/>
              </a:spcBef>
              <a:spcAft>
                <a:spcPts val="0"/>
              </a:spcAft>
              <a:buClr>
                <a:srgbClr val="3F3F3F"/>
              </a:buClr>
              <a:buSzPts val="900"/>
              <a:buChar char="■"/>
            </a:pPr>
            <a:endParaRPr sz="900" dirty="0">
              <a:solidFill>
                <a:srgbClr val="3F3F3F"/>
              </a:solidFill>
            </a:endParaRPr>
          </a:p>
        </p:txBody>
      </p:sp>
      <p:sp>
        <p:nvSpPr>
          <p:cNvPr id="1529" name="Google Shape;1529;p65"/>
          <p:cNvSpPr txBox="1"/>
          <p:nvPr/>
        </p:nvSpPr>
        <p:spPr>
          <a:xfrm>
            <a:off x="1899976" y="3529448"/>
            <a:ext cx="1527582" cy="1276054"/>
          </a:xfrm>
          <a:prstGeom prst="rect">
            <a:avLst/>
          </a:prstGeom>
          <a:solidFill>
            <a:srgbClr val="F2F2F2"/>
          </a:solidFill>
          <a:ln>
            <a:noFill/>
          </a:ln>
        </p:spPr>
        <p:txBody>
          <a:bodyPr spcFirstLastPara="1" wrap="square" lIns="54000" tIns="81000" rIns="54000" bIns="81000" anchor="t" anchorCtr="0">
            <a:noAutofit/>
          </a:bodyPr>
          <a:lstStyle/>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Acquisition of new form sheets</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Obtaining a list of form sheets</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Retrieve/register/delete form sheets</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Acquisition/release of form lock</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Obtain/set consultation information</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Label information acquisition/setting</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Reference information acquisition/setting</a:t>
            </a:r>
            <a:endParaRPr sz="700" dirty="0">
              <a:solidFill>
                <a:srgbClr val="3F3F3F"/>
              </a:solidFill>
            </a:endParaRPr>
          </a:p>
          <a:p>
            <a:pPr marL="457200" marR="0" lvl="0" indent="0" algn="l" rtl="0">
              <a:spcBef>
                <a:spcPts val="0"/>
              </a:spcBef>
              <a:spcAft>
                <a:spcPts val="0"/>
              </a:spcAft>
              <a:buNone/>
            </a:pPr>
            <a:endParaRPr sz="700" dirty="0">
              <a:solidFill>
                <a:srgbClr val="3F3F3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66"/>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48</a:t>
            </a:fld>
            <a:endParaRPr/>
          </a:p>
        </p:txBody>
      </p:sp>
      <p:sp>
        <p:nvSpPr>
          <p:cNvPr id="1535" name="Google Shape;1535;p66"/>
          <p:cNvSpPr txBox="1"/>
          <p:nvPr/>
        </p:nvSpPr>
        <p:spPr>
          <a:xfrm>
            <a:off x="413064" y="549475"/>
            <a:ext cx="8305901"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Publication of externally referenced views</a:t>
            </a:r>
            <a:endParaRPr sz="1100" dirty="0"/>
          </a:p>
        </p:txBody>
      </p:sp>
      <p:sp>
        <p:nvSpPr>
          <p:cNvPr id="1536" name="Google Shape;1536;p66"/>
          <p:cNvSpPr txBox="1"/>
          <p:nvPr/>
        </p:nvSpPr>
        <p:spPr>
          <a:xfrm>
            <a:off x="413064" y="1002161"/>
            <a:ext cx="83178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A reference view is available for external systems to retrieve all information in ConMasDB</a:t>
            </a:r>
            <a:endParaRPr sz="1100"/>
          </a:p>
        </p:txBody>
      </p:sp>
      <p:sp>
        <p:nvSpPr>
          <p:cNvPr id="1537" name="Google Shape;1537;p66"/>
          <p:cNvSpPr/>
          <p:nvPr/>
        </p:nvSpPr>
        <p:spPr>
          <a:xfrm>
            <a:off x="493940" y="1436229"/>
            <a:ext cx="8177545" cy="752338"/>
          </a:xfrm>
          <a:prstGeom prst="rect">
            <a:avLst/>
          </a:prstGeom>
          <a:solidFill>
            <a:srgbClr val="FFF3DF"/>
          </a:solidFill>
          <a:ln>
            <a:noFill/>
          </a:ln>
        </p:spPr>
        <p:txBody>
          <a:bodyPr spcFirstLastPara="1" wrap="square" lIns="162000" tIns="108000" rIns="135000" bIns="135000" anchor="ctr" anchorCtr="0">
            <a:noAutofit/>
          </a:bodyPr>
          <a:lstStyle/>
          <a:p>
            <a:pPr marL="0" marR="0" lvl="0" indent="0" algn="ctr" rtl="0">
              <a:lnSpc>
                <a:spcPct val="130000"/>
              </a:lnSpc>
              <a:spcBef>
                <a:spcPts val="0"/>
              </a:spcBef>
              <a:spcAft>
                <a:spcPts val="0"/>
              </a:spcAft>
              <a:buNone/>
            </a:pPr>
            <a:r>
              <a:rPr lang="en-GB">
                <a:solidFill>
                  <a:srgbClr val="3F3F3F"/>
                </a:solidFill>
              </a:rPr>
              <a:t>It is possible to connect to the ConMas database PostgreSQL and retrieve all form definition information, form information and master information from the view for reference.</a:t>
            </a:r>
            <a:endParaRPr sz="1100"/>
          </a:p>
        </p:txBody>
      </p:sp>
      <p:sp>
        <p:nvSpPr>
          <p:cNvPr id="1538" name="Google Shape;1538;p66"/>
          <p:cNvSpPr txBox="1"/>
          <p:nvPr/>
        </p:nvSpPr>
        <p:spPr>
          <a:xfrm>
            <a:off x="423776" y="2290284"/>
            <a:ext cx="8247600" cy="123000"/>
          </a:xfrm>
          <a:prstGeom prst="rect">
            <a:avLst/>
          </a:prstGeom>
          <a:noFill/>
          <a:ln>
            <a:noFill/>
          </a:ln>
        </p:spPr>
        <p:txBody>
          <a:bodyPr spcFirstLastPara="1" wrap="square" lIns="0" tIns="0" rIns="0" bIns="0" anchor="t" anchorCtr="0">
            <a:spAutoFit/>
          </a:bodyPr>
          <a:lstStyle/>
          <a:p>
            <a:pPr marL="0" marR="0" lvl="0" indent="0" algn="r" rtl="0">
              <a:lnSpc>
                <a:spcPct val="130000"/>
              </a:lnSpc>
              <a:spcBef>
                <a:spcPts val="0"/>
              </a:spcBef>
              <a:spcAft>
                <a:spcPts val="0"/>
              </a:spcAft>
              <a:buNone/>
            </a:pPr>
            <a:r>
              <a:rPr lang="en-GB" sz="800">
                <a:solidFill>
                  <a:srgbClr val="3F3F3F"/>
                </a:solidFill>
                <a:latin typeface="Arial"/>
                <a:ea typeface="Arial"/>
                <a:cs typeface="Arial"/>
                <a:sym typeface="Arial"/>
              </a:rPr>
              <a:t>※</a:t>
            </a:r>
            <a:r>
              <a:rPr lang="en-GB" sz="800">
                <a:solidFill>
                  <a:srgbClr val="3F3F3F"/>
                </a:solidFill>
              </a:rPr>
              <a:t>An environment that can connect to PostgreSQL DB is required.</a:t>
            </a:r>
            <a:r>
              <a:rPr lang="en-GB" sz="800">
                <a:solidFill>
                  <a:srgbClr val="3F3F3F"/>
                </a:solidFill>
                <a:latin typeface="Arial"/>
                <a:ea typeface="Arial"/>
                <a:cs typeface="Arial"/>
                <a:sym typeface="Arial"/>
              </a:rPr>
              <a:t>　　※</a:t>
            </a:r>
            <a:r>
              <a:rPr lang="en-GB" sz="800">
                <a:solidFill>
                  <a:srgbClr val="3F3F3F"/>
                </a:solidFill>
              </a:rPr>
              <a:t>It is not possible to add, change or delete information in ConMasDB (only reference is possible)</a:t>
            </a:r>
            <a:endParaRPr sz="1000"/>
          </a:p>
        </p:txBody>
      </p:sp>
      <p:pic>
        <p:nvPicPr>
          <p:cNvPr id="1539" name="Google Shape;1539;p66"/>
          <p:cNvPicPr preferRelativeResize="0"/>
          <p:nvPr/>
        </p:nvPicPr>
        <p:blipFill rotWithShape="1">
          <a:blip r:embed="rId3">
            <a:alphaModFix/>
          </a:blip>
          <a:srcRect/>
          <a:stretch/>
        </p:blipFill>
        <p:spPr>
          <a:xfrm>
            <a:off x="493940" y="3109748"/>
            <a:ext cx="1071399" cy="907118"/>
          </a:xfrm>
          <a:prstGeom prst="rect">
            <a:avLst/>
          </a:prstGeom>
          <a:noFill/>
          <a:ln>
            <a:noFill/>
          </a:ln>
        </p:spPr>
      </p:pic>
      <p:grpSp>
        <p:nvGrpSpPr>
          <p:cNvPr id="1540" name="Google Shape;1540;p66"/>
          <p:cNvGrpSpPr/>
          <p:nvPr/>
        </p:nvGrpSpPr>
        <p:grpSpPr>
          <a:xfrm>
            <a:off x="2080185" y="2631589"/>
            <a:ext cx="6591300" cy="2034963"/>
            <a:chOff x="2971800" y="3522416"/>
            <a:chExt cx="8788400" cy="2713284"/>
          </a:xfrm>
        </p:grpSpPr>
        <p:sp>
          <p:nvSpPr>
            <p:cNvPr id="1541" name="Google Shape;1541;p66"/>
            <p:cNvSpPr/>
            <p:nvPr/>
          </p:nvSpPr>
          <p:spPr>
            <a:xfrm>
              <a:off x="2971800" y="3522416"/>
              <a:ext cx="8788400" cy="2713284"/>
            </a:xfrm>
            <a:prstGeom prst="rect">
              <a:avLst/>
            </a:prstGeom>
            <a:solidFill>
              <a:schemeClr val="lt1"/>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42" name="Google Shape;1542;p66"/>
            <p:cNvSpPr/>
            <p:nvPr/>
          </p:nvSpPr>
          <p:spPr>
            <a:xfrm>
              <a:off x="3162214" y="3684255"/>
              <a:ext cx="2659366" cy="336417"/>
            </a:xfrm>
            <a:prstGeom prst="rect">
              <a:avLst/>
            </a:prstGeom>
            <a:solidFill>
              <a:srgbClr val="FFA90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sp>
          <p:nvSpPr>
            <p:cNvPr id="1543" name="Google Shape;1543;p66"/>
            <p:cNvSpPr/>
            <p:nvPr/>
          </p:nvSpPr>
          <p:spPr>
            <a:xfrm>
              <a:off x="6032414" y="3684255"/>
              <a:ext cx="2659366" cy="336417"/>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44" name="Google Shape;1544;p66"/>
            <p:cNvSpPr/>
            <p:nvPr/>
          </p:nvSpPr>
          <p:spPr>
            <a:xfrm>
              <a:off x="8902614" y="3684255"/>
              <a:ext cx="2659366" cy="336417"/>
            </a:xfrm>
            <a:prstGeom prst="rect">
              <a:avLst/>
            </a:pr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45" name="Google Shape;1545;p66"/>
            <p:cNvSpPr txBox="1"/>
            <p:nvPr/>
          </p:nvSpPr>
          <p:spPr>
            <a:xfrm>
              <a:off x="3335053" y="3722975"/>
              <a:ext cx="2418065" cy="2133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b="1" dirty="0">
                  <a:solidFill>
                    <a:schemeClr val="lt1"/>
                  </a:solidFill>
                </a:rPr>
                <a:t>Definition information reference view</a:t>
              </a:r>
              <a:endParaRPr sz="800" dirty="0"/>
            </a:p>
          </p:txBody>
        </p:sp>
        <p:sp>
          <p:nvSpPr>
            <p:cNvPr id="1546" name="Google Shape;1546;p66"/>
            <p:cNvSpPr txBox="1"/>
            <p:nvPr/>
          </p:nvSpPr>
          <p:spPr>
            <a:xfrm>
              <a:off x="6169340" y="3719145"/>
              <a:ext cx="2418067" cy="2133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b="1" dirty="0">
                  <a:solidFill>
                    <a:schemeClr val="lt1"/>
                  </a:solidFill>
                </a:rPr>
                <a:t>Form information reference view</a:t>
              </a:r>
              <a:endParaRPr sz="700" dirty="0"/>
            </a:p>
          </p:txBody>
        </p:sp>
        <p:sp>
          <p:nvSpPr>
            <p:cNvPr id="1547" name="Google Shape;1547;p66"/>
            <p:cNvSpPr txBox="1"/>
            <p:nvPr/>
          </p:nvSpPr>
          <p:spPr>
            <a:xfrm>
              <a:off x="8975746" y="3720332"/>
              <a:ext cx="2718007" cy="2133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b="1" dirty="0">
                  <a:solidFill>
                    <a:schemeClr val="lt1"/>
                  </a:solidFill>
                </a:rPr>
                <a:t>Master information reference view</a:t>
              </a:r>
              <a:endParaRPr sz="700" dirty="0"/>
            </a:p>
          </p:txBody>
        </p:sp>
        <p:sp>
          <p:nvSpPr>
            <p:cNvPr id="1548" name="Google Shape;1548;p66"/>
            <p:cNvSpPr/>
            <p:nvPr/>
          </p:nvSpPr>
          <p:spPr>
            <a:xfrm>
              <a:off x="3403514" y="4159962"/>
              <a:ext cx="2418066" cy="1968935"/>
            </a:xfrm>
            <a:prstGeom prst="roundRect">
              <a:avLst>
                <a:gd name="adj" fmla="val 13617"/>
              </a:avLst>
            </a:prstGeom>
            <a:solidFill>
              <a:srgbClr val="FFFFFF"/>
            </a:solidFill>
            <a:ln>
              <a:noFill/>
            </a:ln>
          </p:spPr>
          <p:txBody>
            <a:bodyPr spcFirstLastPara="1" wrap="square" lIns="0" tIns="0" rIns="0" bIns="0" anchor="t" anchorCtr="0">
              <a:noAutofit/>
            </a:bodyPr>
            <a:lstStyle/>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Form top definition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Sheet definition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Cluster definition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Definition authority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Definition cluster authority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Definition reference document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Definition label master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Definition label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Definition form label view</a:t>
              </a:r>
              <a:endParaRPr sz="800" dirty="0">
                <a:solidFill>
                  <a:srgbClr val="595959"/>
                </a:solidFill>
              </a:endParaRPr>
            </a:p>
          </p:txBody>
        </p:sp>
        <p:sp>
          <p:nvSpPr>
            <p:cNvPr id="1549" name="Google Shape;1549;p66"/>
            <p:cNvSpPr/>
            <p:nvPr/>
          </p:nvSpPr>
          <p:spPr>
            <a:xfrm>
              <a:off x="6248400" y="4146618"/>
              <a:ext cx="2443380" cy="1968935"/>
            </a:xfrm>
            <a:prstGeom prst="roundRect">
              <a:avLst>
                <a:gd name="adj" fmla="val 13617"/>
              </a:avLst>
            </a:prstGeom>
            <a:solidFill>
              <a:srgbClr val="FFFFFF"/>
            </a:solidFill>
            <a:ln>
              <a:noFill/>
            </a:ln>
          </p:spPr>
          <p:txBody>
            <a:bodyPr spcFirstLastPara="1" wrap="square" lIns="0" tIns="0" rIns="0" bIns="0" anchor="t" anchorCtr="0">
              <a:noAutofit/>
            </a:bodyPr>
            <a:lstStyle/>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Forms top view</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Sheet view</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Cluster view</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Form authority view</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Form cluster authority view</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Form reference view</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Form label master</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Form label view</a:t>
              </a:r>
              <a:endParaRPr sz="800" dirty="0">
                <a:solidFill>
                  <a:srgbClr val="595959"/>
                </a:solidFill>
              </a:endParaRPr>
            </a:p>
          </p:txBody>
        </p:sp>
        <p:sp>
          <p:nvSpPr>
            <p:cNvPr id="1550" name="Google Shape;1550;p66"/>
            <p:cNvSpPr/>
            <p:nvPr/>
          </p:nvSpPr>
          <p:spPr>
            <a:xfrm>
              <a:off x="9118600" y="4159961"/>
              <a:ext cx="2443380" cy="1091595"/>
            </a:xfrm>
            <a:prstGeom prst="roundRect">
              <a:avLst>
                <a:gd name="adj" fmla="val 13617"/>
              </a:avLst>
            </a:prstGeom>
            <a:solidFill>
              <a:srgbClr val="FFFFFF"/>
            </a:solidFill>
            <a:ln>
              <a:noFill/>
            </a:ln>
          </p:spPr>
          <p:txBody>
            <a:bodyPr spcFirstLastPara="1" wrap="square" lIns="0" tIns="0" rIns="0" bIns="0" anchor="t" anchorCtr="0">
              <a:noAutofit/>
            </a:bodyPr>
            <a:lstStyle/>
            <a:p>
              <a:pPr marL="127000" marR="0" lvl="0" indent="-120650" algn="l" rtl="0">
                <a:lnSpc>
                  <a:spcPct val="110000"/>
                </a:lnSpc>
                <a:spcBef>
                  <a:spcPts val="0"/>
                </a:spcBef>
                <a:spcAft>
                  <a:spcPts val="0"/>
                </a:spcAft>
                <a:buClr>
                  <a:srgbClr val="D8D8D8"/>
                </a:buClr>
                <a:buSzPts val="900"/>
                <a:buFont typeface="Noto Sans Symbols"/>
                <a:buChar char="■"/>
              </a:pPr>
              <a:r>
                <a:rPr lang="en-GB" sz="800" dirty="0">
                  <a:solidFill>
                    <a:srgbClr val="595959"/>
                  </a:solidFill>
                </a:rPr>
                <a:t>User master view</a:t>
              </a:r>
              <a:endParaRPr sz="800" dirty="0">
                <a:solidFill>
                  <a:srgbClr val="595959"/>
                </a:solidFill>
              </a:endParaRPr>
            </a:p>
            <a:p>
              <a:pPr marL="127000" marR="0" lvl="0" indent="-120650" algn="l" rtl="0">
                <a:lnSpc>
                  <a:spcPct val="110000"/>
                </a:lnSpc>
                <a:spcBef>
                  <a:spcPts val="0"/>
                </a:spcBef>
                <a:spcAft>
                  <a:spcPts val="0"/>
                </a:spcAft>
                <a:buClr>
                  <a:srgbClr val="D8D8D8"/>
                </a:buClr>
                <a:buSzPts val="900"/>
                <a:buFont typeface="Noto Sans Symbols"/>
                <a:buChar char="■"/>
              </a:pPr>
              <a:r>
                <a:rPr lang="en-GB" sz="800" dirty="0">
                  <a:solidFill>
                    <a:srgbClr val="595959"/>
                  </a:solidFill>
                </a:rPr>
                <a:t>Group master view</a:t>
              </a:r>
              <a:endParaRPr sz="800" dirty="0">
                <a:solidFill>
                  <a:srgbClr val="595959"/>
                </a:solidFill>
              </a:endParaRPr>
            </a:p>
            <a:p>
              <a:pPr marL="127000" marR="0" lvl="0" indent="-120650" algn="l" rtl="0">
                <a:lnSpc>
                  <a:spcPct val="110000"/>
                </a:lnSpc>
                <a:spcBef>
                  <a:spcPts val="0"/>
                </a:spcBef>
                <a:spcAft>
                  <a:spcPts val="0"/>
                </a:spcAft>
                <a:buClr>
                  <a:srgbClr val="D8D8D8"/>
                </a:buClr>
                <a:buSzPts val="900"/>
                <a:buFont typeface="Noto Sans Symbols"/>
                <a:buChar char="■"/>
              </a:pPr>
              <a:r>
                <a:rPr lang="en-GB" sz="800" dirty="0">
                  <a:solidFill>
                    <a:srgbClr val="595959"/>
                  </a:solidFill>
                </a:rPr>
                <a:t>Group affiliation master view</a:t>
              </a:r>
              <a:endParaRPr sz="800" dirty="0">
                <a:solidFill>
                  <a:srgbClr val="595959"/>
                </a:solidFill>
              </a:endParaRPr>
            </a:p>
            <a:p>
              <a:pPr marL="127000" marR="0" lvl="0" indent="-120650" algn="l" rtl="0">
                <a:lnSpc>
                  <a:spcPct val="110000"/>
                </a:lnSpc>
                <a:spcBef>
                  <a:spcPts val="0"/>
                </a:spcBef>
                <a:spcAft>
                  <a:spcPts val="0"/>
                </a:spcAft>
                <a:buClr>
                  <a:srgbClr val="D8D8D8"/>
                </a:buClr>
                <a:buSzPts val="900"/>
                <a:buFont typeface="Noto Sans Symbols"/>
                <a:buChar char="■"/>
              </a:pPr>
              <a:r>
                <a:rPr lang="en-GB" sz="800" dirty="0">
                  <a:solidFill>
                    <a:srgbClr val="595959"/>
                  </a:solidFill>
                </a:rPr>
                <a:t>Terminal master view</a:t>
              </a:r>
              <a:endParaRPr sz="800" dirty="0">
                <a:solidFill>
                  <a:srgbClr val="595959"/>
                </a:solidFill>
              </a:endParaRPr>
            </a:p>
            <a:p>
              <a:pPr marL="127000" marR="0" lvl="0" indent="-120650" algn="l" rtl="0">
                <a:lnSpc>
                  <a:spcPct val="110000"/>
                </a:lnSpc>
                <a:spcBef>
                  <a:spcPts val="0"/>
                </a:spcBef>
                <a:spcAft>
                  <a:spcPts val="0"/>
                </a:spcAft>
                <a:buClr>
                  <a:srgbClr val="D8D8D8"/>
                </a:buClr>
                <a:buSzPts val="900"/>
                <a:buFont typeface="Noto Sans Symbols"/>
                <a:buChar char="■"/>
              </a:pPr>
              <a:r>
                <a:rPr lang="en-GB" sz="800" dirty="0">
                  <a:solidFill>
                    <a:srgbClr val="595959"/>
                  </a:solidFill>
                </a:rPr>
                <a:t>System Settings View</a:t>
              </a:r>
              <a:endParaRPr sz="800" dirty="0">
                <a:solidFill>
                  <a:srgbClr val="595959"/>
                </a:solidFill>
              </a:endParaRPr>
            </a:p>
            <a:p>
              <a:pPr marL="457200" marR="0" lvl="0" indent="0" algn="l" rtl="0">
                <a:lnSpc>
                  <a:spcPct val="110000"/>
                </a:lnSpc>
                <a:spcBef>
                  <a:spcPts val="0"/>
                </a:spcBef>
                <a:spcAft>
                  <a:spcPts val="0"/>
                </a:spcAft>
                <a:buNone/>
              </a:pPr>
              <a:endParaRPr sz="900" dirty="0">
                <a:solidFill>
                  <a:srgbClr val="595959"/>
                </a:solidFill>
              </a:endParaRPr>
            </a:p>
          </p:txBody>
        </p:sp>
      </p:grpSp>
      <p:cxnSp>
        <p:nvCxnSpPr>
          <p:cNvPr id="1551" name="Google Shape;1551;p66"/>
          <p:cNvCxnSpPr>
            <a:endCxn id="1541" idx="1"/>
          </p:cNvCxnSpPr>
          <p:nvPr/>
        </p:nvCxnSpPr>
        <p:spPr>
          <a:xfrm>
            <a:off x="1565385" y="3649070"/>
            <a:ext cx="514800" cy="0"/>
          </a:xfrm>
          <a:prstGeom prst="straightConnector1">
            <a:avLst/>
          </a:prstGeom>
          <a:noFill/>
          <a:ln w="12700" cap="flat" cmpd="sng">
            <a:solidFill>
              <a:srgbClr val="BFBFBF"/>
            </a:solidFill>
            <a:prstDash val="solid"/>
            <a:miter lim="800000"/>
            <a:headEnd type="oval" w="lg" len="lg"/>
            <a:tailEnd type="none" w="sm" len="sm"/>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67"/>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49</a:t>
            </a:fld>
            <a:endParaRPr/>
          </a:p>
        </p:txBody>
      </p:sp>
      <p:sp>
        <p:nvSpPr>
          <p:cNvPr id="1557" name="Google Shape;1557;p67"/>
          <p:cNvSpPr txBox="1"/>
          <p:nvPr/>
        </p:nvSpPr>
        <p:spPr>
          <a:xfrm>
            <a:off x="413064" y="549475"/>
            <a:ext cx="8305901"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Functions for integration with </a:t>
            </a:r>
            <a:r>
              <a:rPr lang="en-GB" sz="1800" b="1" dirty="0" err="1">
                <a:solidFill>
                  <a:srgbClr val="3F3F3F"/>
                </a:solidFill>
              </a:rPr>
              <a:t>MotionBoard</a:t>
            </a:r>
            <a:r>
              <a:rPr lang="en-GB" sz="1800" b="1" dirty="0">
                <a:solidFill>
                  <a:srgbClr val="3F3F3F"/>
                </a:solidFill>
              </a:rPr>
              <a:t> and </a:t>
            </a:r>
            <a:r>
              <a:rPr lang="en-GB" sz="1800" b="1" dirty="0" err="1">
                <a:solidFill>
                  <a:srgbClr val="3F3F3F"/>
                </a:solidFill>
              </a:rPr>
              <a:t>Dr.Sum</a:t>
            </a:r>
            <a:endParaRPr sz="1100" dirty="0"/>
          </a:p>
        </p:txBody>
      </p:sp>
      <p:sp>
        <p:nvSpPr>
          <p:cNvPr id="1558" name="Google Shape;1558;p67"/>
          <p:cNvSpPr txBox="1"/>
          <p:nvPr/>
        </p:nvSpPr>
        <p:spPr>
          <a:xfrm>
            <a:off x="342050" y="1002150"/>
            <a:ext cx="8415300" cy="3894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100">
                <a:solidFill>
                  <a:srgbClr val="3F3F3F"/>
                </a:solidFill>
              </a:rPr>
              <a:t>Automatic generation of tables by business form suitable for analysis and aggregation, in conjunction with WingArk's Motion Board and Dr. Sum</a:t>
            </a:r>
            <a:endParaRPr sz="800"/>
          </a:p>
        </p:txBody>
      </p:sp>
      <p:sp>
        <p:nvSpPr>
          <p:cNvPr id="1559" name="Google Shape;1559;p67"/>
          <p:cNvSpPr/>
          <p:nvPr/>
        </p:nvSpPr>
        <p:spPr>
          <a:xfrm>
            <a:off x="6286879" y="1457325"/>
            <a:ext cx="2349915" cy="2775347"/>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560" name="Google Shape;1560;p67"/>
          <p:cNvPicPr preferRelativeResize="0"/>
          <p:nvPr/>
        </p:nvPicPr>
        <p:blipFill rotWithShape="1">
          <a:blip r:embed="rId3">
            <a:alphaModFix/>
          </a:blip>
          <a:srcRect/>
          <a:stretch/>
        </p:blipFill>
        <p:spPr>
          <a:xfrm>
            <a:off x="6819463" y="1596587"/>
            <a:ext cx="335004" cy="385763"/>
          </a:xfrm>
          <a:prstGeom prst="rect">
            <a:avLst/>
          </a:prstGeom>
          <a:noFill/>
          <a:ln>
            <a:noFill/>
          </a:ln>
        </p:spPr>
      </p:pic>
      <p:sp>
        <p:nvSpPr>
          <p:cNvPr id="1561" name="Google Shape;1561;p67"/>
          <p:cNvSpPr txBox="1"/>
          <p:nvPr/>
        </p:nvSpPr>
        <p:spPr>
          <a:xfrm>
            <a:off x="7288754" y="1697135"/>
            <a:ext cx="913712" cy="16158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595959"/>
                </a:solidFill>
                <a:latin typeface="Arial"/>
                <a:ea typeface="Arial"/>
                <a:cs typeface="Arial"/>
                <a:sym typeface="Arial"/>
              </a:rPr>
              <a:t>MotionBoard</a:t>
            </a:r>
            <a:endParaRPr sz="1100" b="1">
              <a:solidFill>
                <a:srgbClr val="595959"/>
              </a:solidFill>
              <a:latin typeface="Arial"/>
              <a:ea typeface="Arial"/>
              <a:cs typeface="Arial"/>
              <a:sym typeface="Arial"/>
            </a:endParaRPr>
          </a:p>
        </p:txBody>
      </p:sp>
      <p:sp>
        <p:nvSpPr>
          <p:cNvPr id="1562" name="Google Shape;1562;p67"/>
          <p:cNvSpPr txBox="1"/>
          <p:nvPr/>
        </p:nvSpPr>
        <p:spPr>
          <a:xfrm>
            <a:off x="6379558" y="2663545"/>
            <a:ext cx="2164500" cy="431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3F3F3F"/>
                </a:solidFill>
              </a:rPr>
              <a:t>Data can be analysed in various expressions from WingArk's dashboard solution MotionBoard and BI/data utilisation solution Dr.Sum using linkage tables created for aggregation</a:t>
            </a:r>
            <a:endParaRPr sz="1100"/>
          </a:p>
        </p:txBody>
      </p:sp>
      <p:pic>
        <p:nvPicPr>
          <p:cNvPr id="1563" name="Google Shape;1563;p67"/>
          <p:cNvPicPr preferRelativeResize="0"/>
          <p:nvPr/>
        </p:nvPicPr>
        <p:blipFill rotWithShape="1">
          <a:blip r:embed="rId3">
            <a:alphaModFix/>
          </a:blip>
          <a:srcRect/>
          <a:stretch/>
        </p:blipFill>
        <p:spPr>
          <a:xfrm>
            <a:off x="6716610" y="3560651"/>
            <a:ext cx="335004" cy="385763"/>
          </a:xfrm>
          <a:prstGeom prst="rect">
            <a:avLst/>
          </a:prstGeom>
          <a:noFill/>
          <a:ln>
            <a:noFill/>
          </a:ln>
        </p:spPr>
      </p:pic>
      <p:sp>
        <p:nvSpPr>
          <p:cNvPr id="1564" name="Google Shape;1564;p67"/>
          <p:cNvSpPr txBox="1"/>
          <p:nvPr/>
        </p:nvSpPr>
        <p:spPr>
          <a:xfrm>
            <a:off x="6602665" y="3274288"/>
            <a:ext cx="562895" cy="16158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595959"/>
                </a:solidFill>
                <a:latin typeface="Arial"/>
                <a:ea typeface="Arial"/>
                <a:cs typeface="Arial"/>
                <a:sym typeface="Arial"/>
              </a:rPr>
              <a:t>Dr. Sum</a:t>
            </a:r>
            <a:endParaRPr sz="1100" b="1">
              <a:solidFill>
                <a:srgbClr val="595959"/>
              </a:solidFill>
              <a:latin typeface="Arial"/>
              <a:ea typeface="Arial"/>
              <a:cs typeface="Arial"/>
              <a:sym typeface="Arial"/>
            </a:endParaRPr>
          </a:p>
        </p:txBody>
      </p:sp>
      <p:sp>
        <p:nvSpPr>
          <p:cNvPr id="1565" name="Google Shape;1565;p67"/>
          <p:cNvSpPr txBox="1"/>
          <p:nvPr/>
        </p:nvSpPr>
        <p:spPr>
          <a:xfrm>
            <a:off x="7441175" y="3271150"/>
            <a:ext cx="12312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b="1">
                <a:solidFill>
                  <a:srgbClr val="595959"/>
                </a:solidFill>
              </a:rPr>
              <a:t>Other integration systems</a:t>
            </a:r>
            <a:endParaRPr sz="900" b="1">
              <a:solidFill>
                <a:srgbClr val="595959"/>
              </a:solidFill>
              <a:latin typeface="Arial"/>
              <a:ea typeface="Arial"/>
              <a:cs typeface="Arial"/>
              <a:sym typeface="Arial"/>
            </a:endParaRPr>
          </a:p>
        </p:txBody>
      </p:sp>
      <p:grpSp>
        <p:nvGrpSpPr>
          <p:cNvPr id="1566" name="Google Shape;1566;p67"/>
          <p:cNvGrpSpPr/>
          <p:nvPr/>
        </p:nvGrpSpPr>
        <p:grpSpPr>
          <a:xfrm>
            <a:off x="7502777" y="3560651"/>
            <a:ext cx="905093" cy="281313"/>
            <a:chOff x="9983203" y="5125197"/>
            <a:chExt cx="1206791" cy="375084"/>
          </a:xfrm>
        </p:grpSpPr>
        <p:pic>
          <p:nvPicPr>
            <p:cNvPr id="1567" name="Google Shape;1567;p67"/>
            <p:cNvPicPr preferRelativeResize="0"/>
            <p:nvPr/>
          </p:nvPicPr>
          <p:blipFill rotWithShape="1">
            <a:blip r:embed="rId3">
              <a:alphaModFix/>
            </a:blip>
            <a:srcRect/>
            <a:stretch/>
          </p:blipFill>
          <p:spPr>
            <a:xfrm>
              <a:off x="9983203" y="5125197"/>
              <a:ext cx="325731" cy="375084"/>
            </a:xfrm>
            <a:prstGeom prst="rect">
              <a:avLst/>
            </a:prstGeom>
            <a:noFill/>
            <a:ln>
              <a:noFill/>
            </a:ln>
          </p:spPr>
        </p:pic>
        <p:pic>
          <p:nvPicPr>
            <p:cNvPr id="1568" name="Google Shape;1568;p67"/>
            <p:cNvPicPr preferRelativeResize="0"/>
            <p:nvPr/>
          </p:nvPicPr>
          <p:blipFill rotWithShape="1">
            <a:blip r:embed="rId3">
              <a:alphaModFix/>
            </a:blip>
            <a:srcRect/>
            <a:stretch/>
          </p:blipFill>
          <p:spPr>
            <a:xfrm>
              <a:off x="10423733" y="5125197"/>
              <a:ext cx="325731" cy="375084"/>
            </a:xfrm>
            <a:prstGeom prst="rect">
              <a:avLst/>
            </a:prstGeom>
            <a:noFill/>
            <a:ln>
              <a:noFill/>
            </a:ln>
          </p:spPr>
        </p:pic>
        <p:pic>
          <p:nvPicPr>
            <p:cNvPr id="1569" name="Google Shape;1569;p67"/>
            <p:cNvPicPr preferRelativeResize="0"/>
            <p:nvPr/>
          </p:nvPicPr>
          <p:blipFill rotWithShape="1">
            <a:blip r:embed="rId3">
              <a:alphaModFix/>
            </a:blip>
            <a:srcRect/>
            <a:stretch/>
          </p:blipFill>
          <p:spPr>
            <a:xfrm>
              <a:off x="10864263" y="5125197"/>
              <a:ext cx="325731" cy="375084"/>
            </a:xfrm>
            <a:prstGeom prst="rect">
              <a:avLst/>
            </a:prstGeom>
            <a:noFill/>
            <a:ln>
              <a:noFill/>
            </a:ln>
          </p:spPr>
        </p:pic>
      </p:grpSp>
      <p:sp>
        <p:nvSpPr>
          <p:cNvPr id="1570" name="Google Shape;1570;p67"/>
          <p:cNvSpPr txBox="1"/>
          <p:nvPr/>
        </p:nvSpPr>
        <p:spPr>
          <a:xfrm>
            <a:off x="7492350" y="3930089"/>
            <a:ext cx="920925" cy="12695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a:solidFill>
                  <a:srgbClr val="595959"/>
                </a:solidFill>
                <a:latin typeface="Arial"/>
                <a:ea typeface="Arial"/>
                <a:cs typeface="Arial"/>
                <a:sym typeface="Arial"/>
              </a:rPr>
              <a:t>postgreSQL Client</a:t>
            </a:r>
            <a:endParaRPr sz="1100"/>
          </a:p>
        </p:txBody>
      </p:sp>
      <p:sp>
        <p:nvSpPr>
          <p:cNvPr id="1571" name="Google Shape;1571;p67"/>
          <p:cNvSpPr txBox="1"/>
          <p:nvPr/>
        </p:nvSpPr>
        <p:spPr>
          <a:xfrm>
            <a:off x="6124929" y="4389204"/>
            <a:ext cx="2632500" cy="554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100"/>
              <a:buFont typeface="Arial"/>
              <a:buNone/>
            </a:pPr>
            <a:r>
              <a:rPr lang="en-GB" sz="600">
                <a:solidFill>
                  <a:srgbClr val="3F3F3F"/>
                </a:solidFill>
              </a:rPr>
              <a:t>Business data per form can be aggregated in SQL using connection modules and drivers such as "postgreSQL" client middleware.</a:t>
            </a:r>
            <a:endParaRPr sz="600">
              <a:solidFill>
                <a:srgbClr val="3F3F3F"/>
              </a:solidFill>
            </a:endParaRPr>
          </a:p>
          <a:p>
            <a:pPr marL="0" marR="0" lvl="0" indent="0" algn="ctr" rtl="0">
              <a:spcBef>
                <a:spcPts val="0"/>
              </a:spcBef>
              <a:spcAft>
                <a:spcPts val="0"/>
              </a:spcAft>
              <a:buClr>
                <a:schemeClr val="dk1"/>
              </a:buClr>
              <a:buSzPts val="1100"/>
              <a:buFont typeface="Arial"/>
              <a:buNone/>
            </a:pPr>
            <a:endParaRPr sz="600">
              <a:solidFill>
                <a:srgbClr val="3F3F3F"/>
              </a:solidFill>
            </a:endParaRPr>
          </a:p>
          <a:p>
            <a:pPr marL="0" marR="0" lvl="0" indent="0" algn="ctr" rtl="0">
              <a:spcBef>
                <a:spcPts val="0"/>
              </a:spcBef>
              <a:spcAft>
                <a:spcPts val="0"/>
              </a:spcAft>
              <a:buClr>
                <a:schemeClr val="dk1"/>
              </a:buClr>
              <a:buSzPts val="1100"/>
              <a:buFont typeface="Arial"/>
              <a:buNone/>
            </a:pPr>
            <a:r>
              <a:rPr lang="en-GB" sz="600">
                <a:solidFill>
                  <a:srgbClr val="3F3F3F"/>
                </a:solidFill>
              </a:rPr>
              <a:t>It is also possible to cut and pace data from the 'postgreSQL' management tool</a:t>
            </a:r>
            <a:endParaRPr sz="600">
              <a:solidFill>
                <a:srgbClr val="3F3F3F"/>
              </a:solidFill>
            </a:endParaRPr>
          </a:p>
          <a:p>
            <a:pPr marL="0" marR="0" lvl="0" indent="0" algn="ctr" rtl="0">
              <a:spcBef>
                <a:spcPts val="0"/>
              </a:spcBef>
              <a:spcAft>
                <a:spcPts val="0"/>
              </a:spcAft>
              <a:buNone/>
            </a:pPr>
            <a:endParaRPr sz="600">
              <a:solidFill>
                <a:srgbClr val="3F3F3F"/>
              </a:solidFill>
            </a:endParaRPr>
          </a:p>
        </p:txBody>
      </p:sp>
      <p:cxnSp>
        <p:nvCxnSpPr>
          <p:cNvPr id="1572" name="Google Shape;1572;p67"/>
          <p:cNvCxnSpPr/>
          <p:nvPr/>
        </p:nvCxnSpPr>
        <p:spPr>
          <a:xfrm rot="10800000" flipH="1">
            <a:off x="7195772" y="4014125"/>
            <a:ext cx="220001" cy="329275"/>
          </a:xfrm>
          <a:prstGeom prst="straightConnector1">
            <a:avLst/>
          </a:prstGeom>
          <a:noFill/>
          <a:ln w="9525" cap="flat" cmpd="sng">
            <a:solidFill>
              <a:srgbClr val="595959"/>
            </a:solidFill>
            <a:prstDash val="solid"/>
            <a:miter lim="800000"/>
            <a:headEnd type="none" w="sm" len="sm"/>
            <a:tailEnd type="oval" w="med" len="med"/>
          </a:ln>
        </p:spPr>
      </p:cxnSp>
      <p:grpSp>
        <p:nvGrpSpPr>
          <p:cNvPr id="1573" name="Google Shape;1573;p67"/>
          <p:cNvGrpSpPr/>
          <p:nvPr/>
        </p:nvGrpSpPr>
        <p:grpSpPr>
          <a:xfrm>
            <a:off x="6419623" y="2128193"/>
            <a:ext cx="2089762" cy="351000"/>
            <a:chOff x="8542564" y="2837590"/>
            <a:chExt cx="2786349" cy="468000"/>
          </a:xfrm>
        </p:grpSpPr>
        <p:pic>
          <p:nvPicPr>
            <p:cNvPr id="1574" name="Google Shape;1574;p67"/>
            <p:cNvPicPr preferRelativeResize="0"/>
            <p:nvPr/>
          </p:nvPicPr>
          <p:blipFill rotWithShape="1">
            <a:blip r:embed="rId4">
              <a:alphaModFix/>
            </a:blip>
            <a:srcRect/>
            <a:stretch/>
          </p:blipFill>
          <p:spPr>
            <a:xfrm>
              <a:off x="9492652" y="2837590"/>
              <a:ext cx="890036" cy="468000"/>
            </a:xfrm>
            <a:prstGeom prst="rect">
              <a:avLst/>
            </a:prstGeom>
            <a:noFill/>
            <a:ln>
              <a:noFill/>
            </a:ln>
          </p:spPr>
        </p:pic>
        <p:pic>
          <p:nvPicPr>
            <p:cNvPr id="1575" name="Google Shape;1575;p67"/>
            <p:cNvPicPr preferRelativeResize="0"/>
            <p:nvPr/>
          </p:nvPicPr>
          <p:blipFill rotWithShape="1">
            <a:blip r:embed="rId5">
              <a:alphaModFix/>
            </a:blip>
            <a:srcRect/>
            <a:stretch/>
          </p:blipFill>
          <p:spPr>
            <a:xfrm>
              <a:off x="8542564" y="2837590"/>
              <a:ext cx="879564" cy="468000"/>
            </a:xfrm>
            <a:prstGeom prst="rect">
              <a:avLst/>
            </a:prstGeom>
            <a:noFill/>
            <a:ln>
              <a:noFill/>
            </a:ln>
          </p:spPr>
        </p:pic>
        <p:pic>
          <p:nvPicPr>
            <p:cNvPr id="1576" name="Google Shape;1576;p67"/>
            <p:cNvPicPr preferRelativeResize="0"/>
            <p:nvPr/>
          </p:nvPicPr>
          <p:blipFill rotWithShape="1">
            <a:blip r:embed="rId6">
              <a:alphaModFix/>
            </a:blip>
            <a:srcRect/>
            <a:stretch/>
          </p:blipFill>
          <p:spPr>
            <a:xfrm>
              <a:off x="10453212" y="2837590"/>
              <a:ext cx="875701" cy="468000"/>
            </a:xfrm>
            <a:prstGeom prst="rect">
              <a:avLst/>
            </a:prstGeom>
            <a:noFill/>
            <a:ln>
              <a:noFill/>
            </a:ln>
          </p:spPr>
        </p:pic>
      </p:grpSp>
      <p:sp>
        <p:nvSpPr>
          <p:cNvPr id="1577" name="Google Shape;1577;p67"/>
          <p:cNvSpPr/>
          <p:nvPr/>
        </p:nvSpPr>
        <p:spPr>
          <a:xfrm>
            <a:off x="599885" y="2354118"/>
            <a:ext cx="5400866" cy="1393443"/>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578" name="Google Shape;1578;p67"/>
          <p:cNvPicPr preferRelativeResize="0"/>
          <p:nvPr/>
        </p:nvPicPr>
        <p:blipFill rotWithShape="1">
          <a:blip r:embed="rId7">
            <a:alphaModFix/>
          </a:blip>
          <a:srcRect/>
          <a:stretch/>
        </p:blipFill>
        <p:spPr>
          <a:xfrm>
            <a:off x="776818" y="2663500"/>
            <a:ext cx="1109662" cy="263031"/>
          </a:xfrm>
          <a:prstGeom prst="rect">
            <a:avLst/>
          </a:prstGeom>
          <a:noFill/>
          <a:ln>
            <a:noFill/>
          </a:ln>
        </p:spPr>
      </p:pic>
      <p:sp>
        <p:nvSpPr>
          <p:cNvPr id="1579" name="Google Shape;1579;p67"/>
          <p:cNvSpPr txBox="1"/>
          <p:nvPr/>
        </p:nvSpPr>
        <p:spPr>
          <a:xfrm>
            <a:off x="752126" y="3046812"/>
            <a:ext cx="1158900" cy="393300"/>
          </a:xfrm>
          <a:prstGeom prst="rect">
            <a:avLst/>
          </a:prstGeom>
          <a:solidFill>
            <a:schemeClr val="dk2"/>
          </a:solidFill>
          <a:ln>
            <a:noFill/>
          </a:ln>
        </p:spPr>
        <p:txBody>
          <a:bodyPr spcFirstLastPara="1" wrap="square" lIns="81000" tIns="27000" rIns="81000" bIns="27000" anchor="t" anchorCtr="0">
            <a:spAutoFit/>
          </a:bodyPr>
          <a:lstStyle/>
          <a:p>
            <a:pPr marL="0" marR="0" lvl="0" indent="0" algn="ctr" rtl="0">
              <a:spcBef>
                <a:spcPts val="0"/>
              </a:spcBef>
              <a:spcAft>
                <a:spcPts val="0"/>
              </a:spcAft>
              <a:buNone/>
            </a:pPr>
            <a:r>
              <a:rPr lang="en-GB" sz="1100" b="1">
                <a:solidFill>
                  <a:schemeClr val="lt1"/>
                </a:solidFill>
              </a:rPr>
              <a:t>Integration table function</a:t>
            </a:r>
            <a:endParaRPr sz="1100" b="1">
              <a:solidFill>
                <a:schemeClr val="lt1"/>
              </a:solidFill>
              <a:latin typeface="Arial"/>
              <a:ea typeface="Arial"/>
              <a:cs typeface="Arial"/>
              <a:sym typeface="Arial"/>
            </a:endParaRPr>
          </a:p>
        </p:txBody>
      </p:sp>
      <p:sp>
        <p:nvSpPr>
          <p:cNvPr id="1580" name="Google Shape;1580;p67"/>
          <p:cNvSpPr txBox="1"/>
          <p:nvPr/>
        </p:nvSpPr>
        <p:spPr>
          <a:xfrm>
            <a:off x="2055470" y="2580246"/>
            <a:ext cx="1055579" cy="386054"/>
          </a:xfrm>
          <a:prstGeom prst="rect">
            <a:avLst/>
          </a:prstGeom>
          <a:solidFill>
            <a:schemeClr val="lt1"/>
          </a:solidFill>
          <a:ln>
            <a:noFill/>
          </a:ln>
        </p:spPr>
        <p:txBody>
          <a:bodyPr spcFirstLastPara="1" wrap="square" lIns="0" tIns="54000" rIns="0" bIns="54000" anchor="t" anchorCtr="0">
            <a:spAutoFit/>
          </a:bodyPr>
          <a:lstStyle/>
          <a:p>
            <a:pPr marL="0" marR="0" lvl="0" indent="0" algn="ctr" rtl="0">
              <a:spcBef>
                <a:spcPts val="0"/>
              </a:spcBef>
              <a:spcAft>
                <a:spcPts val="0"/>
              </a:spcAft>
              <a:buNone/>
            </a:pPr>
            <a:r>
              <a:rPr lang="en-GB" sz="900">
                <a:solidFill>
                  <a:srgbClr val="3F3F3F"/>
                </a:solidFill>
              </a:rPr>
              <a:t>Integration Table generation process</a:t>
            </a:r>
            <a:endParaRPr sz="900">
              <a:solidFill>
                <a:srgbClr val="3F3F3F"/>
              </a:solidFill>
              <a:latin typeface="Arial"/>
              <a:ea typeface="Arial"/>
              <a:cs typeface="Arial"/>
              <a:sym typeface="Arial"/>
            </a:endParaRPr>
          </a:p>
        </p:txBody>
      </p:sp>
      <p:sp>
        <p:nvSpPr>
          <p:cNvPr id="1581" name="Google Shape;1581;p67"/>
          <p:cNvSpPr txBox="1"/>
          <p:nvPr/>
        </p:nvSpPr>
        <p:spPr>
          <a:xfrm>
            <a:off x="2055470" y="3013022"/>
            <a:ext cx="1055700" cy="524700"/>
          </a:xfrm>
          <a:prstGeom prst="rect">
            <a:avLst/>
          </a:prstGeom>
          <a:solidFill>
            <a:schemeClr val="lt1"/>
          </a:solidFill>
          <a:ln>
            <a:noFill/>
          </a:ln>
        </p:spPr>
        <p:txBody>
          <a:bodyPr spcFirstLastPara="1" wrap="square" lIns="0" tIns="54000" rIns="0" bIns="54000" anchor="t" anchorCtr="0">
            <a:spAutoFit/>
          </a:bodyPr>
          <a:lstStyle/>
          <a:p>
            <a:pPr marL="0" marR="0" lvl="0" indent="0" algn="ctr" rtl="0">
              <a:spcBef>
                <a:spcPts val="0"/>
              </a:spcBef>
              <a:spcAft>
                <a:spcPts val="0"/>
              </a:spcAft>
              <a:buNone/>
            </a:pPr>
            <a:r>
              <a:rPr lang="en-GB" sz="900">
                <a:solidFill>
                  <a:srgbClr val="3F3F3F"/>
                </a:solidFill>
              </a:rPr>
              <a:t>Integration table addition/update process</a:t>
            </a:r>
            <a:endParaRPr sz="900">
              <a:solidFill>
                <a:srgbClr val="3F3F3F"/>
              </a:solidFill>
              <a:latin typeface="Arial"/>
              <a:ea typeface="Arial"/>
              <a:cs typeface="Arial"/>
              <a:sym typeface="Arial"/>
            </a:endParaRPr>
          </a:p>
        </p:txBody>
      </p:sp>
      <p:sp>
        <p:nvSpPr>
          <p:cNvPr id="1582" name="Google Shape;1582;p67"/>
          <p:cNvSpPr/>
          <p:nvPr/>
        </p:nvSpPr>
        <p:spPr>
          <a:xfrm>
            <a:off x="3252311" y="2405794"/>
            <a:ext cx="1055579" cy="509757"/>
          </a:xfrm>
          <a:prstGeom prst="rect">
            <a:avLst/>
          </a:prstGeom>
          <a:solidFill>
            <a:schemeClr val="lt1"/>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83" name="Google Shape;1583;p67"/>
          <p:cNvSpPr/>
          <p:nvPr/>
        </p:nvSpPr>
        <p:spPr>
          <a:xfrm>
            <a:off x="4681811" y="2405794"/>
            <a:ext cx="1055579" cy="305574"/>
          </a:xfrm>
          <a:prstGeom prst="rect">
            <a:avLst/>
          </a:prstGeom>
          <a:solidFill>
            <a:schemeClr val="lt1"/>
          </a:solidFill>
          <a:ln w="12700" cap="flat" cmpd="sng">
            <a:solidFill>
              <a:srgbClr val="BFBFBF"/>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84" name="Google Shape;1584;p67"/>
          <p:cNvSpPr/>
          <p:nvPr/>
        </p:nvSpPr>
        <p:spPr>
          <a:xfrm rot="5400000">
            <a:off x="4440134" y="2496765"/>
            <a:ext cx="143413" cy="123632"/>
          </a:xfrm>
          <a:prstGeom prst="triangle">
            <a:avLst>
              <a:gd name="adj" fmla="val 50000"/>
            </a:avLst>
          </a:prstGeom>
          <a:solidFill>
            <a:srgbClr val="7570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85" name="Google Shape;1585;p67"/>
          <p:cNvSpPr txBox="1"/>
          <p:nvPr/>
        </p:nvSpPr>
        <p:spPr>
          <a:xfrm>
            <a:off x="3349100" y="2479301"/>
            <a:ext cx="861900" cy="431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595959"/>
                </a:solidFill>
              </a:rPr>
              <a:t>Integration table by definition exists as a work table for each form definition.</a:t>
            </a:r>
            <a:endParaRPr sz="700">
              <a:solidFill>
                <a:srgbClr val="595959"/>
              </a:solidFill>
              <a:latin typeface="Arial"/>
              <a:ea typeface="Arial"/>
              <a:cs typeface="Arial"/>
              <a:sym typeface="Arial"/>
            </a:endParaRPr>
          </a:p>
        </p:txBody>
      </p:sp>
      <p:sp>
        <p:nvSpPr>
          <p:cNvPr id="1586" name="Google Shape;1586;p67"/>
          <p:cNvSpPr txBox="1"/>
          <p:nvPr/>
        </p:nvSpPr>
        <p:spPr>
          <a:xfrm>
            <a:off x="4778593" y="2498351"/>
            <a:ext cx="861900" cy="215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595959"/>
                </a:solidFill>
              </a:rPr>
              <a:t>Integration tables by definition</a:t>
            </a:r>
            <a:endParaRPr sz="700">
              <a:solidFill>
                <a:srgbClr val="595959"/>
              </a:solidFill>
              <a:latin typeface="Arial"/>
              <a:ea typeface="Arial"/>
              <a:cs typeface="Arial"/>
              <a:sym typeface="Arial"/>
            </a:endParaRPr>
          </a:p>
        </p:txBody>
      </p:sp>
      <p:sp>
        <p:nvSpPr>
          <p:cNvPr id="1587" name="Google Shape;1587;p67"/>
          <p:cNvSpPr txBox="1"/>
          <p:nvPr/>
        </p:nvSpPr>
        <p:spPr>
          <a:xfrm>
            <a:off x="4319299" y="2663575"/>
            <a:ext cx="335100" cy="77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500" b="1">
                <a:solidFill>
                  <a:srgbClr val="7F7F7F"/>
                </a:solidFill>
              </a:rPr>
              <a:t>Reference</a:t>
            </a:r>
            <a:endParaRPr sz="500" b="1">
              <a:solidFill>
                <a:srgbClr val="7F7F7F"/>
              </a:solidFill>
              <a:latin typeface="Arial"/>
              <a:ea typeface="Arial"/>
              <a:cs typeface="Arial"/>
              <a:sym typeface="Arial"/>
            </a:endParaRPr>
          </a:p>
        </p:txBody>
      </p:sp>
      <p:sp>
        <p:nvSpPr>
          <p:cNvPr id="1588" name="Google Shape;1588;p67"/>
          <p:cNvSpPr/>
          <p:nvPr/>
        </p:nvSpPr>
        <p:spPr>
          <a:xfrm rot="5400000">
            <a:off x="6079217" y="2926902"/>
            <a:ext cx="164591" cy="141889"/>
          </a:xfrm>
          <a:prstGeom prst="triangle">
            <a:avLst>
              <a:gd name="adj" fmla="val 50000"/>
            </a:avLst>
          </a:pr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89" name="Google Shape;1589;p67"/>
          <p:cNvSpPr txBox="1"/>
          <p:nvPr/>
        </p:nvSpPr>
        <p:spPr>
          <a:xfrm>
            <a:off x="3363975" y="3110120"/>
            <a:ext cx="257400" cy="246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a:solidFill>
                  <a:srgbClr val="595959"/>
                </a:solidFill>
              </a:rPr>
              <a:t>Form 1</a:t>
            </a:r>
            <a:endParaRPr sz="800" b="1">
              <a:solidFill>
                <a:srgbClr val="595959"/>
              </a:solidFill>
              <a:latin typeface="Arial"/>
              <a:ea typeface="Arial"/>
              <a:cs typeface="Arial"/>
              <a:sym typeface="Arial"/>
            </a:endParaRPr>
          </a:p>
        </p:txBody>
      </p:sp>
      <p:sp>
        <p:nvSpPr>
          <p:cNvPr id="1590" name="Google Shape;1590;p67"/>
          <p:cNvSpPr txBox="1"/>
          <p:nvPr/>
        </p:nvSpPr>
        <p:spPr>
          <a:xfrm>
            <a:off x="3363974" y="3300755"/>
            <a:ext cx="257400" cy="246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a:solidFill>
                  <a:srgbClr val="595959"/>
                </a:solidFill>
              </a:rPr>
              <a:t>Form 2</a:t>
            </a:r>
            <a:endParaRPr sz="800" b="1">
              <a:solidFill>
                <a:srgbClr val="595959"/>
              </a:solidFill>
              <a:latin typeface="Arial"/>
              <a:ea typeface="Arial"/>
              <a:cs typeface="Arial"/>
              <a:sym typeface="Arial"/>
            </a:endParaRPr>
          </a:p>
        </p:txBody>
      </p:sp>
      <p:sp>
        <p:nvSpPr>
          <p:cNvPr id="1591" name="Google Shape;1591;p67"/>
          <p:cNvSpPr txBox="1"/>
          <p:nvPr/>
        </p:nvSpPr>
        <p:spPr>
          <a:xfrm>
            <a:off x="3363974" y="3501547"/>
            <a:ext cx="257400" cy="246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a:solidFill>
                  <a:srgbClr val="595959"/>
                </a:solidFill>
              </a:rPr>
              <a:t>Form 3</a:t>
            </a:r>
            <a:endParaRPr sz="800" b="1">
              <a:solidFill>
                <a:srgbClr val="595959"/>
              </a:solidFill>
              <a:latin typeface="Arial"/>
              <a:ea typeface="Arial"/>
              <a:cs typeface="Arial"/>
              <a:sym typeface="Arial"/>
            </a:endParaRPr>
          </a:p>
        </p:txBody>
      </p:sp>
      <p:grpSp>
        <p:nvGrpSpPr>
          <p:cNvPr id="1592" name="Google Shape;1592;p67"/>
          <p:cNvGrpSpPr/>
          <p:nvPr/>
        </p:nvGrpSpPr>
        <p:grpSpPr>
          <a:xfrm>
            <a:off x="3734425" y="3098808"/>
            <a:ext cx="2002965" cy="124323"/>
            <a:chOff x="4979234" y="3891281"/>
            <a:chExt cx="2670620" cy="165764"/>
          </a:xfrm>
        </p:grpSpPr>
        <p:sp>
          <p:nvSpPr>
            <p:cNvPr id="1593" name="Google Shape;1593;p67"/>
            <p:cNvSpPr/>
            <p:nvPr/>
          </p:nvSpPr>
          <p:spPr>
            <a:xfrm>
              <a:off x="4979234" y="3897219"/>
              <a:ext cx="2670620" cy="153888"/>
            </a:xfrm>
            <a:prstGeom prst="rect">
              <a:avLst/>
            </a:prstGeom>
            <a:solidFill>
              <a:schemeClr val="lt1"/>
            </a:solidFill>
            <a:ln w="9525" cap="flat" cmpd="sng">
              <a:solidFill>
                <a:srgbClr val="7F7F7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1594" name="Google Shape;1594;p67"/>
            <p:cNvCxnSpPr/>
            <p:nvPr/>
          </p:nvCxnSpPr>
          <p:spPr>
            <a:xfrm rot="10800000">
              <a:off x="5415148" y="3897219"/>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595" name="Google Shape;1595;p67"/>
            <p:cNvCxnSpPr/>
            <p:nvPr/>
          </p:nvCxnSpPr>
          <p:spPr>
            <a:xfrm rot="10800000">
              <a:off x="5861957" y="3891281"/>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596" name="Google Shape;1596;p67"/>
            <p:cNvCxnSpPr/>
            <p:nvPr/>
          </p:nvCxnSpPr>
          <p:spPr>
            <a:xfrm rot="10800000">
              <a:off x="6308766" y="3903157"/>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597" name="Google Shape;1597;p67"/>
            <p:cNvCxnSpPr/>
            <p:nvPr/>
          </p:nvCxnSpPr>
          <p:spPr>
            <a:xfrm rot="10800000">
              <a:off x="6755575" y="3903157"/>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598" name="Google Shape;1598;p67"/>
            <p:cNvCxnSpPr/>
            <p:nvPr/>
          </p:nvCxnSpPr>
          <p:spPr>
            <a:xfrm rot="10800000">
              <a:off x="7202386" y="3897219"/>
              <a:ext cx="0" cy="153888"/>
            </a:xfrm>
            <a:prstGeom prst="straightConnector1">
              <a:avLst/>
            </a:prstGeom>
            <a:noFill/>
            <a:ln w="9525" cap="flat" cmpd="sng">
              <a:solidFill>
                <a:srgbClr val="7F7F7F"/>
              </a:solidFill>
              <a:prstDash val="solid"/>
              <a:miter lim="800000"/>
              <a:headEnd type="none" w="sm" len="sm"/>
              <a:tailEnd type="none" w="sm" len="sm"/>
            </a:ln>
          </p:spPr>
        </p:cxnSp>
      </p:grpSp>
      <p:grpSp>
        <p:nvGrpSpPr>
          <p:cNvPr id="1599" name="Google Shape;1599;p67"/>
          <p:cNvGrpSpPr/>
          <p:nvPr/>
        </p:nvGrpSpPr>
        <p:grpSpPr>
          <a:xfrm>
            <a:off x="3730092" y="3300755"/>
            <a:ext cx="2002965" cy="124323"/>
            <a:chOff x="4979234" y="3891281"/>
            <a:chExt cx="2670620" cy="165764"/>
          </a:xfrm>
        </p:grpSpPr>
        <p:sp>
          <p:nvSpPr>
            <p:cNvPr id="1600" name="Google Shape;1600;p67"/>
            <p:cNvSpPr/>
            <p:nvPr/>
          </p:nvSpPr>
          <p:spPr>
            <a:xfrm>
              <a:off x="4979234" y="3897219"/>
              <a:ext cx="2670620" cy="153888"/>
            </a:xfrm>
            <a:prstGeom prst="rect">
              <a:avLst/>
            </a:prstGeom>
            <a:solidFill>
              <a:schemeClr val="lt1"/>
            </a:solidFill>
            <a:ln w="9525" cap="flat" cmpd="sng">
              <a:solidFill>
                <a:srgbClr val="7F7F7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1601" name="Google Shape;1601;p67"/>
            <p:cNvCxnSpPr/>
            <p:nvPr/>
          </p:nvCxnSpPr>
          <p:spPr>
            <a:xfrm rot="10800000">
              <a:off x="5415148" y="3897219"/>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02" name="Google Shape;1602;p67"/>
            <p:cNvCxnSpPr/>
            <p:nvPr/>
          </p:nvCxnSpPr>
          <p:spPr>
            <a:xfrm rot="10800000">
              <a:off x="5861957" y="3891281"/>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03" name="Google Shape;1603;p67"/>
            <p:cNvCxnSpPr/>
            <p:nvPr/>
          </p:nvCxnSpPr>
          <p:spPr>
            <a:xfrm rot="10800000">
              <a:off x="6308766" y="3903157"/>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04" name="Google Shape;1604;p67"/>
            <p:cNvCxnSpPr/>
            <p:nvPr/>
          </p:nvCxnSpPr>
          <p:spPr>
            <a:xfrm rot="10800000">
              <a:off x="6755575" y="3903157"/>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05" name="Google Shape;1605;p67"/>
            <p:cNvCxnSpPr/>
            <p:nvPr/>
          </p:nvCxnSpPr>
          <p:spPr>
            <a:xfrm rot="10800000">
              <a:off x="7202386" y="3897219"/>
              <a:ext cx="0" cy="153888"/>
            </a:xfrm>
            <a:prstGeom prst="straightConnector1">
              <a:avLst/>
            </a:prstGeom>
            <a:noFill/>
            <a:ln w="9525" cap="flat" cmpd="sng">
              <a:solidFill>
                <a:srgbClr val="7F7F7F"/>
              </a:solidFill>
              <a:prstDash val="solid"/>
              <a:miter lim="800000"/>
              <a:headEnd type="none" w="sm" len="sm"/>
              <a:tailEnd type="none" w="sm" len="sm"/>
            </a:ln>
          </p:spPr>
        </p:cxnSp>
      </p:grpSp>
      <p:grpSp>
        <p:nvGrpSpPr>
          <p:cNvPr id="1606" name="Google Shape;1606;p67"/>
          <p:cNvGrpSpPr/>
          <p:nvPr/>
        </p:nvGrpSpPr>
        <p:grpSpPr>
          <a:xfrm>
            <a:off x="3725758" y="3507156"/>
            <a:ext cx="2002965" cy="124323"/>
            <a:chOff x="4979234" y="3891281"/>
            <a:chExt cx="2670620" cy="165764"/>
          </a:xfrm>
        </p:grpSpPr>
        <p:sp>
          <p:nvSpPr>
            <p:cNvPr id="1607" name="Google Shape;1607;p67"/>
            <p:cNvSpPr/>
            <p:nvPr/>
          </p:nvSpPr>
          <p:spPr>
            <a:xfrm>
              <a:off x="4979234" y="3897219"/>
              <a:ext cx="2670620" cy="153888"/>
            </a:xfrm>
            <a:prstGeom prst="rect">
              <a:avLst/>
            </a:prstGeom>
            <a:solidFill>
              <a:schemeClr val="lt1"/>
            </a:solidFill>
            <a:ln w="9525" cap="flat" cmpd="sng">
              <a:solidFill>
                <a:srgbClr val="7F7F7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1608" name="Google Shape;1608;p67"/>
            <p:cNvCxnSpPr/>
            <p:nvPr/>
          </p:nvCxnSpPr>
          <p:spPr>
            <a:xfrm rot="10800000">
              <a:off x="5415148" y="3897219"/>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09" name="Google Shape;1609;p67"/>
            <p:cNvCxnSpPr/>
            <p:nvPr/>
          </p:nvCxnSpPr>
          <p:spPr>
            <a:xfrm rot="10800000">
              <a:off x="5861957" y="3891281"/>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10" name="Google Shape;1610;p67"/>
            <p:cNvCxnSpPr/>
            <p:nvPr/>
          </p:nvCxnSpPr>
          <p:spPr>
            <a:xfrm rot="10800000">
              <a:off x="6308766" y="3903157"/>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11" name="Google Shape;1611;p67"/>
            <p:cNvCxnSpPr/>
            <p:nvPr/>
          </p:nvCxnSpPr>
          <p:spPr>
            <a:xfrm rot="10800000">
              <a:off x="6755575" y="3903157"/>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12" name="Google Shape;1612;p67"/>
            <p:cNvCxnSpPr/>
            <p:nvPr/>
          </p:nvCxnSpPr>
          <p:spPr>
            <a:xfrm rot="10800000">
              <a:off x="7202386" y="3897219"/>
              <a:ext cx="0" cy="153888"/>
            </a:xfrm>
            <a:prstGeom prst="straightConnector1">
              <a:avLst/>
            </a:prstGeom>
            <a:noFill/>
            <a:ln w="9525" cap="flat" cmpd="sng">
              <a:solidFill>
                <a:srgbClr val="7F7F7F"/>
              </a:solidFill>
              <a:prstDash val="solid"/>
              <a:miter lim="800000"/>
              <a:headEnd type="none" w="sm" len="sm"/>
              <a:tailEnd type="none" w="sm" len="sm"/>
            </a:ln>
          </p:spPr>
        </p:cxnSp>
      </p:grpSp>
      <p:grpSp>
        <p:nvGrpSpPr>
          <p:cNvPr id="1613" name="Google Shape;1613;p67"/>
          <p:cNvGrpSpPr/>
          <p:nvPr/>
        </p:nvGrpSpPr>
        <p:grpSpPr>
          <a:xfrm>
            <a:off x="1000401" y="1502235"/>
            <a:ext cx="806931" cy="495413"/>
            <a:chOff x="1265926" y="1845688"/>
            <a:chExt cx="1332108" cy="817844"/>
          </a:xfrm>
        </p:grpSpPr>
        <p:pic>
          <p:nvPicPr>
            <p:cNvPr id="1614" name="Google Shape;1614;p67"/>
            <p:cNvPicPr preferRelativeResize="0"/>
            <p:nvPr/>
          </p:nvPicPr>
          <p:blipFill rotWithShape="1">
            <a:blip r:embed="rId8">
              <a:alphaModFix/>
            </a:blip>
            <a:srcRect/>
            <a:stretch/>
          </p:blipFill>
          <p:spPr>
            <a:xfrm>
              <a:off x="1265926" y="1845688"/>
              <a:ext cx="613424" cy="791515"/>
            </a:xfrm>
            <a:prstGeom prst="rect">
              <a:avLst/>
            </a:prstGeom>
            <a:noFill/>
            <a:ln>
              <a:noFill/>
            </a:ln>
          </p:spPr>
        </p:pic>
        <p:pic>
          <p:nvPicPr>
            <p:cNvPr id="1615" name="Google Shape;1615;p67"/>
            <p:cNvPicPr preferRelativeResize="0"/>
            <p:nvPr/>
          </p:nvPicPr>
          <p:blipFill rotWithShape="1">
            <a:blip r:embed="rId9">
              <a:alphaModFix/>
            </a:blip>
            <a:srcRect/>
            <a:stretch/>
          </p:blipFill>
          <p:spPr>
            <a:xfrm>
              <a:off x="1762828" y="2108310"/>
              <a:ext cx="835206" cy="555222"/>
            </a:xfrm>
            <a:prstGeom prst="rect">
              <a:avLst/>
            </a:prstGeom>
            <a:noFill/>
            <a:ln>
              <a:noFill/>
            </a:ln>
          </p:spPr>
        </p:pic>
      </p:grpSp>
      <p:grpSp>
        <p:nvGrpSpPr>
          <p:cNvPr id="1616" name="Google Shape;1616;p67"/>
          <p:cNvGrpSpPr/>
          <p:nvPr/>
        </p:nvGrpSpPr>
        <p:grpSpPr>
          <a:xfrm>
            <a:off x="989397" y="3971025"/>
            <a:ext cx="760724" cy="527377"/>
            <a:chOff x="1265926" y="5127259"/>
            <a:chExt cx="1255827" cy="870611"/>
          </a:xfrm>
        </p:grpSpPr>
        <p:pic>
          <p:nvPicPr>
            <p:cNvPr id="1617" name="Google Shape;1617;p67"/>
            <p:cNvPicPr preferRelativeResize="0"/>
            <p:nvPr/>
          </p:nvPicPr>
          <p:blipFill rotWithShape="1">
            <a:blip r:embed="rId10">
              <a:alphaModFix/>
            </a:blip>
            <a:srcRect/>
            <a:stretch/>
          </p:blipFill>
          <p:spPr>
            <a:xfrm>
              <a:off x="1265926" y="5127259"/>
              <a:ext cx="613424" cy="831091"/>
            </a:xfrm>
            <a:prstGeom prst="rect">
              <a:avLst/>
            </a:prstGeom>
            <a:noFill/>
            <a:ln>
              <a:noFill/>
            </a:ln>
          </p:spPr>
        </p:pic>
        <p:pic>
          <p:nvPicPr>
            <p:cNvPr id="1618" name="Google Shape;1618;p67"/>
            <p:cNvPicPr preferRelativeResize="0"/>
            <p:nvPr/>
          </p:nvPicPr>
          <p:blipFill rotWithShape="1">
            <a:blip r:embed="rId11">
              <a:alphaModFix/>
            </a:blip>
            <a:srcRect/>
            <a:stretch/>
          </p:blipFill>
          <p:spPr>
            <a:xfrm>
              <a:off x="1884206" y="5159295"/>
              <a:ext cx="637547" cy="838575"/>
            </a:xfrm>
            <a:prstGeom prst="rect">
              <a:avLst/>
            </a:prstGeom>
            <a:noFill/>
            <a:ln>
              <a:noFill/>
            </a:ln>
          </p:spPr>
        </p:pic>
      </p:grpSp>
      <p:pic>
        <p:nvPicPr>
          <p:cNvPr id="1619" name="Google Shape;1619;p67"/>
          <p:cNvPicPr preferRelativeResize="0"/>
          <p:nvPr/>
        </p:nvPicPr>
        <p:blipFill rotWithShape="1">
          <a:blip r:embed="rId7">
            <a:alphaModFix/>
          </a:blip>
          <a:srcRect/>
          <a:stretch/>
        </p:blipFill>
        <p:spPr>
          <a:xfrm>
            <a:off x="853129" y="4550467"/>
            <a:ext cx="1109663" cy="263031"/>
          </a:xfrm>
          <a:prstGeom prst="rect">
            <a:avLst/>
          </a:prstGeom>
          <a:noFill/>
          <a:ln>
            <a:noFill/>
          </a:ln>
        </p:spPr>
      </p:pic>
      <p:sp>
        <p:nvSpPr>
          <p:cNvPr id="1620" name="Google Shape;1620;p67"/>
          <p:cNvSpPr txBox="1"/>
          <p:nvPr/>
        </p:nvSpPr>
        <p:spPr>
          <a:xfrm>
            <a:off x="803743" y="2090935"/>
            <a:ext cx="1231106" cy="16158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3F3F3F"/>
                </a:solidFill>
                <a:latin typeface="Arial"/>
                <a:ea typeface="Arial"/>
                <a:cs typeface="Arial"/>
                <a:sym typeface="Arial"/>
              </a:rPr>
              <a:t>ConMas Designer</a:t>
            </a:r>
            <a:endParaRPr sz="1100" b="1">
              <a:solidFill>
                <a:srgbClr val="3F3F3F"/>
              </a:solidFill>
              <a:latin typeface="Arial"/>
              <a:ea typeface="Arial"/>
              <a:cs typeface="Arial"/>
              <a:sym typeface="Arial"/>
            </a:endParaRPr>
          </a:p>
        </p:txBody>
      </p:sp>
      <p:sp>
        <p:nvSpPr>
          <p:cNvPr id="1621" name="Google Shape;1621;p67"/>
          <p:cNvSpPr/>
          <p:nvPr/>
        </p:nvSpPr>
        <p:spPr>
          <a:xfrm>
            <a:off x="1975607" y="1813449"/>
            <a:ext cx="933736" cy="277486"/>
          </a:xfrm>
          <a:prstGeom prst="rightArrow">
            <a:avLst>
              <a:gd name="adj1" fmla="val 50000"/>
              <a:gd name="adj2"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622" name="Google Shape;1622;p67"/>
          <p:cNvSpPr/>
          <p:nvPr/>
        </p:nvSpPr>
        <p:spPr>
          <a:xfrm>
            <a:off x="1986340" y="3988763"/>
            <a:ext cx="933736" cy="277486"/>
          </a:xfrm>
          <a:prstGeom prst="rightArrow">
            <a:avLst>
              <a:gd name="adj1" fmla="val 50000"/>
              <a:gd name="adj2"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623" name="Google Shape;1623;p67"/>
          <p:cNvSpPr txBox="1"/>
          <p:nvPr/>
        </p:nvSpPr>
        <p:spPr>
          <a:xfrm>
            <a:off x="2099970" y="1532331"/>
            <a:ext cx="555300" cy="692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3F3F3F"/>
                </a:solidFill>
              </a:rPr>
              <a:t>Creating and editing form definitions</a:t>
            </a:r>
            <a:endParaRPr sz="900">
              <a:solidFill>
                <a:srgbClr val="3F3F3F"/>
              </a:solidFill>
              <a:latin typeface="Arial"/>
              <a:ea typeface="Arial"/>
              <a:cs typeface="Arial"/>
              <a:sym typeface="Arial"/>
            </a:endParaRPr>
          </a:p>
        </p:txBody>
      </p:sp>
      <p:sp>
        <p:nvSpPr>
          <p:cNvPr id="1624" name="Google Shape;1624;p67"/>
          <p:cNvSpPr txBox="1"/>
          <p:nvPr/>
        </p:nvSpPr>
        <p:spPr>
          <a:xfrm>
            <a:off x="2143274" y="4277775"/>
            <a:ext cx="718800" cy="4155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3F3F3F"/>
                </a:solidFill>
              </a:rPr>
              <a:t>Filling in and registering forms</a:t>
            </a:r>
            <a:endParaRPr sz="900">
              <a:solidFill>
                <a:srgbClr val="3F3F3F"/>
              </a:solidFill>
              <a:latin typeface="Arial"/>
              <a:ea typeface="Arial"/>
              <a:cs typeface="Arial"/>
              <a:sym typeface="Arial"/>
            </a:endParaRPr>
          </a:p>
        </p:txBody>
      </p:sp>
      <p:grpSp>
        <p:nvGrpSpPr>
          <p:cNvPr id="1625" name="Google Shape;1625;p67"/>
          <p:cNvGrpSpPr/>
          <p:nvPr/>
        </p:nvGrpSpPr>
        <p:grpSpPr>
          <a:xfrm>
            <a:off x="2985367" y="1305025"/>
            <a:ext cx="1329589" cy="1050669"/>
            <a:chOff x="4682045" y="1740033"/>
            <a:chExt cx="1772785" cy="1400892"/>
          </a:xfrm>
        </p:grpSpPr>
        <p:pic>
          <p:nvPicPr>
            <p:cNvPr id="1626" name="Google Shape;1626;p67"/>
            <p:cNvPicPr preferRelativeResize="0"/>
            <p:nvPr/>
          </p:nvPicPr>
          <p:blipFill rotWithShape="1">
            <a:blip r:embed="rId12">
              <a:alphaModFix/>
            </a:blip>
            <a:srcRect/>
            <a:stretch/>
          </p:blipFill>
          <p:spPr>
            <a:xfrm>
              <a:off x="4755149" y="2108310"/>
              <a:ext cx="417583" cy="550227"/>
            </a:xfrm>
            <a:prstGeom prst="rect">
              <a:avLst/>
            </a:prstGeom>
            <a:noFill/>
            <a:ln>
              <a:noFill/>
            </a:ln>
          </p:spPr>
        </p:pic>
        <p:pic>
          <p:nvPicPr>
            <p:cNvPr id="1627" name="Google Shape;1627;p67"/>
            <p:cNvPicPr preferRelativeResize="0"/>
            <p:nvPr/>
          </p:nvPicPr>
          <p:blipFill rotWithShape="1">
            <a:blip r:embed="rId12">
              <a:alphaModFix/>
            </a:blip>
            <a:srcRect/>
            <a:stretch/>
          </p:blipFill>
          <p:spPr>
            <a:xfrm>
              <a:off x="5359116" y="2107354"/>
              <a:ext cx="417583" cy="550227"/>
            </a:xfrm>
            <a:prstGeom prst="rect">
              <a:avLst/>
            </a:prstGeom>
            <a:noFill/>
            <a:ln>
              <a:noFill/>
            </a:ln>
          </p:spPr>
        </p:pic>
        <p:pic>
          <p:nvPicPr>
            <p:cNvPr id="1628" name="Google Shape;1628;p67"/>
            <p:cNvPicPr preferRelativeResize="0"/>
            <p:nvPr/>
          </p:nvPicPr>
          <p:blipFill rotWithShape="1">
            <a:blip r:embed="rId12">
              <a:alphaModFix/>
            </a:blip>
            <a:srcRect/>
            <a:stretch/>
          </p:blipFill>
          <p:spPr>
            <a:xfrm>
              <a:off x="5964234" y="2105617"/>
              <a:ext cx="417583" cy="550227"/>
            </a:xfrm>
            <a:prstGeom prst="rect">
              <a:avLst/>
            </a:prstGeom>
            <a:noFill/>
            <a:ln>
              <a:noFill/>
            </a:ln>
          </p:spPr>
        </p:pic>
        <p:sp>
          <p:nvSpPr>
            <p:cNvPr id="1629" name="Google Shape;1629;p67"/>
            <p:cNvSpPr txBox="1"/>
            <p:nvPr/>
          </p:nvSpPr>
          <p:spPr>
            <a:xfrm>
              <a:off x="4682045" y="2739825"/>
              <a:ext cx="563700" cy="401100"/>
            </a:xfrm>
            <a:prstGeom prst="rect">
              <a:avLst/>
            </a:prstGeom>
            <a:solidFill>
              <a:srgbClr val="D7EFEE"/>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Sheet 1</a:t>
              </a:r>
              <a:endParaRPr sz="800">
                <a:solidFill>
                  <a:srgbClr val="3F3F3F"/>
                </a:solidFill>
                <a:latin typeface="Arial"/>
                <a:ea typeface="Arial"/>
                <a:cs typeface="Arial"/>
                <a:sym typeface="Arial"/>
              </a:endParaRPr>
            </a:p>
          </p:txBody>
        </p:sp>
        <p:sp>
          <p:nvSpPr>
            <p:cNvPr id="1630" name="Google Shape;1630;p67"/>
            <p:cNvSpPr txBox="1"/>
            <p:nvPr/>
          </p:nvSpPr>
          <p:spPr>
            <a:xfrm>
              <a:off x="5286012" y="2739825"/>
              <a:ext cx="563700" cy="401100"/>
            </a:xfrm>
            <a:prstGeom prst="rect">
              <a:avLst/>
            </a:prstGeom>
            <a:solidFill>
              <a:srgbClr val="D7EFEE"/>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Sheet 2</a:t>
              </a:r>
              <a:endParaRPr sz="1100"/>
            </a:p>
          </p:txBody>
        </p:sp>
        <p:sp>
          <p:nvSpPr>
            <p:cNvPr id="1631" name="Google Shape;1631;p67"/>
            <p:cNvSpPr txBox="1"/>
            <p:nvPr/>
          </p:nvSpPr>
          <p:spPr>
            <a:xfrm>
              <a:off x="5891130" y="2739825"/>
              <a:ext cx="563700" cy="401100"/>
            </a:xfrm>
            <a:prstGeom prst="rect">
              <a:avLst/>
            </a:prstGeom>
            <a:solidFill>
              <a:srgbClr val="D7EFEE"/>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Sheet 3</a:t>
              </a:r>
              <a:endParaRPr sz="800">
                <a:solidFill>
                  <a:srgbClr val="3F3F3F"/>
                </a:solidFill>
                <a:latin typeface="Arial"/>
                <a:ea typeface="Arial"/>
                <a:cs typeface="Arial"/>
                <a:sym typeface="Arial"/>
              </a:endParaRPr>
            </a:p>
          </p:txBody>
        </p:sp>
        <p:grpSp>
          <p:nvGrpSpPr>
            <p:cNvPr id="1632" name="Google Shape;1632;p67"/>
            <p:cNvGrpSpPr/>
            <p:nvPr/>
          </p:nvGrpSpPr>
          <p:grpSpPr>
            <a:xfrm>
              <a:off x="4731409" y="1740033"/>
              <a:ext cx="1651317" cy="184800"/>
              <a:chOff x="4682045" y="1755250"/>
              <a:chExt cx="1651317" cy="184800"/>
            </a:xfrm>
          </p:grpSpPr>
          <p:sp>
            <p:nvSpPr>
              <p:cNvPr id="1633" name="Google Shape;1633;p67"/>
              <p:cNvSpPr txBox="1"/>
              <p:nvPr/>
            </p:nvSpPr>
            <p:spPr>
              <a:xfrm>
                <a:off x="5121591" y="1755250"/>
                <a:ext cx="740400" cy="1848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b="1">
                    <a:solidFill>
                      <a:srgbClr val="7F7F7F"/>
                    </a:solidFill>
                  </a:rPr>
                  <a:t>Definition</a:t>
                </a:r>
                <a:endParaRPr sz="900" b="1">
                  <a:solidFill>
                    <a:srgbClr val="7F7F7F"/>
                  </a:solidFill>
                  <a:latin typeface="Arial"/>
                  <a:ea typeface="Arial"/>
                  <a:cs typeface="Arial"/>
                  <a:sym typeface="Arial"/>
                </a:endParaRPr>
              </a:p>
            </p:txBody>
          </p:sp>
          <p:cxnSp>
            <p:nvCxnSpPr>
              <p:cNvPr id="1634" name="Google Shape;1634;p67"/>
              <p:cNvCxnSpPr/>
              <p:nvPr/>
            </p:nvCxnSpPr>
            <p:spPr>
              <a:xfrm rot="10800000">
                <a:off x="4682045" y="1939456"/>
                <a:ext cx="490687" cy="0"/>
              </a:xfrm>
              <a:prstGeom prst="straightConnector1">
                <a:avLst/>
              </a:prstGeom>
              <a:noFill/>
              <a:ln w="9525" cap="flat" cmpd="sng">
                <a:solidFill>
                  <a:schemeClr val="accent2"/>
                </a:solidFill>
                <a:prstDash val="solid"/>
                <a:miter lim="800000"/>
                <a:headEnd type="none" w="sm" len="sm"/>
                <a:tailEnd type="none" w="sm" len="sm"/>
              </a:ln>
            </p:spPr>
          </p:cxnSp>
          <p:cxnSp>
            <p:nvCxnSpPr>
              <p:cNvPr id="1635" name="Google Shape;1635;p67"/>
              <p:cNvCxnSpPr/>
              <p:nvPr/>
            </p:nvCxnSpPr>
            <p:spPr>
              <a:xfrm rot="10800000">
                <a:off x="5842675" y="1939456"/>
                <a:ext cx="490687" cy="0"/>
              </a:xfrm>
              <a:prstGeom prst="straightConnector1">
                <a:avLst/>
              </a:prstGeom>
              <a:noFill/>
              <a:ln w="9525" cap="flat" cmpd="sng">
                <a:solidFill>
                  <a:schemeClr val="accent2"/>
                </a:solidFill>
                <a:prstDash val="solid"/>
                <a:miter lim="800000"/>
                <a:headEnd type="none" w="sm" len="sm"/>
                <a:tailEnd type="none" w="sm" len="sm"/>
              </a:ln>
            </p:spPr>
          </p:cxnSp>
        </p:grpSp>
      </p:grpSp>
      <p:grpSp>
        <p:nvGrpSpPr>
          <p:cNvPr id="1636" name="Google Shape;1636;p67"/>
          <p:cNvGrpSpPr/>
          <p:nvPr/>
        </p:nvGrpSpPr>
        <p:grpSpPr>
          <a:xfrm>
            <a:off x="2985367" y="3829275"/>
            <a:ext cx="1329589" cy="993296"/>
            <a:chOff x="4682045" y="1816530"/>
            <a:chExt cx="1772785" cy="1324395"/>
          </a:xfrm>
        </p:grpSpPr>
        <p:pic>
          <p:nvPicPr>
            <p:cNvPr id="1637" name="Google Shape;1637;p67"/>
            <p:cNvPicPr preferRelativeResize="0"/>
            <p:nvPr/>
          </p:nvPicPr>
          <p:blipFill rotWithShape="1">
            <a:blip r:embed="rId12">
              <a:alphaModFix/>
            </a:blip>
            <a:srcRect/>
            <a:stretch/>
          </p:blipFill>
          <p:spPr>
            <a:xfrm>
              <a:off x="4755149" y="2108310"/>
              <a:ext cx="417583" cy="550227"/>
            </a:xfrm>
            <a:prstGeom prst="rect">
              <a:avLst/>
            </a:prstGeom>
            <a:noFill/>
            <a:ln>
              <a:noFill/>
            </a:ln>
          </p:spPr>
        </p:pic>
        <p:pic>
          <p:nvPicPr>
            <p:cNvPr id="1638" name="Google Shape;1638;p67"/>
            <p:cNvPicPr preferRelativeResize="0"/>
            <p:nvPr/>
          </p:nvPicPr>
          <p:blipFill rotWithShape="1">
            <a:blip r:embed="rId12">
              <a:alphaModFix/>
            </a:blip>
            <a:srcRect/>
            <a:stretch/>
          </p:blipFill>
          <p:spPr>
            <a:xfrm>
              <a:off x="5359116" y="2107354"/>
              <a:ext cx="417583" cy="550227"/>
            </a:xfrm>
            <a:prstGeom prst="rect">
              <a:avLst/>
            </a:prstGeom>
            <a:noFill/>
            <a:ln>
              <a:noFill/>
            </a:ln>
          </p:spPr>
        </p:pic>
        <p:pic>
          <p:nvPicPr>
            <p:cNvPr id="1639" name="Google Shape;1639;p67"/>
            <p:cNvPicPr preferRelativeResize="0"/>
            <p:nvPr/>
          </p:nvPicPr>
          <p:blipFill rotWithShape="1">
            <a:blip r:embed="rId12">
              <a:alphaModFix/>
            </a:blip>
            <a:srcRect/>
            <a:stretch/>
          </p:blipFill>
          <p:spPr>
            <a:xfrm>
              <a:off x="5964234" y="2105617"/>
              <a:ext cx="417583" cy="550227"/>
            </a:xfrm>
            <a:prstGeom prst="rect">
              <a:avLst/>
            </a:prstGeom>
            <a:noFill/>
            <a:ln>
              <a:noFill/>
            </a:ln>
          </p:spPr>
        </p:pic>
        <p:sp>
          <p:nvSpPr>
            <p:cNvPr id="1640" name="Google Shape;1640;p67"/>
            <p:cNvSpPr txBox="1"/>
            <p:nvPr/>
          </p:nvSpPr>
          <p:spPr>
            <a:xfrm>
              <a:off x="4682045" y="2739825"/>
              <a:ext cx="563700" cy="401100"/>
            </a:xfrm>
            <a:prstGeom prst="rect">
              <a:avLst/>
            </a:prstGeom>
            <a:solidFill>
              <a:srgbClr val="FFF3DF"/>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Sheet 1</a:t>
              </a:r>
              <a:endParaRPr sz="800">
                <a:solidFill>
                  <a:srgbClr val="3F3F3F"/>
                </a:solidFill>
                <a:latin typeface="Arial"/>
                <a:ea typeface="Arial"/>
                <a:cs typeface="Arial"/>
                <a:sym typeface="Arial"/>
              </a:endParaRPr>
            </a:p>
          </p:txBody>
        </p:sp>
        <p:sp>
          <p:nvSpPr>
            <p:cNvPr id="1641" name="Google Shape;1641;p67"/>
            <p:cNvSpPr txBox="1"/>
            <p:nvPr/>
          </p:nvSpPr>
          <p:spPr>
            <a:xfrm>
              <a:off x="5286012" y="2739825"/>
              <a:ext cx="563700" cy="401100"/>
            </a:xfrm>
            <a:prstGeom prst="rect">
              <a:avLst/>
            </a:prstGeom>
            <a:solidFill>
              <a:srgbClr val="FFF3DF"/>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Sheet 2</a:t>
              </a:r>
              <a:endParaRPr sz="1100"/>
            </a:p>
          </p:txBody>
        </p:sp>
        <p:sp>
          <p:nvSpPr>
            <p:cNvPr id="1642" name="Google Shape;1642;p67"/>
            <p:cNvSpPr txBox="1"/>
            <p:nvPr/>
          </p:nvSpPr>
          <p:spPr>
            <a:xfrm>
              <a:off x="5891130" y="2739825"/>
              <a:ext cx="563700" cy="401100"/>
            </a:xfrm>
            <a:prstGeom prst="rect">
              <a:avLst/>
            </a:prstGeom>
            <a:solidFill>
              <a:srgbClr val="FFF3DF"/>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Sheet 3</a:t>
              </a:r>
              <a:endParaRPr sz="800">
                <a:solidFill>
                  <a:srgbClr val="3F3F3F"/>
                </a:solidFill>
                <a:latin typeface="Arial"/>
                <a:ea typeface="Arial"/>
                <a:cs typeface="Arial"/>
                <a:sym typeface="Arial"/>
              </a:endParaRPr>
            </a:p>
          </p:txBody>
        </p:sp>
        <p:grpSp>
          <p:nvGrpSpPr>
            <p:cNvPr id="1643" name="Google Shape;1643;p67"/>
            <p:cNvGrpSpPr/>
            <p:nvPr/>
          </p:nvGrpSpPr>
          <p:grpSpPr>
            <a:xfrm>
              <a:off x="4731409" y="1816530"/>
              <a:ext cx="1651317" cy="225900"/>
              <a:chOff x="4682045" y="1831747"/>
              <a:chExt cx="1651317" cy="225900"/>
            </a:xfrm>
          </p:grpSpPr>
          <p:sp>
            <p:nvSpPr>
              <p:cNvPr id="1644" name="Google Shape;1644;p67"/>
              <p:cNvSpPr txBox="1"/>
              <p:nvPr/>
            </p:nvSpPr>
            <p:spPr>
              <a:xfrm>
                <a:off x="5165194" y="1831747"/>
                <a:ext cx="750600" cy="225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7F7F7F"/>
                    </a:solidFill>
                  </a:rPr>
                  <a:t>Forms</a:t>
                </a:r>
                <a:endParaRPr sz="1100" b="1">
                  <a:solidFill>
                    <a:srgbClr val="7F7F7F"/>
                  </a:solidFill>
                  <a:latin typeface="Arial"/>
                  <a:ea typeface="Arial"/>
                  <a:cs typeface="Arial"/>
                  <a:sym typeface="Arial"/>
                </a:endParaRPr>
              </a:p>
            </p:txBody>
          </p:sp>
          <p:cxnSp>
            <p:nvCxnSpPr>
              <p:cNvPr id="1645" name="Google Shape;1645;p67"/>
              <p:cNvCxnSpPr/>
              <p:nvPr/>
            </p:nvCxnSpPr>
            <p:spPr>
              <a:xfrm rot="10800000">
                <a:off x="4682045" y="1939456"/>
                <a:ext cx="490687" cy="0"/>
              </a:xfrm>
              <a:prstGeom prst="straightConnector1">
                <a:avLst/>
              </a:prstGeom>
              <a:noFill/>
              <a:ln w="9525" cap="flat" cmpd="sng">
                <a:solidFill>
                  <a:schemeClr val="accent4"/>
                </a:solidFill>
                <a:prstDash val="solid"/>
                <a:miter lim="800000"/>
                <a:headEnd type="none" w="sm" len="sm"/>
                <a:tailEnd type="none" w="sm" len="sm"/>
              </a:ln>
            </p:spPr>
          </p:cxnSp>
          <p:cxnSp>
            <p:nvCxnSpPr>
              <p:cNvPr id="1646" name="Google Shape;1646;p67"/>
              <p:cNvCxnSpPr/>
              <p:nvPr/>
            </p:nvCxnSpPr>
            <p:spPr>
              <a:xfrm rot="10800000">
                <a:off x="5842675" y="1939456"/>
                <a:ext cx="490687" cy="0"/>
              </a:xfrm>
              <a:prstGeom prst="straightConnector1">
                <a:avLst/>
              </a:prstGeom>
              <a:noFill/>
              <a:ln w="9525" cap="flat" cmpd="sng">
                <a:solidFill>
                  <a:schemeClr val="accent4"/>
                </a:solidFill>
                <a:prstDash val="solid"/>
                <a:miter lim="800000"/>
                <a:headEnd type="none" w="sm" len="sm"/>
                <a:tailEnd type="none" w="sm" len="sm"/>
              </a:ln>
            </p:spPr>
          </p:cxnSp>
        </p:grpSp>
      </p:grpSp>
      <p:sp>
        <p:nvSpPr>
          <p:cNvPr id="1647" name="Google Shape;1647;p67"/>
          <p:cNvSpPr/>
          <p:nvPr/>
        </p:nvSpPr>
        <p:spPr>
          <a:xfrm>
            <a:off x="3808876" y="1912652"/>
            <a:ext cx="1284696" cy="595826"/>
          </a:xfrm>
          <a:custGeom>
            <a:avLst/>
            <a:gdLst/>
            <a:ahLst/>
            <a:cxnLst/>
            <a:rect l="l" t="t" r="r" b="b"/>
            <a:pathLst>
              <a:path w="2097741" h="564776" extrusionOk="0">
                <a:moveTo>
                  <a:pt x="0" y="564776"/>
                </a:moveTo>
                <a:lnTo>
                  <a:pt x="0" y="403412"/>
                </a:lnTo>
                <a:lnTo>
                  <a:pt x="2097741" y="403412"/>
                </a:lnTo>
                <a:lnTo>
                  <a:pt x="2097741" y="0"/>
                </a:lnTo>
              </a:path>
            </a:pathLst>
          </a:custGeom>
          <a:noFill/>
          <a:ln w="19050" cap="flat" cmpd="sng">
            <a:solidFill>
              <a:schemeClr val="accent1"/>
            </a:solidFill>
            <a:prstDash val="solid"/>
            <a:miter lim="800000"/>
            <a:headEnd type="triangle" w="lg" len="lg"/>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648" name="Google Shape;1648;p67"/>
          <p:cNvSpPr txBox="1"/>
          <p:nvPr/>
        </p:nvSpPr>
        <p:spPr>
          <a:xfrm>
            <a:off x="4480471" y="1461235"/>
            <a:ext cx="1323900" cy="423900"/>
          </a:xfrm>
          <a:prstGeom prst="rect">
            <a:avLst/>
          </a:prstGeom>
          <a:solidFill>
            <a:schemeClr val="accent2"/>
          </a:solidFill>
          <a:ln>
            <a:noFill/>
          </a:ln>
        </p:spPr>
        <p:txBody>
          <a:bodyPr spcFirstLastPara="1" wrap="square" lIns="108000" tIns="27000" rIns="108000" bIns="27000" anchor="t" anchorCtr="0">
            <a:spAutoFit/>
          </a:bodyPr>
          <a:lstStyle/>
          <a:p>
            <a:pPr marL="0" marR="0" lvl="0" indent="0" algn="ctr" rtl="0">
              <a:spcBef>
                <a:spcPts val="0"/>
              </a:spcBef>
              <a:spcAft>
                <a:spcPts val="0"/>
              </a:spcAft>
              <a:buNone/>
            </a:pPr>
            <a:r>
              <a:rPr lang="en-GB" sz="1200" b="1" dirty="0">
                <a:solidFill>
                  <a:schemeClr val="lt1"/>
                </a:solidFill>
              </a:rPr>
              <a:t>Definition Information</a:t>
            </a:r>
            <a:endParaRPr sz="1200" b="1" dirty="0">
              <a:solidFill>
                <a:schemeClr val="lt1"/>
              </a:solidFill>
              <a:latin typeface="Arial"/>
              <a:ea typeface="Arial"/>
              <a:cs typeface="Arial"/>
              <a:sym typeface="Arial"/>
            </a:endParaRPr>
          </a:p>
        </p:txBody>
      </p:sp>
      <p:sp>
        <p:nvSpPr>
          <p:cNvPr id="1649" name="Google Shape;1649;p67"/>
          <p:cNvSpPr txBox="1"/>
          <p:nvPr/>
        </p:nvSpPr>
        <p:spPr>
          <a:xfrm>
            <a:off x="4852288" y="2001638"/>
            <a:ext cx="519300" cy="193200"/>
          </a:xfrm>
          <a:prstGeom prst="rect">
            <a:avLst/>
          </a:prstGeom>
          <a:solidFill>
            <a:schemeClr val="lt1"/>
          </a:solidFill>
          <a:ln>
            <a:noFill/>
          </a:ln>
        </p:spPr>
        <p:txBody>
          <a:bodyPr spcFirstLastPara="1" wrap="square" lIns="0" tIns="27000" rIns="0" bIns="27000" anchor="t" anchorCtr="0">
            <a:spAutoFit/>
          </a:bodyPr>
          <a:lstStyle/>
          <a:p>
            <a:pPr marL="0" marR="0" lvl="0" indent="0" algn="ctr" rtl="0">
              <a:spcBef>
                <a:spcPts val="0"/>
              </a:spcBef>
              <a:spcAft>
                <a:spcPts val="0"/>
              </a:spcAft>
              <a:buNone/>
            </a:pPr>
            <a:r>
              <a:rPr lang="en-GB" sz="900" b="1">
                <a:solidFill>
                  <a:srgbClr val="7F7F7F"/>
                </a:solidFill>
              </a:rPr>
              <a:t>Creation</a:t>
            </a:r>
            <a:endParaRPr sz="900" b="1">
              <a:solidFill>
                <a:srgbClr val="7F7F7F"/>
              </a:solidFill>
              <a:latin typeface="Arial"/>
              <a:ea typeface="Arial"/>
              <a:cs typeface="Arial"/>
              <a:sym typeface="Arial"/>
            </a:endParaRPr>
          </a:p>
        </p:txBody>
      </p:sp>
      <p:cxnSp>
        <p:nvCxnSpPr>
          <p:cNvPr id="1650" name="Google Shape;1650;p67"/>
          <p:cNvCxnSpPr/>
          <p:nvPr/>
        </p:nvCxnSpPr>
        <p:spPr>
          <a:xfrm>
            <a:off x="3248630" y="3002730"/>
            <a:ext cx="2610232" cy="0"/>
          </a:xfrm>
          <a:prstGeom prst="straightConnector1">
            <a:avLst/>
          </a:prstGeom>
          <a:noFill/>
          <a:ln w="9525" cap="flat" cmpd="sng">
            <a:solidFill>
              <a:srgbClr val="757070"/>
            </a:solidFill>
            <a:prstDash val="solid"/>
            <a:miter lim="800000"/>
            <a:headEnd type="none" w="sm" len="sm"/>
            <a:tailEnd type="none" w="sm" len="sm"/>
          </a:ln>
        </p:spPr>
      </p:cxnSp>
      <p:cxnSp>
        <p:nvCxnSpPr>
          <p:cNvPr id="1651" name="Google Shape;1651;p67"/>
          <p:cNvCxnSpPr/>
          <p:nvPr/>
        </p:nvCxnSpPr>
        <p:spPr>
          <a:xfrm rot="10800000">
            <a:off x="5066681" y="3489426"/>
            <a:ext cx="0" cy="947354"/>
          </a:xfrm>
          <a:prstGeom prst="straightConnector1">
            <a:avLst/>
          </a:prstGeom>
          <a:noFill/>
          <a:ln w="19050" cap="flat" cmpd="sng">
            <a:solidFill>
              <a:schemeClr val="dk2"/>
            </a:solidFill>
            <a:prstDash val="solid"/>
            <a:miter lim="800000"/>
            <a:headEnd type="none" w="sm" len="sm"/>
            <a:tailEnd type="triangle" w="lg" len="lg"/>
          </a:ln>
        </p:spPr>
      </p:cxnSp>
      <p:sp>
        <p:nvSpPr>
          <p:cNvPr id="1652" name="Google Shape;1652;p67"/>
          <p:cNvSpPr txBox="1"/>
          <p:nvPr/>
        </p:nvSpPr>
        <p:spPr>
          <a:xfrm>
            <a:off x="4450024" y="4336412"/>
            <a:ext cx="1323900" cy="393300"/>
          </a:xfrm>
          <a:prstGeom prst="rect">
            <a:avLst/>
          </a:prstGeom>
          <a:solidFill>
            <a:schemeClr val="dk2"/>
          </a:solidFill>
          <a:ln>
            <a:noFill/>
          </a:ln>
        </p:spPr>
        <p:txBody>
          <a:bodyPr spcFirstLastPara="1" wrap="square" lIns="108000" tIns="27000" rIns="108000" bIns="27000" anchor="t" anchorCtr="0">
            <a:spAutoFit/>
          </a:bodyPr>
          <a:lstStyle/>
          <a:p>
            <a:pPr marL="0" marR="0" lvl="0" indent="0" algn="ctr" rtl="0">
              <a:spcBef>
                <a:spcPts val="0"/>
              </a:spcBef>
              <a:spcAft>
                <a:spcPts val="0"/>
              </a:spcAft>
              <a:buNone/>
            </a:pPr>
            <a:r>
              <a:rPr lang="en-GB" sz="1100" b="1" dirty="0">
                <a:solidFill>
                  <a:schemeClr val="lt1"/>
                </a:solidFill>
              </a:rPr>
              <a:t>Form information</a:t>
            </a:r>
            <a:endParaRPr sz="1100" b="1" dirty="0">
              <a:solidFill>
                <a:schemeClr val="lt1"/>
              </a:solidFill>
              <a:latin typeface="Arial"/>
              <a:ea typeface="Arial"/>
              <a:cs typeface="Arial"/>
              <a:sym typeface="Arial"/>
            </a:endParaRPr>
          </a:p>
        </p:txBody>
      </p:sp>
      <p:sp>
        <p:nvSpPr>
          <p:cNvPr id="1653" name="Google Shape;1653;p67"/>
          <p:cNvSpPr txBox="1"/>
          <p:nvPr/>
        </p:nvSpPr>
        <p:spPr>
          <a:xfrm>
            <a:off x="4713370" y="4109275"/>
            <a:ext cx="689100" cy="193200"/>
          </a:xfrm>
          <a:prstGeom prst="rect">
            <a:avLst/>
          </a:prstGeom>
          <a:solidFill>
            <a:schemeClr val="lt1"/>
          </a:solidFill>
          <a:ln>
            <a:noFill/>
          </a:ln>
        </p:spPr>
        <p:txBody>
          <a:bodyPr spcFirstLastPara="1" wrap="square" lIns="0" tIns="27000" rIns="0" bIns="27000" anchor="t" anchorCtr="0">
            <a:spAutoFit/>
          </a:bodyPr>
          <a:lstStyle/>
          <a:p>
            <a:pPr marL="0" marR="0" lvl="0" indent="0" algn="ctr" rtl="0">
              <a:spcBef>
                <a:spcPts val="0"/>
              </a:spcBef>
              <a:spcAft>
                <a:spcPts val="0"/>
              </a:spcAft>
              <a:buNone/>
            </a:pPr>
            <a:r>
              <a:rPr lang="en-GB" sz="900" b="1">
                <a:solidFill>
                  <a:srgbClr val="7F7F7F"/>
                </a:solidFill>
              </a:rPr>
              <a:t>Register</a:t>
            </a:r>
            <a:endParaRPr sz="900" b="1">
              <a:solidFill>
                <a:srgbClr val="7F7F7F"/>
              </a:solidFill>
              <a:latin typeface="Arial"/>
              <a:ea typeface="Arial"/>
              <a:cs typeface="Arial"/>
              <a:sym typeface="Arial"/>
            </a:endParaRPr>
          </a:p>
        </p:txBody>
      </p:sp>
      <p:sp>
        <p:nvSpPr>
          <p:cNvPr id="1654" name="Google Shape;1654;p67"/>
          <p:cNvSpPr txBox="1"/>
          <p:nvPr/>
        </p:nvSpPr>
        <p:spPr>
          <a:xfrm>
            <a:off x="400931" y="3482161"/>
            <a:ext cx="2461200" cy="323100"/>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700">
                <a:solidFill>
                  <a:srgbClr val="7F7F7F"/>
                </a:solidFill>
              </a:rPr>
              <a:t>Automatic reflection of data in the linked table, and having one record per form enables aggregation of the same items by GROUP BY, SUM, etc. in SQL.</a:t>
            </a:r>
            <a:endParaRPr sz="1100"/>
          </a:p>
        </p:txBody>
      </p:sp>
      <p:cxnSp>
        <p:nvCxnSpPr>
          <p:cNvPr id="1655" name="Google Shape;1655;p67"/>
          <p:cNvCxnSpPr/>
          <p:nvPr/>
        </p:nvCxnSpPr>
        <p:spPr>
          <a:xfrm>
            <a:off x="2933680" y="3564803"/>
            <a:ext cx="358791" cy="0"/>
          </a:xfrm>
          <a:prstGeom prst="straightConnector1">
            <a:avLst/>
          </a:prstGeom>
          <a:noFill/>
          <a:ln w="9525" cap="flat" cmpd="sng">
            <a:solidFill>
              <a:srgbClr val="757070"/>
            </a:solidFill>
            <a:prstDash val="solid"/>
            <a:miter lim="800000"/>
            <a:headEnd type="none" w="sm" len="sm"/>
            <a:tailEnd type="oval"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2"/>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5</a:t>
            </a:fld>
            <a:endParaRPr/>
          </a:p>
        </p:txBody>
      </p:sp>
      <p:sp>
        <p:nvSpPr>
          <p:cNvPr id="193" name="Google Shape;193;p22"/>
          <p:cNvSpPr txBox="1"/>
          <p:nvPr/>
        </p:nvSpPr>
        <p:spPr>
          <a:xfrm>
            <a:off x="2368050" y="558225"/>
            <a:ext cx="46269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latin typeface="Arial"/>
                <a:ea typeface="Arial"/>
                <a:cs typeface="Arial"/>
                <a:sym typeface="Arial"/>
              </a:rPr>
              <a:t>i-Reporter</a:t>
            </a:r>
            <a:r>
              <a:rPr lang="en-GB" sz="1800" b="1">
                <a:solidFill>
                  <a:schemeClr val="accent3"/>
                </a:solidFill>
              </a:rPr>
              <a:t> Implementation Advantages</a:t>
            </a:r>
            <a:endParaRPr sz="1800" b="1">
              <a:solidFill>
                <a:schemeClr val="accent3"/>
              </a:solidFill>
              <a:latin typeface="Arial"/>
              <a:ea typeface="Arial"/>
              <a:cs typeface="Arial"/>
              <a:sym typeface="Arial"/>
            </a:endParaRPr>
          </a:p>
        </p:txBody>
      </p:sp>
      <p:pic>
        <p:nvPicPr>
          <p:cNvPr id="3" name="Picture 2">
            <a:extLst>
              <a:ext uri="{FF2B5EF4-FFF2-40B4-BE49-F238E27FC236}">
                <a16:creationId xmlns:a16="http://schemas.microsoft.com/office/drawing/2014/main" id="{39D9EA28-DF8B-9533-BAB0-76DDF3C4462B}"/>
              </a:ext>
            </a:extLst>
          </p:cNvPr>
          <p:cNvPicPr>
            <a:picLocks noChangeAspect="1"/>
          </p:cNvPicPr>
          <p:nvPr/>
        </p:nvPicPr>
        <p:blipFill>
          <a:blip r:embed="rId3"/>
          <a:stretch>
            <a:fillRect/>
          </a:stretch>
        </p:blipFill>
        <p:spPr>
          <a:xfrm>
            <a:off x="1369451" y="1236177"/>
            <a:ext cx="6426530" cy="3118010"/>
          </a:xfrm>
          <a:prstGeom prst="rect">
            <a:avLst/>
          </a:prstGeom>
        </p:spPr>
      </p:pic>
      <p:sp>
        <p:nvSpPr>
          <p:cNvPr id="2" name="フローチャート: 処理 1">
            <a:extLst>
              <a:ext uri="{FF2B5EF4-FFF2-40B4-BE49-F238E27FC236}">
                <a16:creationId xmlns:a16="http://schemas.microsoft.com/office/drawing/2014/main" id="{91AAEDD9-6918-06A7-1BF6-46C3318DF2EA}"/>
              </a:ext>
            </a:extLst>
          </p:cNvPr>
          <p:cNvSpPr/>
          <p:nvPr/>
        </p:nvSpPr>
        <p:spPr>
          <a:xfrm>
            <a:off x="1524000" y="3413760"/>
            <a:ext cx="617220" cy="236220"/>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2"/>
                </a:solidFill>
              </a:rPr>
              <a:t>After</a:t>
            </a:r>
            <a:endParaRPr kumimoji="1" lang="ja-JP" altLang="en-US" b="1" dirty="0">
              <a:solidFill>
                <a:schemeClr val="bg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Google Shape;1660;p68"/>
          <p:cNvSpPr txBox="1">
            <a:spLocks noGrp="1"/>
          </p:cNvSpPr>
          <p:nvPr>
            <p:ph type="sldNum" idx="4294967295"/>
          </p:nvPr>
        </p:nvSpPr>
        <p:spPr>
          <a:xfrm>
            <a:off x="8760619" y="4780360"/>
            <a:ext cx="383381" cy="227409"/>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GB"/>
              <a:t>50</a:t>
            </a:fld>
            <a:endParaRPr/>
          </a:p>
        </p:txBody>
      </p:sp>
      <p:pic>
        <p:nvPicPr>
          <p:cNvPr id="1661" name="Google Shape;1661;p68"/>
          <p:cNvPicPr preferRelativeResize="0"/>
          <p:nvPr/>
        </p:nvPicPr>
        <p:blipFill rotWithShape="1">
          <a:blip r:embed="rId3">
            <a:alphaModFix/>
          </a:blip>
          <a:srcRect/>
          <a:stretch/>
        </p:blipFill>
        <p:spPr>
          <a:xfrm>
            <a:off x="1990769" y="1865219"/>
            <a:ext cx="5162462" cy="12236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p:nvPr/>
        </p:nvSpPr>
        <p:spPr>
          <a:xfrm>
            <a:off x="397176" y="1094873"/>
            <a:ext cx="4021084" cy="3649297"/>
          </a:xfrm>
          <a:prstGeom prst="rect">
            <a:avLst/>
          </a:prstGeom>
          <a:solidFill>
            <a:srgbClr val="FAFA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00" name="Google Shape;200;p23"/>
          <p:cNvSpPr/>
          <p:nvPr/>
        </p:nvSpPr>
        <p:spPr>
          <a:xfrm>
            <a:off x="4774001" y="1094874"/>
            <a:ext cx="4021084" cy="3649297"/>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01" name="Google Shape;201;p23"/>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6</a:t>
            </a:fld>
            <a:endParaRPr/>
          </a:p>
        </p:txBody>
      </p:sp>
      <p:pic>
        <p:nvPicPr>
          <p:cNvPr id="202" name="Google Shape;202;p23"/>
          <p:cNvPicPr preferRelativeResize="0"/>
          <p:nvPr/>
        </p:nvPicPr>
        <p:blipFill rotWithShape="1">
          <a:blip r:embed="rId3">
            <a:alphaModFix/>
          </a:blip>
          <a:srcRect/>
          <a:stretch/>
        </p:blipFill>
        <p:spPr>
          <a:xfrm>
            <a:off x="1678147" y="1297134"/>
            <a:ext cx="1459142" cy="1218152"/>
          </a:xfrm>
          <a:prstGeom prst="rect">
            <a:avLst/>
          </a:prstGeom>
          <a:noFill/>
          <a:ln>
            <a:noFill/>
          </a:ln>
        </p:spPr>
      </p:pic>
      <p:sp>
        <p:nvSpPr>
          <p:cNvPr id="203" name="Google Shape;203;p23"/>
          <p:cNvSpPr txBox="1"/>
          <p:nvPr/>
        </p:nvSpPr>
        <p:spPr>
          <a:xfrm>
            <a:off x="863200" y="2717550"/>
            <a:ext cx="3237600" cy="8034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b="1">
                <a:solidFill>
                  <a:srgbClr val="3F3F3F"/>
                </a:solidFill>
              </a:rPr>
              <a:t>Paper forms are entered on site and collected at the office...</a:t>
            </a:r>
            <a:endParaRPr sz="900" b="1">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900" b="1">
                <a:solidFill>
                  <a:srgbClr val="3F3F3F"/>
                </a:solidFill>
              </a:rPr>
              <a:t>Are you experiencing a large number of post-processing man-hours in the office?</a:t>
            </a:r>
            <a:endParaRPr sz="900" b="1">
              <a:solidFill>
                <a:srgbClr val="3F3F3F"/>
              </a:solidFill>
            </a:endParaRPr>
          </a:p>
          <a:p>
            <a:pPr marL="0" marR="0" lvl="0" indent="0" algn="ctr" rtl="0">
              <a:lnSpc>
                <a:spcPct val="120000"/>
              </a:lnSpc>
              <a:spcBef>
                <a:spcPts val="0"/>
              </a:spcBef>
              <a:spcAft>
                <a:spcPts val="0"/>
              </a:spcAft>
              <a:buNone/>
            </a:pPr>
            <a:endParaRPr sz="900" b="1">
              <a:solidFill>
                <a:srgbClr val="3F3F3F"/>
              </a:solidFill>
            </a:endParaRPr>
          </a:p>
        </p:txBody>
      </p:sp>
      <p:sp>
        <p:nvSpPr>
          <p:cNvPr id="204" name="Google Shape;204;p23"/>
          <p:cNvSpPr txBox="1"/>
          <p:nvPr/>
        </p:nvSpPr>
        <p:spPr>
          <a:xfrm>
            <a:off x="714497" y="3722843"/>
            <a:ext cx="3386400" cy="923330"/>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GB" sz="1000" dirty="0">
                <a:solidFill>
                  <a:srgbClr val="3F3F3F"/>
                </a:solidFill>
              </a:rPr>
              <a:t>A great deal of time is spent on post-processing tasks, such as filling in paper forms on site, taking photographs with a digital camera, preparing reports in Excel on return to the office, transcribing data for tabulation and entering data into internal systems.</a:t>
            </a:r>
            <a:endParaRPr sz="1000" dirty="0">
              <a:solidFill>
                <a:srgbClr val="3F3F3F"/>
              </a:solidFill>
              <a:latin typeface="Arial"/>
              <a:ea typeface="Arial"/>
              <a:cs typeface="Arial"/>
              <a:sym typeface="Arial"/>
            </a:endParaRPr>
          </a:p>
        </p:txBody>
      </p:sp>
      <p:sp>
        <p:nvSpPr>
          <p:cNvPr id="205" name="Google Shape;205;p23"/>
          <p:cNvSpPr/>
          <p:nvPr/>
        </p:nvSpPr>
        <p:spPr>
          <a:xfrm rot="5400000">
            <a:off x="4495454" y="2939655"/>
            <a:ext cx="227034" cy="195719"/>
          </a:xfrm>
          <a:prstGeom prst="triangle">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206" name="Google Shape;206;p23"/>
          <p:cNvCxnSpPr/>
          <p:nvPr/>
        </p:nvCxnSpPr>
        <p:spPr>
          <a:xfrm>
            <a:off x="633245" y="3513221"/>
            <a:ext cx="3548946" cy="0"/>
          </a:xfrm>
          <a:prstGeom prst="straightConnector1">
            <a:avLst/>
          </a:prstGeom>
          <a:noFill/>
          <a:ln w="9525" cap="flat" cmpd="sng">
            <a:solidFill>
              <a:srgbClr val="3F3F3F"/>
            </a:solidFill>
            <a:prstDash val="solid"/>
            <a:miter lim="800000"/>
            <a:headEnd type="none" w="sm" len="sm"/>
            <a:tailEnd type="none" w="sm" len="sm"/>
          </a:ln>
        </p:spPr>
      </p:cxnSp>
      <p:sp>
        <p:nvSpPr>
          <p:cNvPr id="207" name="Google Shape;207;p23"/>
          <p:cNvSpPr txBox="1"/>
          <p:nvPr/>
        </p:nvSpPr>
        <p:spPr>
          <a:xfrm>
            <a:off x="5168150" y="2717550"/>
            <a:ext cx="3309600" cy="6372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b="1">
                <a:solidFill>
                  <a:srgbClr val="3F3F3F"/>
                </a:solidFill>
              </a:rPr>
              <a:t>Hassle-free paperless transition!</a:t>
            </a:r>
            <a:endParaRPr sz="900" b="1">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900" b="1">
                <a:solidFill>
                  <a:srgbClr val="3F3F3F"/>
                </a:solidFill>
              </a:rPr>
              <a:t>Reduce all wasted time and costs associated with paper-based recording and reporting</a:t>
            </a:r>
            <a:endParaRPr sz="900" b="1">
              <a:solidFill>
                <a:srgbClr val="3F3F3F"/>
              </a:solidFill>
            </a:endParaRPr>
          </a:p>
          <a:p>
            <a:pPr marL="0" marR="0" lvl="0" indent="0" algn="ctr" rtl="0">
              <a:lnSpc>
                <a:spcPct val="120000"/>
              </a:lnSpc>
              <a:spcBef>
                <a:spcPts val="0"/>
              </a:spcBef>
              <a:spcAft>
                <a:spcPts val="0"/>
              </a:spcAft>
              <a:buNone/>
            </a:pPr>
            <a:endParaRPr sz="900" b="1">
              <a:solidFill>
                <a:srgbClr val="3F3F3F"/>
              </a:solidFill>
            </a:endParaRPr>
          </a:p>
        </p:txBody>
      </p:sp>
      <p:sp>
        <p:nvSpPr>
          <p:cNvPr id="208" name="Google Shape;208;p23"/>
          <p:cNvSpPr txBox="1"/>
          <p:nvPr/>
        </p:nvSpPr>
        <p:spPr>
          <a:xfrm>
            <a:off x="5091321" y="3722843"/>
            <a:ext cx="3386400" cy="923330"/>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GB" sz="1000" dirty="0">
                <a:solidFill>
                  <a:srgbClr val="3F3F3F"/>
                </a:solidFill>
              </a:rPr>
              <a:t>Paper and Excel forms that you are used to using on a daily basis become electronic forms just as they are. Forms entered in the field are quickly digitised, eliminating the need for data entry back at the office. Storage of forms, printing costs and overtime work can also be reduced.</a:t>
            </a:r>
            <a:endParaRPr sz="1000" dirty="0">
              <a:solidFill>
                <a:srgbClr val="3F3F3F"/>
              </a:solidFill>
              <a:latin typeface="Arial"/>
              <a:ea typeface="Arial"/>
              <a:cs typeface="Arial"/>
              <a:sym typeface="Arial"/>
            </a:endParaRPr>
          </a:p>
        </p:txBody>
      </p:sp>
      <p:cxnSp>
        <p:nvCxnSpPr>
          <p:cNvPr id="209" name="Google Shape;209;p23"/>
          <p:cNvCxnSpPr/>
          <p:nvPr/>
        </p:nvCxnSpPr>
        <p:spPr>
          <a:xfrm>
            <a:off x="5010069" y="3513221"/>
            <a:ext cx="3548946" cy="0"/>
          </a:xfrm>
          <a:prstGeom prst="straightConnector1">
            <a:avLst/>
          </a:prstGeom>
          <a:noFill/>
          <a:ln w="9525" cap="flat" cmpd="sng">
            <a:solidFill>
              <a:srgbClr val="3F3F3F"/>
            </a:solidFill>
            <a:prstDash val="solid"/>
            <a:miter lim="800000"/>
            <a:headEnd type="none" w="sm" len="sm"/>
            <a:tailEnd type="none" w="sm" len="sm"/>
          </a:ln>
        </p:spPr>
      </p:cxnSp>
      <p:pic>
        <p:nvPicPr>
          <p:cNvPr id="210" name="Google Shape;210;p23"/>
          <p:cNvPicPr preferRelativeResize="0"/>
          <p:nvPr/>
        </p:nvPicPr>
        <p:blipFill rotWithShape="1">
          <a:blip r:embed="rId4">
            <a:alphaModFix/>
          </a:blip>
          <a:srcRect/>
          <a:stretch/>
        </p:blipFill>
        <p:spPr>
          <a:xfrm>
            <a:off x="5892644" y="1296323"/>
            <a:ext cx="1783797" cy="1252943"/>
          </a:xfrm>
          <a:prstGeom prst="rect">
            <a:avLst/>
          </a:prstGeom>
          <a:noFill/>
          <a:ln>
            <a:noFill/>
          </a:ln>
        </p:spPr>
      </p:pic>
      <p:grpSp>
        <p:nvGrpSpPr>
          <p:cNvPr id="211" name="Google Shape;211;p23"/>
          <p:cNvGrpSpPr/>
          <p:nvPr/>
        </p:nvGrpSpPr>
        <p:grpSpPr>
          <a:xfrm>
            <a:off x="348916" y="1024834"/>
            <a:ext cx="923528" cy="923528"/>
            <a:chOff x="465221" y="1366446"/>
            <a:chExt cx="1231371" cy="1231371"/>
          </a:xfrm>
        </p:grpSpPr>
        <p:sp>
          <p:nvSpPr>
            <p:cNvPr id="212" name="Google Shape;212;p23"/>
            <p:cNvSpPr/>
            <p:nvPr/>
          </p:nvSpPr>
          <p:spPr>
            <a:xfrm>
              <a:off x="465221" y="1366446"/>
              <a:ext cx="1231371" cy="1231371"/>
            </a:xfrm>
            <a:prstGeom prst="ellipse">
              <a:avLst/>
            </a:prstGeom>
            <a:solidFill>
              <a:srgbClr val="AEABA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13" name="Google Shape;213;p23"/>
            <p:cNvSpPr/>
            <p:nvPr/>
          </p:nvSpPr>
          <p:spPr>
            <a:xfrm>
              <a:off x="605337" y="1839189"/>
              <a:ext cx="951138" cy="285883"/>
            </a:xfrm>
            <a:custGeom>
              <a:avLst/>
              <a:gdLst/>
              <a:ahLst/>
              <a:cxnLst/>
              <a:rect l="l" t="t" r="r" b="b"/>
              <a:pathLst>
                <a:path w="951138" h="285883" extrusionOk="0">
                  <a:moveTo>
                    <a:pt x="46282" y="157686"/>
                  </a:moveTo>
                  <a:cubicBezTo>
                    <a:pt x="44643" y="157686"/>
                    <a:pt x="43824" y="158505"/>
                    <a:pt x="43824" y="160144"/>
                  </a:cubicBezTo>
                  <a:lnTo>
                    <a:pt x="43824" y="240011"/>
                  </a:lnTo>
                  <a:cubicBezTo>
                    <a:pt x="43824" y="241649"/>
                    <a:pt x="44643" y="242468"/>
                    <a:pt x="46282" y="242468"/>
                  </a:cubicBezTo>
                  <a:lnTo>
                    <a:pt x="61026" y="242468"/>
                  </a:lnTo>
                  <a:cubicBezTo>
                    <a:pt x="87239" y="242468"/>
                    <a:pt x="96250" y="232639"/>
                    <a:pt x="96250" y="199872"/>
                  </a:cubicBezTo>
                  <a:cubicBezTo>
                    <a:pt x="96250" y="167106"/>
                    <a:pt x="87239" y="157686"/>
                    <a:pt x="61026" y="157686"/>
                  </a:cubicBezTo>
                  <a:close/>
                  <a:moveTo>
                    <a:pt x="693982" y="43415"/>
                  </a:moveTo>
                  <a:cubicBezTo>
                    <a:pt x="692343" y="43415"/>
                    <a:pt x="691524" y="44234"/>
                    <a:pt x="691524" y="45872"/>
                  </a:cubicBezTo>
                  <a:lnTo>
                    <a:pt x="691524" y="126968"/>
                  </a:lnTo>
                  <a:cubicBezTo>
                    <a:pt x="691524" y="128606"/>
                    <a:pt x="692343" y="129426"/>
                    <a:pt x="693982" y="129426"/>
                  </a:cubicBezTo>
                  <a:lnTo>
                    <a:pt x="708317" y="129426"/>
                  </a:lnTo>
                  <a:cubicBezTo>
                    <a:pt x="732891" y="129426"/>
                    <a:pt x="743540" y="119596"/>
                    <a:pt x="743540" y="86420"/>
                  </a:cubicBezTo>
                  <a:cubicBezTo>
                    <a:pt x="743540" y="53654"/>
                    <a:pt x="732891" y="43415"/>
                    <a:pt x="708317" y="43415"/>
                  </a:cubicBezTo>
                  <a:close/>
                  <a:moveTo>
                    <a:pt x="46282" y="43415"/>
                  </a:moveTo>
                  <a:cubicBezTo>
                    <a:pt x="44643" y="43415"/>
                    <a:pt x="43824" y="44234"/>
                    <a:pt x="43824" y="45872"/>
                  </a:cubicBezTo>
                  <a:lnTo>
                    <a:pt x="43824" y="117548"/>
                  </a:lnTo>
                  <a:cubicBezTo>
                    <a:pt x="43824" y="119186"/>
                    <a:pt x="44643" y="120005"/>
                    <a:pt x="46282" y="120005"/>
                  </a:cubicBezTo>
                  <a:lnTo>
                    <a:pt x="61026" y="120005"/>
                  </a:lnTo>
                  <a:cubicBezTo>
                    <a:pt x="85191" y="120005"/>
                    <a:pt x="93383" y="112633"/>
                    <a:pt x="93383" y="81915"/>
                  </a:cubicBezTo>
                  <a:cubicBezTo>
                    <a:pt x="93383" y="51197"/>
                    <a:pt x="85191" y="43415"/>
                    <a:pt x="61026" y="43415"/>
                  </a:cubicBezTo>
                  <a:close/>
                  <a:moveTo>
                    <a:pt x="542601" y="39729"/>
                  </a:moveTo>
                  <a:cubicBezTo>
                    <a:pt x="530723" y="39729"/>
                    <a:pt x="521712" y="45872"/>
                    <a:pt x="518845" y="55292"/>
                  </a:cubicBezTo>
                  <a:cubicBezTo>
                    <a:pt x="516388" y="63074"/>
                    <a:pt x="515978" y="66351"/>
                    <a:pt x="515978" y="142942"/>
                  </a:cubicBezTo>
                  <a:cubicBezTo>
                    <a:pt x="515978" y="219532"/>
                    <a:pt x="516388" y="222809"/>
                    <a:pt x="518845" y="230591"/>
                  </a:cubicBezTo>
                  <a:cubicBezTo>
                    <a:pt x="521712" y="240011"/>
                    <a:pt x="530723" y="246154"/>
                    <a:pt x="542601" y="246154"/>
                  </a:cubicBezTo>
                  <a:cubicBezTo>
                    <a:pt x="554069" y="246154"/>
                    <a:pt x="563079" y="240011"/>
                    <a:pt x="565946" y="230591"/>
                  </a:cubicBezTo>
                  <a:cubicBezTo>
                    <a:pt x="568404" y="222809"/>
                    <a:pt x="568814" y="219532"/>
                    <a:pt x="568814" y="142942"/>
                  </a:cubicBezTo>
                  <a:cubicBezTo>
                    <a:pt x="568814" y="66351"/>
                    <a:pt x="568404" y="63074"/>
                    <a:pt x="565946" y="55292"/>
                  </a:cubicBezTo>
                  <a:cubicBezTo>
                    <a:pt x="563079" y="45872"/>
                    <a:pt x="554069" y="39729"/>
                    <a:pt x="542601" y="39729"/>
                  </a:cubicBezTo>
                  <a:close/>
                  <a:moveTo>
                    <a:pt x="832770" y="3686"/>
                  </a:moveTo>
                  <a:lnTo>
                    <a:pt x="947042" y="3686"/>
                  </a:lnTo>
                  <a:cubicBezTo>
                    <a:pt x="949499" y="3686"/>
                    <a:pt x="951138" y="5324"/>
                    <a:pt x="951138" y="7782"/>
                  </a:cubicBezTo>
                  <a:lnTo>
                    <a:pt x="951138" y="39319"/>
                  </a:lnTo>
                  <a:cubicBezTo>
                    <a:pt x="951138" y="41776"/>
                    <a:pt x="949499" y="43415"/>
                    <a:pt x="947042" y="43415"/>
                  </a:cubicBezTo>
                  <a:lnTo>
                    <a:pt x="874957" y="43415"/>
                  </a:lnTo>
                  <a:cubicBezTo>
                    <a:pt x="873318" y="43415"/>
                    <a:pt x="872499" y="44234"/>
                    <a:pt x="872499" y="45872"/>
                  </a:cubicBezTo>
                  <a:lnTo>
                    <a:pt x="872499" y="119186"/>
                  </a:lnTo>
                  <a:cubicBezTo>
                    <a:pt x="872499" y="120824"/>
                    <a:pt x="873318" y="121644"/>
                    <a:pt x="874957" y="121644"/>
                  </a:cubicBezTo>
                  <a:lnTo>
                    <a:pt x="937212" y="121644"/>
                  </a:lnTo>
                  <a:cubicBezTo>
                    <a:pt x="939670" y="121644"/>
                    <a:pt x="941308" y="123282"/>
                    <a:pt x="941308" y="125739"/>
                  </a:cubicBezTo>
                  <a:lnTo>
                    <a:pt x="941308" y="157277"/>
                  </a:lnTo>
                  <a:cubicBezTo>
                    <a:pt x="941308" y="159734"/>
                    <a:pt x="939670" y="161372"/>
                    <a:pt x="937212" y="161372"/>
                  </a:cubicBezTo>
                  <a:lnTo>
                    <a:pt x="874957" y="161372"/>
                  </a:lnTo>
                  <a:cubicBezTo>
                    <a:pt x="873318" y="161372"/>
                    <a:pt x="872499" y="162192"/>
                    <a:pt x="872499" y="163830"/>
                  </a:cubicBezTo>
                  <a:lnTo>
                    <a:pt x="872499" y="240011"/>
                  </a:lnTo>
                  <a:cubicBezTo>
                    <a:pt x="872499" y="241649"/>
                    <a:pt x="873318" y="242468"/>
                    <a:pt x="874957" y="242468"/>
                  </a:cubicBezTo>
                  <a:lnTo>
                    <a:pt x="947042" y="242468"/>
                  </a:lnTo>
                  <a:cubicBezTo>
                    <a:pt x="949499" y="242468"/>
                    <a:pt x="951138" y="244107"/>
                    <a:pt x="951138" y="246564"/>
                  </a:cubicBezTo>
                  <a:lnTo>
                    <a:pt x="951138" y="278101"/>
                  </a:lnTo>
                  <a:cubicBezTo>
                    <a:pt x="951138" y="280559"/>
                    <a:pt x="949499" y="282197"/>
                    <a:pt x="947042" y="282197"/>
                  </a:cubicBezTo>
                  <a:lnTo>
                    <a:pt x="832770" y="282197"/>
                  </a:lnTo>
                  <a:cubicBezTo>
                    <a:pt x="830313" y="282197"/>
                    <a:pt x="828675" y="280559"/>
                    <a:pt x="828675" y="278101"/>
                  </a:cubicBezTo>
                  <a:lnTo>
                    <a:pt x="828675" y="7782"/>
                  </a:lnTo>
                  <a:cubicBezTo>
                    <a:pt x="828675" y="5324"/>
                    <a:pt x="830313" y="3686"/>
                    <a:pt x="832770" y="3686"/>
                  </a:cubicBezTo>
                  <a:close/>
                  <a:moveTo>
                    <a:pt x="651795" y="3686"/>
                  </a:moveTo>
                  <a:lnTo>
                    <a:pt x="707907" y="3686"/>
                  </a:lnTo>
                  <a:cubicBezTo>
                    <a:pt x="757466" y="3686"/>
                    <a:pt x="787365" y="25394"/>
                    <a:pt x="787365" y="86420"/>
                  </a:cubicBezTo>
                  <a:cubicBezTo>
                    <a:pt x="787365" y="122872"/>
                    <a:pt x="775077" y="145809"/>
                    <a:pt x="754189" y="157686"/>
                  </a:cubicBezTo>
                  <a:lnTo>
                    <a:pt x="793508" y="278101"/>
                  </a:lnTo>
                  <a:cubicBezTo>
                    <a:pt x="794327" y="280149"/>
                    <a:pt x="793508" y="282197"/>
                    <a:pt x="791460" y="282197"/>
                  </a:cubicBezTo>
                  <a:lnTo>
                    <a:pt x="753370" y="282197"/>
                  </a:lnTo>
                  <a:cubicBezTo>
                    <a:pt x="750912" y="282197"/>
                    <a:pt x="749684" y="281378"/>
                    <a:pt x="748865" y="279330"/>
                  </a:cubicBezTo>
                  <a:lnTo>
                    <a:pt x="714870" y="168335"/>
                  </a:lnTo>
                  <a:lnTo>
                    <a:pt x="707907" y="168335"/>
                  </a:lnTo>
                  <a:lnTo>
                    <a:pt x="693982" y="168335"/>
                  </a:lnTo>
                  <a:cubicBezTo>
                    <a:pt x="692343" y="168335"/>
                    <a:pt x="691524" y="169154"/>
                    <a:pt x="691524" y="170793"/>
                  </a:cubicBezTo>
                  <a:lnTo>
                    <a:pt x="691524" y="278101"/>
                  </a:lnTo>
                  <a:cubicBezTo>
                    <a:pt x="691524" y="280559"/>
                    <a:pt x="689886" y="282197"/>
                    <a:pt x="687428" y="282197"/>
                  </a:cubicBezTo>
                  <a:lnTo>
                    <a:pt x="651795" y="282197"/>
                  </a:lnTo>
                  <a:cubicBezTo>
                    <a:pt x="649338" y="282197"/>
                    <a:pt x="647700" y="280559"/>
                    <a:pt x="647700" y="278101"/>
                  </a:cubicBezTo>
                  <a:lnTo>
                    <a:pt x="647700" y="7782"/>
                  </a:lnTo>
                  <a:cubicBezTo>
                    <a:pt x="647700" y="5324"/>
                    <a:pt x="649338" y="3686"/>
                    <a:pt x="651795" y="3686"/>
                  </a:cubicBezTo>
                  <a:close/>
                  <a:moveTo>
                    <a:pt x="327945" y="3686"/>
                  </a:moveTo>
                  <a:lnTo>
                    <a:pt x="442217" y="3686"/>
                  </a:lnTo>
                  <a:cubicBezTo>
                    <a:pt x="444674" y="3686"/>
                    <a:pt x="446313" y="5324"/>
                    <a:pt x="446313" y="7782"/>
                  </a:cubicBezTo>
                  <a:lnTo>
                    <a:pt x="446313" y="39319"/>
                  </a:lnTo>
                  <a:cubicBezTo>
                    <a:pt x="446313" y="41776"/>
                    <a:pt x="444674" y="43415"/>
                    <a:pt x="442217" y="43415"/>
                  </a:cubicBezTo>
                  <a:lnTo>
                    <a:pt x="370132" y="43415"/>
                  </a:lnTo>
                  <a:cubicBezTo>
                    <a:pt x="368493" y="43415"/>
                    <a:pt x="367674" y="44234"/>
                    <a:pt x="367674" y="45872"/>
                  </a:cubicBezTo>
                  <a:lnTo>
                    <a:pt x="367674" y="121234"/>
                  </a:lnTo>
                  <a:cubicBezTo>
                    <a:pt x="367674" y="122872"/>
                    <a:pt x="368493" y="123692"/>
                    <a:pt x="370132" y="123692"/>
                  </a:cubicBezTo>
                  <a:lnTo>
                    <a:pt x="432387" y="123692"/>
                  </a:lnTo>
                  <a:cubicBezTo>
                    <a:pt x="434844" y="123692"/>
                    <a:pt x="436483" y="125330"/>
                    <a:pt x="436483" y="127787"/>
                  </a:cubicBezTo>
                  <a:lnTo>
                    <a:pt x="436483" y="159325"/>
                  </a:lnTo>
                  <a:cubicBezTo>
                    <a:pt x="436483" y="161782"/>
                    <a:pt x="434844" y="163420"/>
                    <a:pt x="432387" y="163420"/>
                  </a:cubicBezTo>
                  <a:lnTo>
                    <a:pt x="370132" y="163420"/>
                  </a:lnTo>
                  <a:cubicBezTo>
                    <a:pt x="368493" y="163420"/>
                    <a:pt x="367674" y="164239"/>
                    <a:pt x="367674" y="165878"/>
                  </a:cubicBezTo>
                  <a:lnTo>
                    <a:pt x="367674" y="278101"/>
                  </a:lnTo>
                  <a:cubicBezTo>
                    <a:pt x="367674" y="280559"/>
                    <a:pt x="366036" y="282197"/>
                    <a:pt x="363578" y="282197"/>
                  </a:cubicBezTo>
                  <a:lnTo>
                    <a:pt x="327945" y="282197"/>
                  </a:lnTo>
                  <a:cubicBezTo>
                    <a:pt x="325488" y="282197"/>
                    <a:pt x="323850" y="280559"/>
                    <a:pt x="323850" y="278101"/>
                  </a:cubicBezTo>
                  <a:lnTo>
                    <a:pt x="323850" y="7782"/>
                  </a:lnTo>
                  <a:cubicBezTo>
                    <a:pt x="323850" y="5324"/>
                    <a:pt x="325488" y="3686"/>
                    <a:pt x="327945" y="3686"/>
                  </a:cubicBezTo>
                  <a:close/>
                  <a:moveTo>
                    <a:pt x="175545" y="3686"/>
                  </a:moveTo>
                  <a:lnTo>
                    <a:pt x="289817" y="3686"/>
                  </a:lnTo>
                  <a:cubicBezTo>
                    <a:pt x="292274" y="3686"/>
                    <a:pt x="293912" y="5324"/>
                    <a:pt x="293912" y="7782"/>
                  </a:cubicBezTo>
                  <a:lnTo>
                    <a:pt x="293912" y="39319"/>
                  </a:lnTo>
                  <a:cubicBezTo>
                    <a:pt x="293912" y="41776"/>
                    <a:pt x="292274" y="43415"/>
                    <a:pt x="289817" y="43415"/>
                  </a:cubicBezTo>
                  <a:lnTo>
                    <a:pt x="217732" y="43415"/>
                  </a:lnTo>
                  <a:cubicBezTo>
                    <a:pt x="216093" y="43415"/>
                    <a:pt x="215274" y="44234"/>
                    <a:pt x="215274" y="45872"/>
                  </a:cubicBezTo>
                  <a:lnTo>
                    <a:pt x="215274" y="119186"/>
                  </a:lnTo>
                  <a:cubicBezTo>
                    <a:pt x="215274" y="120824"/>
                    <a:pt x="216093" y="121644"/>
                    <a:pt x="217732" y="121644"/>
                  </a:cubicBezTo>
                  <a:lnTo>
                    <a:pt x="279987" y="121644"/>
                  </a:lnTo>
                  <a:cubicBezTo>
                    <a:pt x="282444" y="121644"/>
                    <a:pt x="284083" y="123282"/>
                    <a:pt x="284083" y="125739"/>
                  </a:cubicBezTo>
                  <a:lnTo>
                    <a:pt x="284083" y="157277"/>
                  </a:lnTo>
                  <a:cubicBezTo>
                    <a:pt x="284083" y="159734"/>
                    <a:pt x="282444" y="161372"/>
                    <a:pt x="279987" y="161372"/>
                  </a:cubicBezTo>
                  <a:lnTo>
                    <a:pt x="217732" y="161372"/>
                  </a:lnTo>
                  <a:cubicBezTo>
                    <a:pt x="216093" y="161372"/>
                    <a:pt x="215274" y="162192"/>
                    <a:pt x="215274" y="163830"/>
                  </a:cubicBezTo>
                  <a:lnTo>
                    <a:pt x="215274" y="240011"/>
                  </a:lnTo>
                  <a:cubicBezTo>
                    <a:pt x="215274" y="241649"/>
                    <a:pt x="216093" y="242468"/>
                    <a:pt x="217732" y="242468"/>
                  </a:cubicBezTo>
                  <a:lnTo>
                    <a:pt x="289817" y="242468"/>
                  </a:lnTo>
                  <a:cubicBezTo>
                    <a:pt x="292274" y="242468"/>
                    <a:pt x="293912" y="244107"/>
                    <a:pt x="293912" y="246564"/>
                  </a:cubicBezTo>
                  <a:lnTo>
                    <a:pt x="293912" y="278101"/>
                  </a:lnTo>
                  <a:cubicBezTo>
                    <a:pt x="293912" y="280559"/>
                    <a:pt x="292274" y="282197"/>
                    <a:pt x="289817" y="282197"/>
                  </a:cubicBezTo>
                  <a:lnTo>
                    <a:pt x="175545" y="282197"/>
                  </a:lnTo>
                  <a:cubicBezTo>
                    <a:pt x="173088" y="282197"/>
                    <a:pt x="171450" y="280559"/>
                    <a:pt x="171450" y="278101"/>
                  </a:cubicBezTo>
                  <a:lnTo>
                    <a:pt x="171450" y="7782"/>
                  </a:lnTo>
                  <a:cubicBezTo>
                    <a:pt x="171450" y="5324"/>
                    <a:pt x="173088" y="3686"/>
                    <a:pt x="175545" y="3686"/>
                  </a:cubicBezTo>
                  <a:close/>
                  <a:moveTo>
                    <a:pt x="4095" y="3686"/>
                  </a:moveTo>
                  <a:lnTo>
                    <a:pt x="65122" y="3686"/>
                  </a:lnTo>
                  <a:cubicBezTo>
                    <a:pt x="115090" y="3686"/>
                    <a:pt x="137207" y="26213"/>
                    <a:pt x="137207" y="75771"/>
                  </a:cubicBezTo>
                  <a:cubicBezTo>
                    <a:pt x="137207" y="110176"/>
                    <a:pt x="125330" y="126968"/>
                    <a:pt x="104851" y="135979"/>
                  </a:cubicBezTo>
                  <a:lnTo>
                    <a:pt x="104851" y="136798"/>
                  </a:lnTo>
                  <a:cubicBezTo>
                    <a:pt x="125739" y="142942"/>
                    <a:pt x="140484" y="163420"/>
                    <a:pt x="140484" y="200282"/>
                  </a:cubicBezTo>
                  <a:cubicBezTo>
                    <a:pt x="140484" y="262128"/>
                    <a:pt x="113452" y="282197"/>
                    <a:pt x="59388" y="282197"/>
                  </a:cubicBezTo>
                  <a:lnTo>
                    <a:pt x="4095" y="282197"/>
                  </a:lnTo>
                  <a:cubicBezTo>
                    <a:pt x="1638" y="282197"/>
                    <a:pt x="0" y="280559"/>
                    <a:pt x="0" y="278101"/>
                  </a:cubicBezTo>
                  <a:lnTo>
                    <a:pt x="0" y="7782"/>
                  </a:lnTo>
                  <a:cubicBezTo>
                    <a:pt x="0" y="5324"/>
                    <a:pt x="1638" y="3686"/>
                    <a:pt x="4095" y="3686"/>
                  </a:cubicBezTo>
                  <a:close/>
                  <a:moveTo>
                    <a:pt x="542601" y="0"/>
                  </a:moveTo>
                  <a:cubicBezTo>
                    <a:pt x="576595" y="0"/>
                    <a:pt x="599122" y="15973"/>
                    <a:pt x="608133" y="43415"/>
                  </a:cubicBezTo>
                  <a:cubicBezTo>
                    <a:pt x="612228" y="55702"/>
                    <a:pt x="613457" y="65532"/>
                    <a:pt x="613457" y="142942"/>
                  </a:cubicBezTo>
                  <a:cubicBezTo>
                    <a:pt x="613457" y="220351"/>
                    <a:pt x="612228" y="230181"/>
                    <a:pt x="608133" y="242468"/>
                  </a:cubicBezTo>
                  <a:cubicBezTo>
                    <a:pt x="599122" y="269910"/>
                    <a:pt x="576595" y="285883"/>
                    <a:pt x="542601" y="285883"/>
                  </a:cubicBezTo>
                  <a:cubicBezTo>
                    <a:pt x="508196" y="285883"/>
                    <a:pt x="485670" y="269910"/>
                    <a:pt x="476659" y="242468"/>
                  </a:cubicBezTo>
                  <a:cubicBezTo>
                    <a:pt x="472563" y="230181"/>
                    <a:pt x="471335" y="220351"/>
                    <a:pt x="471335" y="142942"/>
                  </a:cubicBezTo>
                  <a:cubicBezTo>
                    <a:pt x="471335" y="65532"/>
                    <a:pt x="472563" y="55702"/>
                    <a:pt x="476659" y="43415"/>
                  </a:cubicBezTo>
                  <a:cubicBezTo>
                    <a:pt x="485670" y="15973"/>
                    <a:pt x="508196" y="0"/>
                    <a:pt x="54260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214" name="Google Shape;214;p23"/>
          <p:cNvSpPr/>
          <p:nvPr/>
        </p:nvSpPr>
        <p:spPr>
          <a:xfrm>
            <a:off x="3969700" y="-617473"/>
            <a:ext cx="593732" cy="208883"/>
          </a:xfrm>
          <a:custGeom>
            <a:avLst/>
            <a:gdLst/>
            <a:ahLst/>
            <a:cxnLst/>
            <a:rect l="l" t="t" r="r" b="b"/>
            <a:pathLst>
              <a:path w="791642" h="278511" extrusionOk="0">
                <a:moveTo>
                  <a:pt x="81174" y="77819"/>
                </a:moveTo>
                <a:lnTo>
                  <a:pt x="60695" y="181442"/>
                </a:lnTo>
                <a:lnTo>
                  <a:pt x="102062" y="181442"/>
                </a:lnTo>
                <a:lnTo>
                  <a:pt x="82402" y="77819"/>
                </a:lnTo>
                <a:close/>
                <a:moveTo>
                  <a:pt x="691802" y="39729"/>
                </a:moveTo>
                <a:cubicBezTo>
                  <a:pt x="690164" y="39729"/>
                  <a:pt x="689345" y="40548"/>
                  <a:pt x="689345" y="42186"/>
                </a:cubicBezTo>
                <a:lnTo>
                  <a:pt x="689345" y="123282"/>
                </a:lnTo>
                <a:cubicBezTo>
                  <a:pt x="689345" y="124920"/>
                  <a:pt x="690164" y="125740"/>
                  <a:pt x="691802" y="125740"/>
                </a:cubicBezTo>
                <a:lnTo>
                  <a:pt x="706137" y="125740"/>
                </a:lnTo>
                <a:cubicBezTo>
                  <a:pt x="730712" y="125740"/>
                  <a:pt x="741361" y="115910"/>
                  <a:pt x="741361" y="82734"/>
                </a:cubicBezTo>
                <a:cubicBezTo>
                  <a:pt x="741361" y="49968"/>
                  <a:pt x="730712" y="39729"/>
                  <a:pt x="706137" y="39729"/>
                </a:cubicBezTo>
                <a:close/>
                <a:moveTo>
                  <a:pt x="649616" y="0"/>
                </a:moveTo>
                <a:lnTo>
                  <a:pt x="705728" y="0"/>
                </a:lnTo>
                <a:cubicBezTo>
                  <a:pt x="755286" y="0"/>
                  <a:pt x="785185" y="21708"/>
                  <a:pt x="785185" y="82734"/>
                </a:cubicBezTo>
                <a:cubicBezTo>
                  <a:pt x="785185" y="119186"/>
                  <a:pt x="772898" y="142123"/>
                  <a:pt x="752010" y="154000"/>
                </a:cubicBezTo>
                <a:lnTo>
                  <a:pt x="791329" y="274415"/>
                </a:lnTo>
                <a:cubicBezTo>
                  <a:pt x="792148" y="276463"/>
                  <a:pt x="791329" y="278511"/>
                  <a:pt x="789281" y="278511"/>
                </a:cubicBezTo>
                <a:lnTo>
                  <a:pt x="751191" y="278511"/>
                </a:lnTo>
                <a:cubicBezTo>
                  <a:pt x="748733" y="278511"/>
                  <a:pt x="747504" y="277692"/>
                  <a:pt x="746685" y="275644"/>
                </a:cubicBezTo>
                <a:lnTo>
                  <a:pt x="712690" y="164649"/>
                </a:lnTo>
                <a:lnTo>
                  <a:pt x="705728" y="164649"/>
                </a:lnTo>
                <a:lnTo>
                  <a:pt x="691802" y="164649"/>
                </a:lnTo>
                <a:cubicBezTo>
                  <a:pt x="690164" y="164649"/>
                  <a:pt x="689345" y="165468"/>
                  <a:pt x="689345" y="167107"/>
                </a:cubicBezTo>
                <a:lnTo>
                  <a:pt x="689345" y="274415"/>
                </a:lnTo>
                <a:cubicBezTo>
                  <a:pt x="689345" y="276873"/>
                  <a:pt x="687706" y="278511"/>
                  <a:pt x="685249" y="278511"/>
                </a:cubicBezTo>
                <a:lnTo>
                  <a:pt x="649616" y="278511"/>
                </a:lnTo>
                <a:cubicBezTo>
                  <a:pt x="647158" y="278511"/>
                  <a:pt x="645520" y="276873"/>
                  <a:pt x="645520" y="274415"/>
                </a:cubicBezTo>
                <a:lnTo>
                  <a:pt x="645520" y="4096"/>
                </a:lnTo>
                <a:cubicBezTo>
                  <a:pt x="645520" y="1638"/>
                  <a:pt x="647158" y="0"/>
                  <a:pt x="649616" y="0"/>
                </a:cubicBezTo>
                <a:close/>
                <a:moveTo>
                  <a:pt x="497216" y="0"/>
                </a:moveTo>
                <a:lnTo>
                  <a:pt x="611487" y="0"/>
                </a:lnTo>
                <a:cubicBezTo>
                  <a:pt x="613945" y="0"/>
                  <a:pt x="615583" y="1638"/>
                  <a:pt x="615583" y="4096"/>
                </a:cubicBezTo>
                <a:lnTo>
                  <a:pt x="615583" y="35633"/>
                </a:lnTo>
                <a:cubicBezTo>
                  <a:pt x="615583" y="38090"/>
                  <a:pt x="613945" y="39729"/>
                  <a:pt x="611487" y="39729"/>
                </a:cubicBezTo>
                <a:lnTo>
                  <a:pt x="539402" y="39729"/>
                </a:lnTo>
                <a:cubicBezTo>
                  <a:pt x="537764" y="39729"/>
                  <a:pt x="536945" y="40548"/>
                  <a:pt x="536945" y="42186"/>
                </a:cubicBezTo>
                <a:lnTo>
                  <a:pt x="536945" y="115500"/>
                </a:lnTo>
                <a:cubicBezTo>
                  <a:pt x="536945" y="117138"/>
                  <a:pt x="537764" y="117958"/>
                  <a:pt x="539402" y="117958"/>
                </a:cubicBezTo>
                <a:lnTo>
                  <a:pt x="601658" y="117958"/>
                </a:lnTo>
                <a:cubicBezTo>
                  <a:pt x="604115" y="117958"/>
                  <a:pt x="605753" y="119596"/>
                  <a:pt x="605753" y="122053"/>
                </a:cubicBezTo>
                <a:lnTo>
                  <a:pt x="605753" y="153591"/>
                </a:lnTo>
                <a:cubicBezTo>
                  <a:pt x="605753" y="156048"/>
                  <a:pt x="604115" y="157686"/>
                  <a:pt x="601658" y="157686"/>
                </a:cubicBezTo>
                <a:lnTo>
                  <a:pt x="539402" y="157686"/>
                </a:lnTo>
                <a:cubicBezTo>
                  <a:pt x="537764" y="157686"/>
                  <a:pt x="536945" y="158506"/>
                  <a:pt x="536945" y="160144"/>
                </a:cubicBezTo>
                <a:lnTo>
                  <a:pt x="536945" y="236325"/>
                </a:lnTo>
                <a:cubicBezTo>
                  <a:pt x="536945" y="237963"/>
                  <a:pt x="537764" y="238782"/>
                  <a:pt x="539402" y="238782"/>
                </a:cubicBezTo>
                <a:lnTo>
                  <a:pt x="611487" y="238782"/>
                </a:lnTo>
                <a:cubicBezTo>
                  <a:pt x="613945" y="238782"/>
                  <a:pt x="615583" y="240421"/>
                  <a:pt x="615583" y="242878"/>
                </a:cubicBezTo>
                <a:lnTo>
                  <a:pt x="615583" y="274415"/>
                </a:lnTo>
                <a:cubicBezTo>
                  <a:pt x="615583" y="276873"/>
                  <a:pt x="613945" y="278511"/>
                  <a:pt x="611487" y="278511"/>
                </a:cubicBezTo>
                <a:lnTo>
                  <a:pt x="497216" y="278511"/>
                </a:lnTo>
                <a:cubicBezTo>
                  <a:pt x="494759" y="278511"/>
                  <a:pt x="493120" y="276873"/>
                  <a:pt x="493120" y="274415"/>
                </a:cubicBezTo>
                <a:lnTo>
                  <a:pt x="493120" y="4096"/>
                </a:lnTo>
                <a:cubicBezTo>
                  <a:pt x="493120" y="1638"/>
                  <a:pt x="494759" y="0"/>
                  <a:pt x="497216" y="0"/>
                </a:cubicBezTo>
                <a:close/>
                <a:moveTo>
                  <a:pt x="328843" y="0"/>
                </a:moveTo>
                <a:lnTo>
                  <a:pt x="462774" y="0"/>
                </a:lnTo>
                <a:cubicBezTo>
                  <a:pt x="465231" y="0"/>
                  <a:pt x="466869" y="1638"/>
                  <a:pt x="466869" y="4096"/>
                </a:cubicBezTo>
                <a:lnTo>
                  <a:pt x="466869" y="35633"/>
                </a:lnTo>
                <a:cubicBezTo>
                  <a:pt x="466869" y="38090"/>
                  <a:pt x="465231" y="39729"/>
                  <a:pt x="462774" y="39729"/>
                </a:cubicBezTo>
                <a:lnTo>
                  <a:pt x="420178" y="39729"/>
                </a:lnTo>
                <a:cubicBezTo>
                  <a:pt x="418539" y="39729"/>
                  <a:pt x="417720" y="40548"/>
                  <a:pt x="417720" y="42186"/>
                </a:cubicBezTo>
                <a:lnTo>
                  <a:pt x="417720" y="274415"/>
                </a:lnTo>
                <a:cubicBezTo>
                  <a:pt x="417720" y="276873"/>
                  <a:pt x="416082" y="278511"/>
                  <a:pt x="413625" y="278511"/>
                </a:cubicBezTo>
                <a:lnTo>
                  <a:pt x="377992" y="278511"/>
                </a:lnTo>
                <a:cubicBezTo>
                  <a:pt x="375534" y="278511"/>
                  <a:pt x="373896" y="276873"/>
                  <a:pt x="373896" y="274415"/>
                </a:cubicBezTo>
                <a:lnTo>
                  <a:pt x="373896" y="42186"/>
                </a:lnTo>
                <a:cubicBezTo>
                  <a:pt x="373896" y="40548"/>
                  <a:pt x="373077" y="39729"/>
                  <a:pt x="371438" y="39729"/>
                </a:cubicBezTo>
                <a:lnTo>
                  <a:pt x="328843" y="39729"/>
                </a:lnTo>
                <a:cubicBezTo>
                  <a:pt x="326385" y="39729"/>
                  <a:pt x="324747" y="38090"/>
                  <a:pt x="324747" y="35633"/>
                </a:cubicBezTo>
                <a:lnTo>
                  <a:pt x="324747" y="4096"/>
                </a:lnTo>
                <a:cubicBezTo>
                  <a:pt x="324747" y="1638"/>
                  <a:pt x="326385" y="0"/>
                  <a:pt x="328843" y="0"/>
                </a:cubicBezTo>
                <a:close/>
                <a:moveTo>
                  <a:pt x="192416" y="0"/>
                </a:moveTo>
                <a:lnTo>
                  <a:pt x="306687" y="0"/>
                </a:lnTo>
                <a:cubicBezTo>
                  <a:pt x="309145" y="0"/>
                  <a:pt x="310783" y="1638"/>
                  <a:pt x="310783" y="4096"/>
                </a:cubicBezTo>
                <a:lnTo>
                  <a:pt x="310783" y="35633"/>
                </a:lnTo>
                <a:cubicBezTo>
                  <a:pt x="310783" y="38090"/>
                  <a:pt x="309145" y="39729"/>
                  <a:pt x="306687" y="39729"/>
                </a:cubicBezTo>
                <a:lnTo>
                  <a:pt x="234602" y="39729"/>
                </a:lnTo>
                <a:cubicBezTo>
                  <a:pt x="232964" y="39729"/>
                  <a:pt x="232145" y="40548"/>
                  <a:pt x="232145" y="42186"/>
                </a:cubicBezTo>
                <a:lnTo>
                  <a:pt x="232145" y="117548"/>
                </a:lnTo>
                <a:cubicBezTo>
                  <a:pt x="232145" y="119186"/>
                  <a:pt x="232964" y="120006"/>
                  <a:pt x="234602" y="120006"/>
                </a:cubicBezTo>
                <a:lnTo>
                  <a:pt x="296858" y="120006"/>
                </a:lnTo>
                <a:cubicBezTo>
                  <a:pt x="299315" y="120006"/>
                  <a:pt x="300953" y="121644"/>
                  <a:pt x="300953" y="124101"/>
                </a:cubicBezTo>
                <a:lnTo>
                  <a:pt x="300953" y="155639"/>
                </a:lnTo>
                <a:cubicBezTo>
                  <a:pt x="300953" y="158096"/>
                  <a:pt x="299315" y="159734"/>
                  <a:pt x="296858" y="159734"/>
                </a:cubicBezTo>
                <a:lnTo>
                  <a:pt x="234602" y="159734"/>
                </a:lnTo>
                <a:cubicBezTo>
                  <a:pt x="232964" y="159734"/>
                  <a:pt x="232145" y="160553"/>
                  <a:pt x="232145" y="162192"/>
                </a:cubicBezTo>
                <a:lnTo>
                  <a:pt x="232145" y="274415"/>
                </a:lnTo>
                <a:cubicBezTo>
                  <a:pt x="232145" y="276873"/>
                  <a:pt x="230506" y="278511"/>
                  <a:pt x="228049" y="278511"/>
                </a:cubicBezTo>
                <a:lnTo>
                  <a:pt x="192416" y="278511"/>
                </a:lnTo>
                <a:cubicBezTo>
                  <a:pt x="189959" y="278511"/>
                  <a:pt x="188320" y="276873"/>
                  <a:pt x="188320" y="274415"/>
                </a:cubicBezTo>
                <a:lnTo>
                  <a:pt x="188320" y="4096"/>
                </a:lnTo>
                <a:cubicBezTo>
                  <a:pt x="188320" y="1638"/>
                  <a:pt x="189959" y="0"/>
                  <a:pt x="192416" y="0"/>
                </a:cubicBezTo>
                <a:close/>
                <a:moveTo>
                  <a:pt x="64790" y="0"/>
                </a:moveTo>
                <a:lnTo>
                  <a:pt x="99195" y="0"/>
                </a:lnTo>
                <a:cubicBezTo>
                  <a:pt x="101652" y="0"/>
                  <a:pt x="103291" y="1638"/>
                  <a:pt x="103700" y="4096"/>
                </a:cubicBezTo>
                <a:lnTo>
                  <a:pt x="162679" y="274415"/>
                </a:lnTo>
                <a:cubicBezTo>
                  <a:pt x="163089" y="276873"/>
                  <a:pt x="161860" y="278511"/>
                  <a:pt x="159402" y="278511"/>
                </a:cubicBezTo>
                <a:lnTo>
                  <a:pt x="124588" y="278511"/>
                </a:lnTo>
                <a:cubicBezTo>
                  <a:pt x="121721" y="278511"/>
                  <a:pt x="120493" y="276873"/>
                  <a:pt x="120083" y="274415"/>
                </a:cubicBezTo>
                <a:lnTo>
                  <a:pt x="109025" y="218304"/>
                </a:lnTo>
                <a:lnTo>
                  <a:pt x="53732" y="218304"/>
                </a:lnTo>
                <a:lnTo>
                  <a:pt x="42673" y="274415"/>
                </a:lnTo>
                <a:cubicBezTo>
                  <a:pt x="42264" y="276873"/>
                  <a:pt x="41035" y="278511"/>
                  <a:pt x="38168" y="278511"/>
                </a:cubicBezTo>
                <a:lnTo>
                  <a:pt x="3354" y="278511"/>
                </a:lnTo>
                <a:cubicBezTo>
                  <a:pt x="897" y="278511"/>
                  <a:pt x="-332" y="276873"/>
                  <a:pt x="78" y="274415"/>
                </a:cubicBezTo>
                <a:lnTo>
                  <a:pt x="60285" y="4096"/>
                </a:lnTo>
                <a:cubicBezTo>
                  <a:pt x="61104" y="1638"/>
                  <a:pt x="62333" y="0"/>
                  <a:pt x="64790" y="0"/>
                </a:cubicBezTo>
                <a:close/>
              </a:path>
            </a:pathLst>
          </a:custGeom>
          <a:solidFill>
            <a:srgbClr val="3F3F3F"/>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grpSp>
        <p:nvGrpSpPr>
          <p:cNvPr id="215" name="Google Shape;215;p23"/>
          <p:cNvGrpSpPr/>
          <p:nvPr/>
        </p:nvGrpSpPr>
        <p:grpSpPr>
          <a:xfrm>
            <a:off x="7915484" y="1021526"/>
            <a:ext cx="923528" cy="923528"/>
            <a:chOff x="10553979" y="1362034"/>
            <a:chExt cx="1231371" cy="1231371"/>
          </a:xfrm>
        </p:grpSpPr>
        <p:sp>
          <p:nvSpPr>
            <p:cNvPr id="216" name="Google Shape;216;p23"/>
            <p:cNvSpPr/>
            <p:nvPr/>
          </p:nvSpPr>
          <p:spPr>
            <a:xfrm>
              <a:off x="10553979" y="1362034"/>
              <a:ext cx="1231371" cy="1231371"/>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17" name="Google Shape;217;p23"/>
            <p:cNvSpPr/>
            <p:nvPr/>
          </p:nvSpPr>
          <p:spPr>
            <a:xfrm>
              <a:off x="10773843" y="1846561"/>
              <a:ext cx="791642" cy="278511"/>
            </a:xfrm>
            <a:custGeom>
              <a:avLst/>
              <a:gdLst/>
              <a:ahLst/>
              <a:cxnLst/>
              <a:rect l="l" t="t" r="r" b="b"/>
              <a:pathLst>
                <a:path w="791642" h="278511" extrusionOk="0">
                  <a:moveTo>
                    <a:pt x="81174" y="77819"/>
                  </a:moveTo>
                  <a:lnTo>
                    <a:pt x="60695" y="181442"/>
                  </a:lnTo>
                  <a:lnTo>
                    <a:pt x="102062" y="181442"/>
                  </a:lnTo>
                  <a:lnTo>
                    <a:pt x="82402" y="77819"/>
                  </a:lnTo>
                  <a:close/>
                  <a:moveTo>
                    <a:pt x="691802" y="39729"/>
                  </a:moveTo>
                  <a:cubicBezTo>
                    <a:pt x="690164" y="39729"/>
                    <a:pt x="689345" y="40548"/>
                    <a:pt x="689345" y="42186"/>
                  </a:cubicBezTo>
                  <a:lnTo>
                    <a:pt x="689345" y="123282"/>
                  </a:lnTo>
                  <a:cubicBezTo>
                    <a:pt x="689345" y="124920"/>
                    <a:pt x="690164" y="125740"/>
                    <a:pt x="691802" y="125740"/>
                  </a:cubicBezTo>
                  <a:lnTo>
                    <a:pt x="706137" y="125740"/>
                  </a:lnTo>
                  <a:cubicBezTo>
                    <a:pt x="730712" y="125740"/>
                    <a:pt x="741361" y="115910"/>
                    <a:pt x="741361" y="82734"/>
                  </a:cubicBezTo>
                  <a:cubicBezTo>
                    <a:pt x="741361" y="49968"/>
                    <a:pt x="730712" y="39729"/>
                    <a:pt x="706137" y="39729"/>
                  </a:cubicBezTo>
                  <a:close/>
                  <a:moveTo>
                    <a:pt x="649616" y="0"/>
                  </a:moveTo>
                  <a:lnTo>
                    <a:pt x="705728" y="0"/>
                  </a:lnTo>
                  <a:cubicBezTo>
                    <a:pt x="755286" y="0"/>
                    <a:pt x="785185" y="21708"/>
                    <a:pt x="785185" y="82734"/>
                  </a:cubicBezTo>
                  <a:cubicBezTo>
                    <a:pt x="785185" y="119186"/>
                    <a:pt x="772898" y="142123"/>
                    <a:pt x="752010" y="154000"/>
                  </a:cubicBezTo>
                  <a:lnTo>
                    <a:pt x="791329" y="274415"/>
                  </a:lnTo>
                  <a:cubicBezTo>
                    <a:pt x="792148" y="276463"/>
                    <a:pt x="791329" y="278511"/>
                    <a:pt x="789281" y="278511"/>
                  </a:cubicBezTo>
                  <a:lnTo>
                    <a:pt x="751191" y="278511"/>
                  </a:lnTo>
                  <a:cubicBezTo>
                    <a:pt x="748733" y="278511"/>
                    <a:pt x="747504" y="277692"/>
                    <a:pt x="746685" y="275644"/>
                  </a:cubicBezTo>
                  <a:lnTo>
                    <a:pt x="712690" y="164649"/>
                  </a:lnTo>
                  <a:lnTo>
                    <a:pt x="705728" y="164649"/>
                  </a:lnTo>
                  <a:lnTo>
                    <a:pt x="691802" y="164649"/>
                  </a:lnTo>
                  <a:cubicBezTo>
                    <a:pt x="690164" y="164649"/>
                    <a:pt x="689345" y="165468"/>
                    <a:pt x="689345" y="167107"/>
                  </a:cubicBezTo>
                  <a:lnTo>
                    <a:pt x="689345" y="274415"/>
                  </a:lnTo>
                  <a:cubicBezTo>
                    <a:pt x="689345" y="276873"/>
                    <a:pt x="687706" y="278511"/>
                    <a:pt x="685249" y="278511"/>
                  </a:cubicBezTo>
                  <a:lnTo>
                    <a:pt x="649616" y="278511"/>
                  </a:lnTo>
                  <a:cubicBezTo>
                    <a:pt x="647158" y="278511"/>
                    <a:pt x="645520" y="276873"/>
                    <a:pt x="645520" y="274415"/>
                  </a:cubicBezTo>
                  <a:lnTo>
                    <a:pt x="645520" y="4096"/>
                  </a:lnTo>
                  <a:cubicBezTo>
                    <a:pt x="645520" y="1638"/>
                    <a:pt x="647158" y="0"/>
                    <a:pt x="649616" y="0"/>
                  </a:cubicBezTo>
                  <a:close/>
                  <a:moveTo>
                    <a:pt x="497216" y="0"/>
                  </a:moveTo>
                  <a:lnTo>
                    <a:pt x="611487" y="0"/>
                  </a:lnTo>
                  <a:cubicBezTo>
                    <a:pt x="613945" y="0"/>
                    <a:pt x="615583" y="1638"/>
                    <a:pt x="615583" y="4096"/>
                  </a:cubicBezTo>
                  <a:lnTo>
                    <a:pt x="615583" y="35633"/>
                  </a:lnTo>
                  <a:cubicBezTo>
                    <a:pt x="615583" y="38090"/>
                    <a:pt x="613945" y="39729"/>
                    <a:pt x="611487" y="39729"/>
                  </a:cubicBezTo>
                  <a:lnTo>
                    <a:pt x="539402" y="39729"/>
                  </a:lnTo>
                  <a:cubicBezTo>
                    <a:pt x="537764" y="39729"/>
                    <a:pt x="536945" y="40548"/>
                    <a:pt x="536945" y="42186"/>
                  </a:cubicBezTo>
                  <a:lnTo>
                    <a:pt x="536945" y="115500"/>
                  </a:lnTo>
                  <a:cubicBezTo>
                    <a:pt x="536945" y="117138"/>
                    <a:pt x="537764" y="117958"/>
                    <a:pt x="539402" y="117958"/>
                  </a:cubicBezTo>
                  <a:lnTo>
                    <a:pt x="601658" y="117958"/>
                  </a:lnTo>
                  <a:cubicBezTo>
                    <a:pt x="604115" y="117958"/>
                    <a:pt x="605753" y="119596"/>
                    <a:pt x="605753" y="122053"/>
                  </a:cubicBezTo>
                  <a:lnTo>
                    <a:pt x="605753" y="153591"/>
                  </a:lnTo>
                  <a:cubicBezTo>
                    <a:pt x="605753" y="156048"/>
                    <a:pt x="604115" y="157686"/>
                    <a:pt x="601658" y="157686"/>
                  </a:cubicBezTo>
                  <a:lnTo>
                    <a:pt x="539402" y="157686"/>
                  </a:lnTo>
                  <a:cubicBezTo>
                    <a:pt x="537764" y="157686"/>
                    <a:pt x="536945" y="158506"/>
                    <a:pt x="536945" y="160144"/>
                  </a:cubicBezTo>
                  <a:lnTo>
                    <a:pt x="536945" y="236325"/>
                  </a:lnTo>
                  <a:cubicBezTo>
                    <a:pt x="536945" y="237963"/>
                    <a:pt x="537764" y="238782"/>
                    <a:pt x="539402" y="238782"/>
                  </a:cubicBezTo>
                  <a:lnTo>
                    <a:pt x="611487" y="238782"/>
                  </a:lnTo>
                  <a:cubicBezTo>
                    <a:pt x="613945" y="238782"/>
                    <a:pt x="615583" y="240421"/>
                    <a:pt x="615583" y="242878"/>
                  </a:cubicBezTo>
                  <a:lnTo>
                    <a:pt x="615583" y="274415"/>
                  </a:lnTo>
                  <a:cubicBezTo>
                    <a:pt x="615583" y="276873"/>
                    <a:pt x="613945" y="278511"/>
                    <a:pt x="611487" y="278511"/>
                  </a:cubicBezTo>
                  <a:lnTo>
                    <a:pt x="497216" y="278511"/>
                  </a:lnTo>
                  <a:cubicBezTo>
                    <a:pt x="494759" y="278511"/>
                    <a:pt x="493120" y="276873"/>
                    <a:pt x="493120" y="274415"/>
                  </a:cubicBezTo>
                  <a:lnTo>
                    <a:pt x="493120" y="4096"/>
                  </a:lnTo>
                  <a:cubicBezTo>
                    <a:pt x="493120" y="1638"/>
                    <a:pt x="494759" y="0"/>
                    <a:pt x="497216" y="0"/>
                  </a:cubicBezTo>
                  <a:close/>
                  <a:moveTo>
                    <a:pt x="328843" y="0"/>
                  </a:moveTo>
                  <a:lnTo>
                    <a:pt x="462774" y="0"/>
                  </a:lnTo>
                  <a:cubicBezTo>
                    <a:pt x="465231" y="0"/>
                    <a:pt x="466869" y="1638"/>
                    <a:pt x="466869" y="4096"/>
                  </a:cubicBezTo>
                  <a:lnTo>
                    <a:pt x="466869" y="35633"/>
                  </a:lnTo>
                  <a:cubicBezTo>
                    <a:pt x="466869" y="38090"/>
                    <a:pt x="465231" y="39729"/>
                    <a:pt x="462774" y="39729"/>
                  </a:cubicBezTo>
                  <a:lnTo>
                    <a:pt x="420178" y="39729"/>
                  </a:lnTo>
                  <a:cubicBezTo>
                    <a:pt x="418539" y="39729"/>
                    <a:pt x="417720" y="40548"/>
                    <a:pt x="417720" y="42186"/>
                  </a:cubicBezTo>
                  <a:lnTo>
                    <a:pt x="417720" y="274415"/>
                  </a:lnTo>
                  <a:cubicBezTo>
                    <a:pt x="417720" y="276873"/>
                    <a:pt x="416082" y="278511"/>
                    <a:pt x="413625" y="278511"/>
                  </a:cubicBezTo>
                  <a:lnTo>
                    <a:pt x="377992" y="278511"/>
                  </a:lnTo>
                  <a:cubicBezTo>
                    <a:pt x="375534" y="278511"/>
                    <a:pt x="373896" y="276873"/>
                    <a:pt x="373896" y="274415"/>
                  </a:cubicBezTo>
                  <a:lnTo>
                    <a:pt x="373896" y="42186"/>
                  </a:lnTo>
                  <a:cubicBezTo>
                    <a:pt x="373896" y="40548"/>
                    <a:pt x="373077" y="39729"/>
                    <a:pt x="371438" y="39729"/>
                  </a:cubicBezTo>
                  <a:lnTo>
                    <a:pt x="328843" y="39729"/>
                  </a:lnTo>
                  <a:cubicBezTo>
                    <a:pt x="326385" y="39729"/>
                    <a:pt x="324747" y="38090"/>
                    <a:pt x="324747" y="35633"/>
                  </a:cubicBezTo>
                  <a:lnTo>
                    <a:pt x="324747" y="4096"/>
                  </a:lnTo>
                  <a:cubicBezTo>
                    <a:pt x="324747" y="1638"/>
                    <a:pt x="326385" y="0"/>
                    <a:pt x="328843" y="0"/>
                  </a:cubicBezTo>
                  <a:close/>
                  <a:moveTo>
                    <a:pt x="192416" y="0"/>
                  </a:moveTo>
                  <a:lnTo>
                    <a:pt x="306687" y="0"/>
                  </a:lnTo>
                  <a:cubicBezTo>
                    <a:pt x="309145" y="0"/>
                    <a:pt x="310783" y="1638"/>
                    <a:pt x="310783" y="4096"/>
                  </a:cubicBezTo>
                  <a:lnTo>
                    <a:pt x="310783" y="35633"/>
                  </a:lnTo>
                  <a:cubicBezTo>
                    <a:pt x="310783" y="38090"/>
                    <a:pt x="309145" y="39729"/>
                    <a:pt x="306687" y="39729"/>
                  </a:cubicBezTo>
                  <a:lnTo>
                    <a:pt x="234602" y="39729"/>
                  </a:lnTo>
                  <a:cubicBezTo>
                    <a:pt x="232964" y="39729"/>
                    <a:pt x="232145" y="40548"/>
                    <a:pt x="232145" y="42186"/>
                  </a:cubicBezTo>
                  <a:lnTo>
                    <a:pt x="232145" y="117548"/>
                  </a:lnTo>
                  <a:cubicBezTo>
                    <a:pt x="232145" y="119186"/>
                    <a:pt x="232964" y="120006"/>
                    <a:pt x="234602" y="120006"/>
                  </a:cubicBezTo>
                  <a:lnTo>
                    <a:pt x="296858" y="120006"/>
                  </a:lnTo>
                  <a:cubicBezTo>
                    <a:pt x="299315" y="120006"/>
                    <a:pt x="300953" y="121644"/>
                    <a:pt x="300953" y="124101"/>
                  </a:cubicBezTo>
                  <a:lnTo>
                    <a:pt x="300953" y="155639"/>
                  </a:lnTo>
                  <a:cubicBezTo>
                    <a:pt x="300953" y="158096"/>
                    <a:pt x="299315" y="159734"/>
                    <a:pt x="296858" y="159734"/>
                  </a:cubicBezTo>
                  <a:lnTo>
                    <a:pt x="234602" y="159734"/>
                  </a:lnTo>
                  <a:cubicBezTo>
                    <a:pt x="232964" y="159734"/>
                    <a:pt x="232145" y="160553"/>
                    <a:pt x="232145" y="162192"/>
                  </a:cubicBezTo>
                  <a:lnTo>
                    <a:pt x="232145" y="274415"/>
                  </a:lnTo>
                  <a:cubicBezTo>
                    <a:pt x="232145" y="276873"/>
                    <a:pt x="230506" y="278511"/>
                    <a:pt x="228049" y="278511"/>
                  </a:cubicBezTo>
                  <a:lnTo>
                    <a:pt x="192416" y="278511"/>
                  </a:lnTo>
                  <a:cubicBezTo>
                    <a:pt x="189959" y="278511"/>
                    <a:pt x="188320" y="276873"/>
                    <a:pt x="188320" y="274415"/>
                  </a:cubicBezTo>
                  <a:lnTo>
                    <a:pt x="188320" y="4096"/>
                  </a:lnTo>
                  <a:cubicBezTo>
                    <a:pt x="188320" y="1638"/>
                    <a:pt x="189959" y="0"/>
                    <a:pt x="192416" y="0"/>
                  </a:cubicBezTo>
                  <a:close/>
                  <a:moveTo>
                    <a:pt x="64790" y="0"/>
                  </a:moveTo>
                  <a:lnTo>
                    <a:pt x="99195" y="0"/>
                  </a:lnTo>
                  <a:cubicBezTo>
                    <a:pt x="101652" y="0"/>
                    <a:pt x="103291" y="1638"/>
                    <a:pt x="103700" y="4096"/>
                  </a:cubicBezTo>
                  <a:lnTo>
                    <a:pt x="162679" y="274415"/>
                  </a:lnTo>
                  <a:cubicBezTo>
                    <a:pt x="163089" y="276873"/>
                    <a:pt x="161860" y="278511"/>
                    <a:pt x="159402" y="278511"/>
                  </a:cubicBezTo>
                  <a:lnTo>
                    <a:pt x="124588" y="278511"/>
                  </a:lnTo>
                  <a:cubicBezTo>
                    <a:pt x="121721" y="278511"/>
                    <a:pt x="120493" y="276873"/>
                    <a:pt x="120083" y="274415"/>
                  </a:cubicBezTo>
                  <a:lnTo>
                    <a:pt x="109025" y="218304"/>
                  </a:lnTo>
                  <a:lnTo>
                    <a:pt x="53732" y="218304"/>
                  </a:lnTo>
                  <a:lnTo>
                    <a:pt x="42673" y="274415"/>
                  </a:lnTo>
                  <a:cubicBezTo>
                    <a:pt x="42264" y="276873"/>
                    <a:pt x="41035" y="278511"/>
                    <a:pt x="38168" y="278511"/>
                  </a:cubicBezTo>
                  <a:lnTo>
                    <a:pt x="3354" y="278511"/>
                  </a:lnTo>
                  <a:cubicBezTo>
                    <a:pt x="897" y="278511"/>
                    <a:pt x="-332" y="276873"/>
                    <a:pt x="78" y="274415"/>
                  </a:cubicBezTo>
                  <a:lnTo>
                    <a:pt x="60285" y="4096"/>
                  </a:lnTo>
                  <a:cubicBezTo>
                    <a:pt x="61104" y="1638"/>
                    <a:pt x="62333" y="0"/>
                    <a:pt x="6479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grpSp>
      <p:grpSp>
        <p:nvGrpSpPr>
          <p:cNvPr id="218" name="Google Shape;218;p23"/>
          <p:cNvGrpSpPr/>
          <p:nvPr/>
        </p:nvGrpSpPr>
        <p:grpSpPr>
          <a:xfrm>
            <a:off x="2318572" y="514806"/>
            <a:ext cx="4504665" cy="807975"/>
            <a:chOff x="3091430" y="686408"/>
            <a:chExt cx="6006220" cy="1077300"/>
          </a:xfrm>
        </p:grpSpPr>
        <p:sp>
          <p:nvSpPr>
            <p:cNvPr id="219" name="Google Shape;219;p23"/>
            <p:cNvSpPr/>
            <p:nvPr/>
          </p:nvSpPr>
          <p:spPr>
            <a:xfrm>
              <a:off x="7220723" y="790516"/>
              <a:ext cx="1876927" cy="461665"/>
            </a:xfrm>
            <a:prstGeom prst="roundRect">
              <a:avLst>
                <a:gd name="adj" fmla="val 50000"/>
              </a:avLst>
            </a:prstGeom>
            <a:solidFill>
              <a:srgbClr val="FFDD9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0" name="Google Shape;220;p23"/>
            <p:cNvSpPr txBox="1"/>
            <p:nvPr/>
          </p:nvSpPr>
          <p:spPr>
            <a:xfrm>
              <a:off x="7695117" y="867459"/>
              <a:ext cx="928139" cy="3077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b="1">
                  <a:solidFill>
                    <a:srgbClr val="3F3F3F"/>
                  </a:solidFill>
                  <a:latin typeface="Arial"/>
                  <a:ea typeface="Arial"/>
                  <a:cs typeface="Arial"/>
                  <a:sym typeface="Arial"/>
                </a:rPr>
                <a:t>CASE 1</a:t>
              </a:r>
              <a:endParaRPr sz="1100"/>
            </a:p>
          </p:txBody>
        </p:sp>
        <p:sp>
          <p:nvSpPr>
            <p:cNvPr id="221" name="Google Shape;221;p23"/>
            <p:cNvSpPr txBox="1"/>
            <p:nvPr/>
          </p:nvSpPr>
          <p:spPr>
            <a:xfrm>
              <a:off x="3091430" y="686408"/>
              <a:ext cx="4821300" cy="10773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Clr>
                  <a:schemeClr val="dk1"/>
                </a:buClr>
                <a:buFont typeface="Arial"/>
                <a:buNone/>
              </a:pPr>
              <a:r>
                <a:rPr lang="en-GB" sz="1600" b="1" dirty="0" err="1">
                  <a:solidFill>
                    <a:schemeClr val="accent3"/>
                  </a:solidFill>
                </a:rPr>
                <a:t>i</a:t>
              </a:r>
              <a:r>
                <a:rPr lang="en-GB" sz="1600" b="1" dirty="0">
                  <a:solidFill>
                    <a:schemeClr val="accent3"/>
                  </a:solidFill>
                </a:rPr>
                <a:t>-Reporter Implementation Advantages</a:t>
              </a:r>
              <a:endParaRPr sz="1600" b="1" dirty="0">
                <a:solidFill>
                  <a:schemeClr val="accent3"/>
                </a:solidFill>
              </a:endParaRPr>
            </a:p>
            <a:p>
              <a:pPr marL="0" marR="0" lvl="0" indent="0" algn="ctr" rtl="0">
                <a:spcBef>
                  <a:spcPts val="0"/>
                </a:spcBef>
                <a:spcAft>
                  <a:spcPts val="0"/>
                </a:spcAft>
                <a:buNone/>
              </a:pPr>
              <a:endParaRPr sz="1600" b="1" dirty="0">
                <a:solidFill>
                  <a:schemeClr val="accent3"/>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4"/>
          <p:cNvSpPr/>
          <p:nvPr/>
        </p:nvSpPr>
        <p:spPr>
          <a:xfrm>
            <a:off x="454002" y="1094873"/>
            <a:ext cx="3964257" cy="3752334"/>
          </a:xfrm>
          <a:prstGeom prst="rect">
            <a:avLst/>
          </a:prstGeom>
          <a:solidFill>
            <a:srgbClr val="FAFA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7" name="Google Shape;227;p24"/>
          <p:cNvSpPr/>
          <p:nvPr/>
        </p:nvSpPr>
        <p:spPr>
          <a:xfrm>
            <a:off x="4774001" y="1094874"/>
            <a:ext cx="3972823" cy="3752334"/>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8" name="Google Shape;228;p24"/>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7</a:t>
            </a:fld>
            <a:endParaRPr/>
          </a:p>
        </p:txBody>
      </p:sp>
      <p:pic>
        <p:nvPicPr>
          <p:cNvPr id="229" name="Google Shape;229;p24"/>
          <p:cNvPicPr preferRelativeResize="0"/>
          <p:nvPr/>
        </p:nvPicPr>
        <p:blipFill rotWithShape="1">
          <a:blip r:embed="rId3">
            <a:alphaModFix/>
          </a:blip>
          <a:srcRect/>
          <a:stretch/>
        </p:blipFill>
        <p:spPr>
          <a:xfrm>
            <a:off x="1884577" y="1198465"/>
            <a:ext cx="981088" cy="1446278"/>
          </a:xfrm>
          <a:prstGeom prst="rect">
            <a:avLst/>
          </a:prstGeom>
          <a:noFill/>
          <a:ln>
            <a:noFill/>
          </a:ln>
        </p:spPr>
      </p:pic>
      <p:sp>
        <p:nvSpPr>
          <p:cNvPr id="230" name="Google Shape;230;p24"/>
          <p:cNvSpPr txBox="1"/>
          <p:nvPr/>
        </p:nvSpPr>
        <p:spPr>
          <a:xfrm>
            <a:off x="681921" y="2848767"/>
            <a:ext cx="3386400" cy="53553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Data entered on paper forms.</a:t>
            </a:r>
            <a:endParaRPr sz="900" b="1" dirty="0">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Are you experiencing errors and omissions with your data?</a:t>
            </a:r>
            <a:endParaRPr sz="900" b="1" dirty="0">
              <a:solidFill>
                <a:srgbClr val="3F3F3F"/>
              </a:solidFill>
            </a:endParaRPr>
          </a:p>
          <a:p>
            <a:pPr marL="0" marR="0" lvl="0" indent="0" algn="ctr" rtl="0">
              <a:lnSpc>
                <a:spcPct val="120000"/>
              </a:lnSpc>
              <a:spcBef>
                <a:spcPts val="0"/>
              </a:spcBef>
              <a:spcAft>
                <a:spcPts val="0"/>
              </a:spcAft>
              <a:buNone/>
            </a:pPr>
            <a:endParaRPr sz="1100" b="1" dirty="0">
              <a:solidFill>
                <a:srgbClr val="3F3F3F"/>
              </a:solidFill>
            </a:endParaRPr>
          </a:p>
        </p:txBody>
      </p:sp>
      <p:sp>
        <p:nvSpPr>
          <p:cNvPr id="231" name="Google Shape;231;p24"/>
          <p:cNvSpPr txBox="1"/>
          <p:nvPr/>
        </p:nvSpPr>
        <p:spPr>
          <a:xfrm>
            <a:off x="714500" y="3642145"/>
            <a:ext cx="3386400" cy="941796"/>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Clr>
                <a:schemeClr val="dk1"/>
              </a:buClr>
              <a:buSzPts val="1100"/>
              <a:buFont typeface="Arial"/>
              <a:buNone/>
            </a:pPr>
            <a:r>
              <a:rPr lang="en-GB" sz="1000" dirty="0">
                <a:solidFill>
                  <a:srgbClr val="3F3F3F"/>
                </a:solidFill>
              </a:rPr>
              <a:t>Paper forms need to be checked for errors and omissions.</a:t>
            </a:r>
            <a:endParaRPr sz="1000" dirty="0">
              <a:solidFill>
                <a:srgbClr val="3F3F3F"/>
              </a:solidFill>
            </a:endParaRPr>
          </a:p>
          <a:p>
            <a:pPr marL="0" marR="0" lvl="0" indent="0" algn="just" rtl="0">
              <a:lnSpc>
                <a:spcPct val="120000"/>
              </a:lnSpc>
              <a:spcBef>
                <a:spcPts val="0"/>
              </a:spcBef>
              <a:spcAft>
                <a:spcPts val="0"/>
              </a:spcAft>
              <a:buClr>
                <a:schemeClr val="dk1"/>
              </a:buClr>
              <a:buSzPts val="1100"/>
              <a:buFont typeface="Arial"/>
              <a:buNone/>
            </a:pPr>
            <a:r>
              <a:rPr lang="en-GB" sz="1000" dirty="0">
                <a:solidFill>
                  <a:srgbClr val="3F3F3F"/>
                </a:solidFill>
              </a:rPr>
              <a:t>In addition, there are further transcription errors during the computer input process, and a lot of work time is spent before they are digitised.</a:t>
            </a:r>
            <a:endParaRPr sz="1000" dirty="0">
              <a:solidFill>
                <a:srgbClr val="3F3F3F"/>
              </a:solidFill>
            </a:endParaRPr>
          </a:p>
          <a:p>
            <a:pPr marL="0" marR="0" lvl="0" indent="0" algn="just" rtl="0">
              <a:lnSpc>
                <a:spcPct val="120000"/>
              </a:lnSpc>
              <a:spcBef>
                <a:spcPts val="0"/>
              </a:spcBef>
              <a:spcAft>
                <a:spcPts val="0"/>
              </a:spcAft>
              <a:buNone/>
            </a:pPr>
            <a:endParaRPr sz="1100" dirty="0">
              <a:solidFill>
                <a:srgbClr val="3F3F3F"/>
              </a:solidFill>
            </a:endParaRPr>
          </a:p>
        </p:txBody>
      </p:sp>
      <p:sp>
        <p:nvSpPr>
          <p:cNvPr id="232" name="Google Shape;232;p24"/>
          <p:cNvSpPr/>
          <p:nvPr/>
        </p:nvSpPr>
        <p:spPr>
          <a:xfrm rot="5400000">
            <a:off x="4495454" y="2939655"/>
            <a:ext cx="227034" cy="195719"/>
          </a:xfrm>
          <a:prstGeom prst="triangle">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233" name="Google Shape;233;p24"/>
          <p:cNvCxnSpPr/>
          <p:nvPr/>
        </p:nvCxnSpPr>
        <p:spPr>
          <a:xfrm>
            <a:off x="633245" y="3513221"/>
            <a:ext cx="3548946" cy="0"/>
          </a:xfrm>
          <a:prstGeom prst="straightConnector1">
            <a:avLst/>
          </a:prstGeom>
          <a:noFill/>
          <a:ln w="9525" cap="flat" cmpd="sng">
            <a:solidFill>
              <a:srgbClr val="3F3F3F"/>
            </a:solidFill>
            <a:prstDash val="solid"/>
            <a:miter lim="800000"/>
            <a:headEnd type="none" w="sm" len="sm"/>
            <a:tailEnd type="none" w="sm" len="sm"/>
          </a:ln>
        </p:spPr>
      </p:cxnSp>
      <p:sp>
        <p:nvSpPr>
          <p:cNvPr id="234" name="Google Shape;234;p24"/>
          <p:cNvSpPr txBox="1"/>
          <p:nvPr/>
        </p:nvSpPr>
        <p:spPr>
          <a:xfrm>
            <a:off x="5225762" y="2637715"/>
            <a:ext cx="3069300" cy="8309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900" b="1" dirty="0">
                <a:solidFill>
                  <a:srgbClr val="3F3F3F"/>
                </a:solidFill>
              </a:rPr>
              <a:t>Paper and Excel forms that you are used to using on a daily basis become electronic forms as they are. Forms entered in the field are quickly digitised, eliminating the need for data entry back at the office. Storage of forms, printing costs and overtime work can also be reduced.</a:t>
            </a:r>
            <a:endParaRPr sz="900" b="1" dirty="0">
              <a:solidFill>
                <a:srgbClr val="3F3F3F"/>
              </a:solidFill>
              <a:latin typeface="Arial"/>
              <a:ea typeface="Arial"/>
              <a:cs typeface="Arial"/>
              <a:sym typeface="Arial"/>
            </a:endParaRPr>
          </a:p>
        </p:txBody>
      </p:sp>
      <p:sp>
        <p:nvSpPr>
          <p:cNvPr id="235" name="Google Shape;235;p24"/>
          <p:cNvSpPr txBox="1"/>
          <p:nvPr/>
        </p:nvSpPr>
        <p:spPr>
          <a:xfrm>
            <a:off x="4900321" y="3566960"/>
            <a:ext cx="3846503" cy="1292662"/>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Clr>
                <a:schemeClr val="dk1"/>
              </a:buClr>
              <a:buSzPts val="1100"/>
              <a:buFont typeface="Arial"/>
              <a:buNone/>
            </a:pPr>
            <a:r>
              <a:rPr lang="en-GB" sz="1000" dirty="0">
                <a:solidFill>
                  <a:srgbClr val="3F3F3F"/>
                </a:solidFill>
              </a:rPr>
              <a:t>Various input methods, such as functions to prevent input</a:t>
            </a:r>
            <a:r>
              <a:rPr lang="ja-JP" altLang="en-US" sz="1000" dirty="0">
                <a:solidFill>
                  <a:srgbClr val="3F3F3F"/>
                </a:solidFill>
              </a:rPr>
              <a:t>　</a:t>
            </a:r>
            <a:r>
              <a:rPr lang="en-GB" sz="1000" dirty="0">
                <a:solidFill>
                  <a:srgbClr val="3F3F3F"/>
                </a:solidFill>
              </a:rPr>
              <a:t>omissions and errors, the attachment of photographs taken on site, and direct input from master data, QR code data and measurement data from Bluetooth-enabled measuring</a:t>
            </a:r>
            <a:r>
              <a:rPr lang="ja-JP" altLang="en-US" sz="1000" dirty="0">
                <a:solidFill>
                  <a:srgbClr val="3F3F3F"/>
                </a:solidFill>
              </a:rPr>
              <a:t>　</a:t>
            </a:r>
            <a:r>
              <a:rPr lang="en-GB" sz="1000" dirty="0">
                <a:solidFill>
                  <a:srgbClr val="3F3F3F"/>
                </a:solidFill>
              </a:rPr>
              <a:t>instruments, enable the creation of forms quickly and without input errors or omissions.</a:t>
            </a:r>
            <a:endParaRPr sz="1000" dirty="0">
              <a:solidFill>
                <a:srgbClr val="3F3F3F"/>
              </a:solidFill>
            </a:endParaRPr>
          </a:p>
          <a:p>
            <a:pPr marL="0" marR="0" lvl="0" indent="0" rtl="0">
              <a:lnSpc>
                <a:spcPct val="120000"/>
              </a:lnSpc>
              <a:spcBef>
                <a:spcPts val="0"/>
              </a:spcBef>
              <a:spcAft>
                <a:spcPts val="0"/>
              </a:spcAft>
              <a:buClr>
                <a:schemeClr val="dk1"/>
              </a:buClr>
              <a:buSzPts val="1100"/>
              <a:buFont typeface="Arial"/>
              <a:buNone/>
            </a:pPr>
            <a:r>
              <a:rPr lang="en-GB" sz="1000" dirty="0">
                <a:solidFill>
                  <a:srgbClr val="3F3F3F"/>
                </a:solidFill>
              </a:rPr>
              <a:t>Hands-free and eyes-free voice input is also possible.</a:t>
            </a:r>
            <a:endParaRPr sz="1000" dirty="0">
              <a:solidFill>
                <a:srgbClr val="3F3F3F"/>
              </a:solidFill>
            </a:endParaRPr>
          </a:p>
          <a:p>
            <a:pPr marL="0" marR="0" lvl="0" indent="0" rtl="0">
              <a:lnSpc>
                <a:spcPct val="120000"/>
              </a:lnSpc>
              <a:spcBef>
                <a:spcPts val="0"/>
              </a:spcBef>
              <a:spcAft>
                <a:spcPts val="0"/>
              </a:spcAft>
              <a:buNone/>
            </a:pPr>
            <a:endParaRPr sz="1000" dirty="0">
              <a:solidFill>
                <a:srgbClr val="3F3F3F"/>
              </a:solidFill>
            </a:endParaRPr>
          </a:p>
        </p:txBody>
      </p:sp>
      <p:cxnSp>
        <p:nvCxnSpPr>
          <p:cNvPr id="236" name="Google Shape;236;p24"/>
          <p:cNvCxnSpPr/>
          <p:nvPr/>
        </p:nvCxnSpPr>
        <p:spPr>
          <a:xfrm>
            <a:off x="5010069" y="3513221"/>
            <a:ext cx="3548946" cy="0"/>
          </a:xfrm>
          <a:prstGeom prst="straightConnector1">
            <a:avLst/>
          </a:prstGeom>
          <a:noFill/>
          <a:ln w="9525" cap="flat" cmpd="sng">
            <a:solidFill>
              <a:srgbClr val="3F3F3F"/>
            </a:solidFill>
            <a:prstDash val="solid"/>
            <a:miter lim="800000"/>
            <a:headEnd type="none" w="sm" len="sm"/>
            <a:tailEnd type="none" w="sm" len="sm"/>
          </a:ln>
        </p:spPr>
      </p:cxnSp>
      <p:pic>
        <p:nvPicPr>
          <p:cNvPr id="237" name="Google Shape;237;p24"/>
          <p:cNvPicPr preferRelativeResize="0"/>
          <p:nvPr/>
        </p:nvPicPr>
        <p:blipFill rotWithShape="1">
          <a:blip r:embed="rId4">
            <a:alphaModFix/>
          </a:blip>
          <a:srcRect/>
          <a:stretch/>
        </p:blipFill>
        <p:spPr>
          <a:xfrm>
            <a:off x="6139515" y="1331099"/>
            <a:ext cx="1304293" cy="1150222"/>
          </a:xfrm>
          <a:prstGeom prst="rect">
            <a:avLst/>
          </a:prstGeom>
          <a:noFill/>
          <a:ln>
            <a:noFill/>
          </a:ln>
        </p:spPr>
      </p:pic>
      <p:grpSp>
        <p:nvGrpSpPr>
          <p:cNvPr id="238" name="Google Shape;238;p24"/>
          <p:cNvGrpSpPr/>
          <p:nvPr/>
        </p:nvGrpSpPr>
        <p:grpSpPr>
          <a:xfrm>
            <a:off x="348916" y="1024834"/>
            <a:ext cx="923528" cy="923528"/>
            <a:chOff x="465221" y="1366446"/>
            <a:chExt cx="1231371" cy="1231371"/>
          </a:xfrm>
        </p:grpSpPr>
        <p:sp>
          <p:nvSpPr>
            <p:cNvPr id="239" name="Google Shape;239;p24"/>
            <p:cNvSpPr/>
            <p:nvPr/>
          </p:nvSpPr>
          <p:spPr>
            <a:xfrm>
              <a:off x="465221" y="1366446"/>
              <a:ext cx="1231371" cy="1231371"/>
            </a:xfrm>
            <a:prstGeom prst="ellipse">
              <a:avLst/>
            </a:prstGeom>
            <a:solidFill>
              <a:srgbClr val="AEABA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40" name="Google Shape;240;p24"/>
            <p:cNvSpPr/>
            <p:nvPr/>
          </p:nvSpPr>
          <p:spPr>
            <a:xfrm>
              <a:off x="605337" y="1839189"/>
              <a:ext cx="951138" cy="285883"/>
            </a:xfrm>
            <a:custGeom>
              <a:avLst/>
              <a:gdLst/>
              <a:ahLst/>
              <a:cxnLst/>
              <a:rect l="l" t="t" r="r" b="b"/>
              <a:pathLst>
                <a:path w="951138" h="285883" extrusionOk="0">
                  <a:moveTo>
                    <a:pt x="46282" y="157686"/>
                  </a:moveTo>
                  <a:cubicBezTo>
                    <a:pt x="44643" y="157686"/>
                    <a:pt x="43824" y="158505"/>
                    <a:pt x="43824" y="160144"/>
                  </a:cubicBezTo>
                  <a:lnTo>
                    <a:pt x="43824" y="240011"/>
                  </a:lnTo>
                  <a:cubicBezTo>
                    <a:pt x="43824" y="241649"/>
                    <a:pt x="44643" y="242468"/>
                    <a:pt x="46282" y="242468"/>
                  </a:cubicBezTo>
                  <a:lnTo>
                    <a:pt x="61026" y="242468"/>
                  </a:lnTo>
                  <a:cubicBezTo>
                    <a:pt x="87239" y="242468"/>
                    <a:pt x="96250" y="232639"/>
                    <a:pt x="96250" y="199872"/>
                  </a:cubicBezTo>
                  <a:cubicBezTo>
                    <a:pt x="96250" y="167106"/>
                    <a:pt x="87239" y="157686"/>
                    <a:pt x="61026" y="157686"/>
                  </a:cubicBezTo>
                  <a:close/>
                  <a:moveTo>
                    <a:pt x="693982" y="43415"/>
                  </a:moveTo>
                  <a:cubicBezTo>
                    <a:pt x="692343" y="43415"/>
                    <a:pt x="691524" y="44234"/>
                    <a:pt x="691524" y="45872"/>
                  </a:cubicBezTo>
                  <a:lnTo>
                    <a:pt x="691524" y="126968"/>
                  </a:lnTo>
                  <a:cubicBezTo>
                    <a:pt x="691524" y="128606"/>
                    <a:pt x="692343" y="129426"/>
                    <a:pt x="693982" y="129426"/>
                  </a:cubicBezTo>
                  <a:lnTo>
                    <a:pt x="708317" y="129426"/>
                  </a:lnTo>
                  <a:cubicBezTo>
                    <a:pt x="732891" y="129426"/>
                    <a:pt x="743540" y="119596"/>
                    <a:pt x="743540" y="86420"/>
                  </a:cubicBezTo>
                  <a:cubicBezTo>
                    <a:pt x="743540" y="53654"/>
                    <a:pt x="732891" y="43415"/>
                    <a:pt x="708317" y="43415"/>
                  </a:cubicBezTo>
                  <a:close/>
                  <a:moveTo>
                    <a:pt x="46282" y="43415"/>
                  </a:moveTo>
                  <a:cubicBezTo>
                    <a:pt x="44643" y="43415"/>
                    <a:pt x="43824" y="44234"/>
                    <a:pt x="43824" y="45872"/>
                  </a:cubicBezTo>
                  <a:lnTo>
                    <a:pt x="43824" y="117548"/>
                  </a:lnTo>
                  <a:cubicBezTo>
                    <a:pt x="43824" y="119186"/>
                    <a:pt x="44643" y="120005"/>
                    <a:pt x="46282" y="120005"/>
                  </a:cubicBezTo>
                  <a:lnTo>
                    <a:pt x="61026" y="120005"/>
                  </a:lnTo>
                  <a:cubicBezTo>
                    <a:pt x="85191" y="120005"/>
                    <a:pt x="93383" y="112633"/>
                    <a:pt x="93383" y="81915"/>
                  </a:cubicBezTo>
                  <a:cubicBezTo>
                    <a:pt x="93383" y="51197"/>
                    <a:pt x="85191" y="43415"/>
                    <a:pt x="61026" y="43415"/>
                  </a:cubicBezTo>
                  <a:close/>
                  <a:moveTo>
                    <a:pt x="542601" y="39729"/>
                  </a:moveTo>
                  <a:cubicBezTo>
                    <a:pt x="530723" y="39729"/>
                    <a:pt x="521712" y="45872"/>
                    <a:pt x="518845" y="55292"/>
                  </a:cubicBezTo>
                  <a:cubicBezTo>
                    <a:pt x="516388" y="63074"/>
                    <a:pt x="515978" y="66351"/>
                    <a:pt x="515978" y="142942"/>
                  </a:cubicBezTo>
                  <a:cubicBezTo>
                    <a:pt x="515978" y="219532"/>
                    <a:pt x="516388" y="222809"/>
                    <a:pt x="518845" y="230591"/>
                  </a:cubicBezTo>
                  <a:cubicBezTo>
                    <a:pt x="521712" y="240011"/>
                    <a:pt x="530723" y="246154"/>
                    <a:pt x="542601" y="246154"/>
                  </a:cubicBezTo>
                  <a:cubicBezTo>
                    <a:pt x="554069" y="246154"/>
                    <a:pt x="563079" y="240011"/>
                    <a:pt x="565946" y="230591"/>
                  </a:cubicBezTo>
                  <a:cubicBezTo>
                    <a:pt x="568404" y="222809"/>
                    <a:pt x="568814" y="219532"/>
                    <a:pt x="568814" y="142942"/>
                  </a:cubicBezTo>
                  <a:cubicBezTo>
                    <a:pt x="568814" y="66351"/>
                    <a:pt x="568404" y="63074"/>
                    <a:pt x="565946" y="55292"/>
                  </a:cubicBezTo>
                  <a:cubicBezTo>
                    <a:pt x="563079" y="45872"/>
                    <a:pt x="554069" y="39729"/>
                    <a:pt x="542601" y="39729"/>
                  </a:cubicBezTo>
                  <a:close/>
                  <a:moveTo>
                    <a:pt x="832770" y="3686"/>
                  </a:moveTo>
                  <a:lnTo>
                    <a:pt x="947042" y="3686"/>
                  </a:lnTo>
                  <a:cubicBezTo>
                    <a:pt x="949499" y="3686"/>
                    <a:pt x="951138" y="5324"/>
                    <a:pt x="951138" y="7782"/>
                  </a:cubicBezTo>
                  <a:lnTo>
                    <a:pt x="951138" y="39319"/>
                  </a:lnTo>
                  <a:cubicBezTo>
                    <a:pt x="951138" y="41776"/>
                    <a:pt x="949499" y="43415"/>
                    <a:pt x="947042" y="43415"/>
                  </a:cubicBezTo>
                  <a:lnTo>
                    <a:pt x="874957" y="43415"/>
                  </a:lnTo>
                  <a:cubicBezTo>
                    <a:pt x="873318" y="43415"/>
                    <a:pt x="872499" y="44234"/>
                    <a:pt x="872499" y="45872"/>
                  </a:cubicBezTo>
                  <a:lnTo>
                    <a:pt x="872499" y="119186"/>
                  </a:lnTo>
                  <a:cubicBezTo>
                    <a:pt x="872499" y="120824"/>
                    <a:pt x="873318" y="121644"/>
                    <a:pt x="874957" y="121644"/>
                  </a:cubicBezTo>
                  <a:lnTo>
                    <a:pt x="937212" y="121644"/>
                  </a:lnTo>
                  <a:cubicBezTo>
                    <a:pt x="939670" y="121644"/>
                    <a:pt x="941308" y="123282"/>
                    <a:pt x="941308" y="125739"/>
                  </a:cubicBezTo>
                  <a:lnTo>
                    <a:pt x="941308" y="157277"/>
                  </a:lnTo>
                  <a:cubicBezTo>
                    <a:pt x="941308" y="159734"/>
                    <a:pt x="939670" y="161372"/>
                    <a:pt x="937212" y="161372"/>
                  </a:cubicBezTo>
                  <a:lnTo>
                    <a:pt x="874957" y="161372"/>
                  </a:lnTo>
                  <a:cubicBezTo>
                    <a:pt x="873318" y="161372"/>
                    <a:pt x="872499" y="162192"/>
                    <a:pt x="872499" y="163830"/>
                  </a:cubicBezTo>
                  <a:lnTo>
                    <a:pt x="872499" y="240011"/>
                  </a:lnTo>
                  <a:cubicBezTo>
                    <a:pt x="872499" y="241649"/>
                    <a:pt x="873318" y="242468"/>
                    <a:pt x="874957" y="242468"/>
                  </a:cubicBezTo>
                  <a:lnTo>
                    <a:pt x="947042" y="242468"/>
                  </a:lnTo>
                  <a:cubicBezTo>
                    <a:pt x="949499" y="242468"/>
                    <a:pt x="951138" y="244107"/>
                    <a:pt x="951138" y="246564"/>
                  </a:cubicBezTo>
                  <a:lnTo>
                    <a:pt x="951138" y="278101"/>
                  </a:lnTo>
                  <a:cubicBezTo>
                    <a:pt x="951138" y="280559"/>
                    <a:pt x="949499" y="282197"/>
                    <a:pt x="947042" y="282197"/>
                  </a:cubicBezTo>
                  <a:lnTo>
                    <a:pt x="832770" y="282197"/>
                  </a:lnTo>
                  <a:cubicBezTo>
                    <a:pt x="830313" y="282197"/>
                    <a:pt x="828675" y="280559"/>
                    <a:pt x="828675" y="278101"/>
                  </a:cubicBezTo>
                  <a:lnTo>
                    <a:pt x="828675" y="7782"/>
                  </a:lnTo>
                  <a:cubicBezTo>
                    <a:pt x="828675" y="5324"/>
                    <a:pt x="830313" y="3686"/>
                    <a:pt x="832770" y="3686"/>
                  </a:cubicBezTo>
                  <a:close/>
                  <a:moveTo>
                    <a:pt x="651795" y="3686"/>
                  </a:moveTo>
                  <a:lnTo>
                    <a:pt x="707907" y="3686"/>
                  </a:lnTo>
                  <a:cubicBezTo>
                    <a:pt x="757466" y="3686"/>
                    <a:pt x="787365" y="25394"/>
                    <a:pt x="787365" y="86420"/>
                  </a:cubicBezTo>
                  <a:cubicBezTo>
                    <a:pt x="787365" y="122872"/>
                    <a:pt x="775077" y="145809"/>
                    <a:pt x="754189" y="157686"/>
                  </a:cubicBezTo>
                  <a:lnTo>
                    <a:pt x="793508" y="278101"/>
                  </a:lnTo>
                  <a:cubicBezTo>
                    <a:pt x="794327" y="280149"/>
                    <a:pt x="793508" y="282197"/>
                    <a:pt x="791460" y="282197"/>
                  </a:cubicBezTo>
                  <a:lnTo>
                    <a:pt x="753370" y="282197"/>
                  </a:lnTo>
                  <a:cubicBezTo>
                    <a:pt x="750912" y="282197"/>
                    <a:pt x="749684" y="281378"/>
                    <a:pt x="748865" y="279330"/>
                  </a:cubicBezTo>
                  <a:lnTo>
                    <a:pt x="714870" y="168335"/>
                  </a:lnTo>
                  <a:lnTo>
                    <a:pt x="707907" y="168335"/>
                  </a:lnTo>
                  <a:lnTo>
                    <a:pt x="693982" y="168335"/>
                  </a:lnTo>
                  <a:cubicBezTo>
                    <a:pt x="692343" y="168335"/>
                    <a:pt x="691524" y="169154"/>
                    <a:pt x="691524" y="170793"/>
                  </a:cubicBezTo>
                  <a:lnTo>
                    <a:pt x="691524" y="278101"/>
                  </a:lnTo>
                  <a:cubicBezTo>
                    <a:pt x="691524" y="280559"/>
                    <a:pt x="689886" y="282197"/>
                    <a:pt x="687428" y="282197"/>
                  </a:cubicBezTo>
                  <a:lnTo>
                    <a:pt x="651795" y="282197"/>
                  </a:lnTo>
                  <a:cubicBezTo>
                    <a:pt x="649338" y="282197"/>
                    <a:pt x="647700" y="280559"/>
                    <a:pt x="647700" y="278101"/>
                  </a:cubicBezTo>
                  <a:lnTo>
                    <a:pt x="647700" y="7782"/>
                  </a:lnTo>
                  <a:cubicBezTo>
                    <a:pt x="647700" y="5324"/>
                    <a:pt x="649338" y="3686"/>
                    <a:pt x="651795" y="3686"/>
                  </a:cubicBezTo>
                  <a:close/>
                  <a:moveTo>
                    <a:pt x="327945" y="3686"/>
                  </a:moveTo>
                  <a:lnTo>
                    <a:pt x="442217" y="3686"/>
                  </a:lnTo>
                  <a:cubicBezTo>
                    <a:pt x="444674" y="3686"/>
                    <a:pt x="446313" y="5324"/>
                    <a:pt x="446313" y="7782"/>
                  </a:cubicBezTo>
                  <a:lnTo>
                    <a:pt x="446313" y="39319"/>
                  </a:lnTo>
                  <a:cubicBezTo>
                    <a:pt x="446313" y="41776"/>
                    <a:pt x="444674" y="43415"/>
                    <a:pt x="442217" y="43415"/>
                  </a:cubicBezTo>
                  <a:lnTo>
                    <a:pt x="370132" y="43415"/>
                  </a:lnTo>
                  <a:cubicBezTo>
                    <a:pt x="368493" y="43415"/>
                    <a:pt x="367674" y="44234"/>
                    <a:pt x="367674" y="45872"/>
                  </a:cubicBezTo>
                  <a:lnTo>
                    <a:pt x="367674" y="121234"/>
                  </a:lnTo>
                  <a:cubicBezTo>
                    <a:pt x="367674" y="122872"/>
                    <a:pt x="368493" y="123692"/>
                    <a:pt x="370132" y="123692"/>
                  </a:cubicBezTo>
                  <a:lnTo>
                    <a:pt x="432387" y="123692"/>
                  </a:lnTo>
                  <a:cubicBezTo>
                    <a:pt x="434844" y="123692"/>
                    <a:pt x="436483" y="125330"/>
                    <a:pt x="436483" y="127787"/>
                  </a:cubicBezTo>
                  <a:lnTo>
                    <a:pt x="436483" y="159325"/>
                  </a:lnTo>
                  <a:cubicBezTo>
                    <a:pt x="436483" y="161782"/>
                    <a:pt x="434844" y="163420"/>
                    <a:pt x="432387" y="163420"/>
                  </a:cubicBezTo>
                  <a:lnTo>
                    <a:pt x="370132" y="163420"/>
                  </a:lnTo>
                  <a:cubicBezTo>
                    <a:pt x="368493" y="163420"/>
                    <a:pt x="367674" y="164239"/>
                    <a:pt x="367674" y="165878"/>
                  </a:cubicBezTo>
                  <a:lnTo>
                    <a:pt x="367674" y="278101"/>
                  </a:lnTo>
                  <a:cubicBezTo>
                    <a:pt x="367674" y="280559"/>
                    <a:pt x="366036" y="282197"/>
                    <a:pt x="363578" y="282197"/>
                  </a:cubicBezTo>
                  <a:lnTo>
                    <a:pt x="327945" y="282197"/>
                  </a:lnTo>
                  <a:cubicBezTo>
                    <a:pt x="325488" y="282197"/>
                    <a:pt x="323850" y="280559"/>
                    <a:pt x="323850" y="278101"/>
                  </a:cubicBezTo>
                  <a:lnTo>
                    <a:pt x="323850" y="7782"/>
                  </a:lnTo>
                  <a:cubicBezTo>
                    <a:pt x="323850" y="5324"/>
                    <a:pt x="325488" y="3686"/>
                    <a:pt x="327945" y="3686"/>
                  </a:cubicBezTo>
                  <a:close/>
                  <a:moveTo>
                    <a:pt x="175545" y="3686"/>
                  </a:moveTo>
                  <a:lnTo>
                    <a:pt x="289817" y="3686"/>
                  </a:lnTo>
                  <a:cubicBezTo>
                    <a:pt x="292274" y="3686"/>
                    <a:pt x="293912" y="5324"/>
                    <a:pt x="293912" y="7782"/>
                  </a:cubicBezTo>
                  <a:lnTo>
                    <a:pt x="293912" y="39319"/>
                  </a:lnTo>
                  <a:cubicBezTo>
                    <a:pt x="293912" y="41776"/>
                    <a:pt x="292274" y="43415"/>
                    <a:pt x="289817" y="43415"/>
                  </a:cubicBezTo>
                  <a:lnTo>
                    <a:pt x="217732" y="43415"/>
                  </a:lnTo>
                  <a:cubicBezTo>
                    <a:pt x="216093" y="43415"/>
                    <a:pt x="215274" y="44234"/>
                    <a:pt x="215274" y="45872"/>
                  </a:cubicBezTo>
                  <a:lnTo>
                    <a:pt x="215274" y="119186"/>
                  </a:lnTo>
                  <a:cubicBezTo>
                    <a:pt x="215274" y="120824"/>
                    <a:pt x="216093" y="121644"/>
                    <a:pt x="217732" y="121644"/>
                  </a:cubicBezTo>
                  <a:lnTo>
                    <a:pt x="279987" y="121644"/>
                  </a:lnTo>
                  <a:cubicBezTo>
                    <a:pt x="282444" y="121644"/>
                    <a:pt x="284083" y="123282"/>
                    <a:pt x="284083" y="125739"/>
                  </a:cubicBezTo>
                  <a:lnTo>
                    <a:pt x="284083" y="157277"/>
                  </a:lnTo>
                  <a:cubicBezTo>
                    <a:pt x="284083" y="159734"/>
                    <a:pt x="282444" y="161372"/>
                    <a:pt x="279987" y="161372"/>
                  </a:cubicBezTo>
                  <a:lnTo>
                    <a:pt x="217732" y="161372"/>
                  </a:lnTo>
                  <a:cubicBezTo>
                    <a:pt x="216093" y="161372"/>
                    <a:pt x="215274" y="162192"/>
                    <a:pt x="215274" y="163830"/>
                  </a:cubicBezTo>
                  <a:lnTo>
                    <a:pt x="215274" y="240011"/>
                  </a:lnTo>
                  <a:cubicBezTo>
                    <a:pt x="215274" y="241649"/>
                    <a:pt x="216093" y="242468"/>
                    <a:pt x="217732" y="242468"/>
                  </a:cubicBezTo>
                  <a:lnTo>
                    <a:pt x="289817" y="242468"/>
                  </a:lnTo>
                  <a:cubicBezTo>
                    <a:pt x="292274" y="242468"/>
                    <a:pt x="293912" y="244107"/>
                    <a:pt x="293912" y="246564"/>
                  </a:cubicBezTo>
                  <a:lnTo>
                    <a:pt x="293912" y="278101"/>
                  </a:lnTo>
                  <a:cubicBezTo>
                    <a:pt x="293912" y="280559"/>
                    <a:pt x="292274" y="282197"/>
                    <a:pt x="289817" y="282197"/>
                  </a:cubicBezTo>
                  <a:lnTo>
                    <a:pt x="175545" y="282197"/>
                  </a:lnTo>
                  <a:cubicBezTo>
                    <a:pt x="173088" y="282197"/>
                    <a:pt x="171450" y="280559"/>
                    <a:pt x="171450" y="278101"/>
                  </a:cubicBezTo>
                  <a:lnTo>
                    <a:pt x="171450" y="7782"/>
                  </a:lnTo>
                  <a:cubicBezTo>
                    <a:pt x="171450" y="5324"/>
                    <a:pt x="173088" y="3686"/>
                    <a:pt x="175545" y="3686"/>
                  </a:cubicBezTo>
                  <a:close/>
                  <a:moveTo>
                    <a:pt x="4095" y="3686"/>
                  </a:moveTo>
                  <a:lnTo>
                    <a:pt x="65122" y="3686"/>
                  </a:lnTo>
                  <a:cubicBezTo>
                    <a:pt x="115090" y="3686"/>
                    <a:pt x="137207" y="26213"/>
                    <a:pt x="137207" y="75771"/>
                  </a:cubicBezTo>
                  <a:cubicBezTo>
                    <a:pt x="137207" y="110176"/>
                    <a:pt x="125330" y="126968"/>
                    <a:pt x="104851" y="135979"/>
                  </a:cubicBezTo>
                  <a:lnTo>
                    <a:pt x="104851" y="136798"/>
                  </a:lnTo>
                  <a:cubicBezTo>
                    <a:pt x="125739" y="142942"/>
                    <a:pt x="140484" y="163420"/>
                    <a:pt x="140484" y="200282"/>
                  </a:cubicBezTo>
                  <a:cubicBezTo>
                    <a:pt x="140484" y="262128"/>
                    <a:pt x="113452" y="282197"/>
                    <a:pt x="59388" y="282197"/>
                  </a:cubicBezTo>
                  <a:lnTo>
                    <a:pt x="4095" y="282197"/>
                  </a:lnTo>
                  <a:cubicBezTo>
                    <a:pt x="1638" y="282197"/>
                    <a:pt x="0" y="280559"/>
                    <a:pt x="0" y="278101"/>
                  </a:cubicBezTo>
                  <a:lnTo>
                    <a:pt x="0" y="7782"/>
                  </a:lnTo>
                  <a:cubicBezTo>
                    <a:pt x="0" y="5324"/>
                    <a:pt x="1638" y="3686"/>
                    <a:pt x="4095" y="3686"/>
                  </a:cubicBezTo>
                  <a:close/>
                  <a:moveTo>
                    <a:pt x="542601" y="0"/>
                  </a:moveTo>
                  <a:cubicBezTo>
                    <a:pt x="576595" y="0"/>
                    <a:pt x="599122" y="15973"/>
                    <a:pt x="608133" y="43415"/>
                  </a:cubicBezTo>
                  <a:cubicBezTo>
                    <a:pt x="612228" y="55702"/>
                    <a:pt x="613457" y="65532"/>
                    <a:pt x="613457" y="142942"/>
                  </a:cubicBezTo>
                  <a:cubicBezTo>
                    <a:pt x="613457" y="220351"/>
                    <a:pt x="612228" y="230181"/>
                    <a:pt x="608133" y="242468"/>
                  </a:cubicBezTo>
                  <a:cubicBezTo>
                    <a:pt x="599122" y="269910"/>
                    <a:pt x="576595" y="285883"/>
                    <a:pt x="542601" y="285883"/>
                  </a:cubicBezTo>
                  <a:cubicBezTo>
                    <a:pt x="508196" y="285883"/>
                    <a:pt x="485670" y="269910"/>
                    <a:pt x="476659" y="242468"/>
                  </a:cubicBezTo>
                  <a:cubicBezTo>
                    <a:pt x="472563" y="230181"/>
                    <a:pt x="471335" y="220351"/>
                    <a:pt x="471335" y="142942"/>
                  </a:cubicBezTo>
                  <a:cubicBezTo>
                    <a:pt x="471335" y="65532"/>
                    <a:pt x="472563" y="55702"/>
                    <a:pt x="476659" y="43415"/>
                  </a:cubicBezTo>
                  <a:cubicBezTo>
                    <a:pt x="485670" y="15973"/>
                    <a:pt x="508196" y="0"/>
                    <a:pt x="54260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241" name="Google Shape;241;p24"/>
          <p:cNvSpPr/>
          <p:nvPr/>
        </p:nvSpPr>
        <p:spPr>
          <a:xfrm>
            <a:off x="3969700" y="-617473"/>
            <a:ext cx="593732" cy="208883"/>
          </a:xfrm>
          <a:custGeom>
            <a:avLst/>
            <a:gdLst/>
            <a:ahLst/>
            <a:cxnLst/>
            <a:rect l="l" t="t" r="r" b="b"/>
            <a:pathLst>
              <a:path w="791642" h="278511" extrusionOk="0">
                <a:moveTo>
                  <a:pt x="81174" y="77819"/>
                </a:moveTo>
                <a:lnTo>
                  <a:pt x="60695" y="181442"/>
                </a:lnTo>
                <a:lnTo>
                  <a:pt x="102062" y="181442"/>
                </a:lnTo>
                <a:lnTo>
                  <a:pt x="82402" y="77819"/>
                </a:lnTo>
                <a:close/>
                <a:moveTo>
                  <a:pt x="691802" y="39729"/>
                </a:moveTo>
                <a:cubicBezTo>
                  <a:pt x="690164" y="39729"/>
                  <a:pt x="689345" y="40548"/>
                  <a:pt x="689345" y="42186"/>
                </a:cubicBezTo>
                <a:lnTo>
                  <a:pt x="689345" y="123282"/>
                </a:lnTo>
                <a:cubicBezTo>
                  <a:pt x="689345" y="124920"/>
                  <a:pt x="690164" y="125740"/>
                  <a:pt x="691802" y="125740"/>
                </a:cubicBezTo>
                <a:lnTo>
                  <a:pt x="706137" y="125740"/>
                </a:lnTo>
                <a:cubicBezTo>
                  <a:pt x="730712" y="125740"/>
                  <a:pt x="741361" y="115910"/>
                  <a:pt x="741361" y="82734"/>
                </a:cubicBezTo>
                <a:cubicBezTo>
                  <a:pt x="741361" y="49968"/>
                  <a:pt x="730712" y="39729"/>
                  <a:pt x="706137" y="39729"/>
                </a:cubicBezTo>
                <a:close/>
                <a:moveTo>
                  <a:pt x="649616" y="0"/>
                </a:moveTo>
                <a:lnTo>
                  <a:pt x="705728" y="0"/>
                </a:lnTo>
                <a:cubicBezTo>
                  <a:pt x="755286" y="0"/>
                  <a:pt x="785185" y="21708"/>
                  <a:pt x="785185" y="82734"/>
                </a:cubicBezTo>
                <a:cubicBezTo>
                  <a:pt x="785185" y="119186"/>
                  <a:pt x="772898" y="142123"/>
                  <a:pt x="752010" y="154000"/>
                </a:cubicBezTo>
                <a:lnTo>
                  <a:pt x="791329" y="274415"/>
                </a:lnTo>
                <a:cubicBezTo>
                  <a:pt x="792148" y="276463"/>
                  <a:pt x="791329" y="278511"/>
                  <a:pt x="789281" y="278511"/>
                </a:cubicBezTo>
                <a:lnTo>
                  <a:pt x="751191" y="278511"/>
                </a:lnTo>
                <a:cubicBezTo>
                  <a:pt x="748733" y="278511"/>
                  <a:pt x="747504" y="277692"/>
                  <a:pt x="746685" y="275644"/>
                </a:cubicBezTo>
                <a:lnTo>
                  <a:pt x="712690" y="164649"/>
                </a:lnTo>
                <a:lnTo>
                  <a:pt x="705728" y="164649"/>
                </a:lnTo>
                <a:lnTo>
                  <a:pt x="691802" y="164649"/>
                </a:lnTo>
                <a:cubicBezTo>
                  <a:pt x="690164" y="164649"/>
                  <a:pt x="689345" y="165468"/>
                  <a:pt x="689345" y="167107"/>
                </a:cubicBezTo>
                <a:lnTo>
                  <a:pt x="689345" y="274415"/>
                </a:lnTo>
                <a:cubicBezTo>
                  <a:pt x="689345" y="276873"/>
                  <a:pt x="687706" y="278511"/>
                  <a:pt x="685249" y="278511"/>
                </a:cubicBezTo>
                <a:lnTo>
                  <a:pt x="649616" y="278511"/>
                </a:lnTo>
                <a:cubicBezTo>
                  <a:pt x="647158" y="278511"/>
                  <a:pt x="645520" y="276873"/>
                  <a:pt x="645520" y="274415"/>
                </a:cubicBezTo>
                <a:lnTo>
                  <a:pt x="645520" y="4096"/>
                </a:lnTo>
                <a:cubicBezTo>
                  <a:pt x="645520" y="1638"/>
                  <a:pt x="647158" y="0"/>
                  <a:pt x="649616" y="0"/>
                </a:cubicBezTo>
                <a:close/>
                <a:moveTo>
                  <a:pt x="497216" y="0"/>
                </a:moveTo>
                <a:lnTo>
                  <a:pt x="611487" y="0"/>
                </a:lnTo>
                <a:cubicBezTo>
                  <a:pt x="613945" y="0"/>
                  <a:pt x="615583" y="1638"/>
                  <a:pt x="615583" y="4096"/>
                </a:cubicBezTo>
                <a:lnTo>
                  <a:pt x="615583" y="35633"/>
                </a:lnTo>
                <a:cubicBezTo>
                  <a:pt x="615583" y="38090"/>
                  <a:pt x="613945" y="39729"/>
                  <a:pt x="611487" y="39729"/>
                </a:cubicBezTo>
                <a:lnTo>
                  <a:pt x="539402" y="39729"/>
                </a:lnTo>
                <a:cubicBezTo>
                  <a:pt x="537764" y="39729"/>
                  <a:pt x="536945" y="40548"/>
                  <a:pt x="536945" y="42186"/>
                </a:cubicBezTo>
                <a:lnTo>
                  <a:pt x="536945" y="115500"/>
                </a:lnTo>
                <a:cubicBezTo>
                  <a:pt x="536945" y="117138"/>
                  <a:pt x="537764" y="117958"/>
                  <a:pt x="539402" y="117958"/>
                </a:cubicBezTo>
                <a:lnTo>
                  <a:pt x="601658" y="117958"/>
                </a:lnTo>
                <a:cubicBezTo>
                  <a:pt x="604115" y="117958"/>
                  <a:pt x="605753" y="119596"/>
                  <a:pt x="605753" y="122053"/>
                </a:cubicBezTo>
                <a:lnTo>
                  <a:pt x="605753" y="153591"/>
                </a:lnTo>
                <a:cubicBezTo>
                  <a:pt x="605753" y="156048"/>
                  <a:pt x="604115" y="157686"/>
                  <a:pt x="601658" y="157686"/>
                </a:cubicBezTo>
                <a:lnTo>
                  <a:pt x="539402" y="157686"/>
                </a:lnTo>
                <a:cubicBezTo>
                  <a:pt x="537764" y="157686"/>
                  <a:pt x="536945" y="158506"/>
                  <a:pt x="536945" y="160144"/>
                </a:cubicBezTo>
                <a:lnTo>
                  <a:pt x="536945" y="236325"/>
                </a:lnTo>
                <a:cubicBezTo>
                  <a:pt x="536945" y="237963"/>
                  <a:pt x="537764" y="238782"/>
                  <a:pt x="539402" y="238782"/>
                </a:cubicBezTo>
                <a:lnTo>
                  <a:pt x="611487" y="238782"/>
                </a:lnTo>
                <a:cubicBezTo>
                  <a:pt x="613945" y="238782"/>
                  <a:pt x="615583" y="240421"/>
                  <a:pt x="615583" y="242878"/>
                </a:cubicBezTo>
                <a:lnTo>
                  <a:pt x="615583" y="274415"/>
                </a:lnTo>
                <a:cubicBezTo>
                  <a:pt x="615583" y="276873"/>
                  <a:pt x="613945" y="278511"/>
                  <a:pt x="611487" y="278511"/>
                </a:cubicBezTo>
                <a:lnTo>
                  <a:pt x="497216" y="278511"/>
                </a:lnTo>
                <a:cubicBezTo>
                  <a:pt x="494759" y="278511"/>
                  <a:pt x="493120" y="276873"/>
                  <a:pt x="493120" y="274415"/>
                </a:cubicBezTo>
                <a:lnTo>
                  <a:pt x="493120" y="4096"/>
                </a:lnTo>
                <a:cubicBezTo>
                  <a:pt x="493120" y="1638"/>
                  <a:pt x="494759" y="0"/>
                  <a:pt x="497216" y="0"/>
                </a:cubicBezTo>
                <a:close/>
                <a:moveTo>
                  <a:pt x="328843" y="0"/>
                </a:moveTo>
                <a:lnTo>
                  <a:pt x="462774" y="0"/>
                </a:lnTo>
                <a:cubicBezTo>
                  <a:pt x="465231" y="0"/>
                  <a:pt x="466869" y="1638"/>
                  <a:pt x="466869" y="4096"/>
                </a:cubicBezTo>
                <a:lnTo>
                  <a:pt x="466869" y="35633"/>
                </a:lnTo>
                <a:cubicBezTo>
                  <a:pt x="466869" y="38090"/>
                  <a:pt x="465231" y="39729"/>
                  <a:pt x="462774" y="39729"/>
                </a:cubicBezTo>
                <a:lnTo>
                  <a:pt x="420178" y="39729"/>
                </a:lnTo>
                <a:cubicBezTo>
                  <a:pt x="418539" y="39729"/>
                  <a:pt x="417720" y="40548"/>
                  <a:pt x="417720" y="42186"/>
                </a:cubicBezTo>
                <a:lnTo>
                  <a:pt x="417720" y="274415"/>
                </a:lnTo>
                <a:cubicBezTo>
                  <a:pt x="417720" y="276873"/>
                  <a:pt x="416082" y="278511"/>
                  <a:pt x="413625" y="278511"/>
                </a:cubicBezTo>
                <a:lnTo>
                  <a:pt x="377992" y="278511"/>
                </a:lnTo>
                <a:cubicBezTo>
                  <a:pt x="375534" y="278511"/>
                  <a:pt x="373896" y="276873"/>
                  <a:pt x="373896" y="274415"/>
                </a:cubicBezTo>
                <a:lnTo>
                  <a:pt x="373896" y="42186"/>
                </a:lnTo>
                <a:cubicBezTo>
                  <a:pt x="373896" y="40548"/>
                  <a:pt x="373077" y="39729"/>
                  <a:pt x="371438" y="39729"/>
                </a:cubicBezTo>
                <a:lnTo>
                  <a:pt x="328843" y="39729"/>
                </a:lnTo>
                <a:cubicBezTo>
                  <a:pt x="326385" y="39729"/>
                  <a:pt x="324747" y="38090"/>
                  <a:pt x="324747" y="35633"/>
                </a:cubicBezTo>
                <a:lnTo>
                  <a:pt x="324747" y="4096"/>
                </a:lnTo>
                <a:cubicBezTo>
                  <a:pt x="324747" y="1638"/>
                  <a:pt x="326385" y="0"/>
                  <a:pt x="328843" y="0"/>
                </a:cubicBezTo>
                <a:close/>
                <a:moveTo>
                  <a:pt x="192416" y="0"/>
                </a:moveTo>
                <a:lnTo>
                  <a:pt x="306687" y="0"/>
                </a:lnTo>
                <a:cubicBezTo>
                  <a:pt x="309145" y="0"/>
                  <a:pt x="310783" y="1638"/>
                  <a:pt x="310783" y="4096"/>
                </a:cubicBezTo>
                <a:lnTo>
                  <a:pt x="310783" y="35633"/>
                </a:lnTo>
                <a:cubicBezTo>
                  <a:pt x="310783" y="38090"/>
                  <a:pt x="309145" y="39729"/>
                  <a:pt x="306687" y="39729"/>
                </a:cubicBezTo>
                <a:lnTo>
                  <a:pt x="234602" y="39729"/>
                </a:lnTo>
                <a:cubicBezTo>
                  <a:pt x="232964" y="39729"/>
                  <a:pt x="232145" y="40548"/>
                  <a:pt x="232145" y="42186"/>
                </a:cubicBezTo>
                <a:lnTo>
                  <a:pt x="232145" y="117548"/>
                </a:lnTo>
                <a:cubicBezTo>
                  <a:pt x="232145" y="119186"/>
                  <a:pt x="232964" y="120006"/>
                  <a:pt x="234602" y="120006"/>
                </a:cubicBezTo>
                <a:lnTo>
                  <a:pt x="296858" y="120006"/>
                </a:lnTo>
                <a:cubicBezTo>
                  <a:pt x="299315" y="120006"/>
                  <a:pt x="300953" y="121644"/>
                  <a:pt x="300953" y="124101"/>
                </a:cubicBezTo>
                <a:lnTo>
                  <a:pt x="300953" y="155639"/>
                </a:lnTo>
                <a:cubicBezTo>
                  <a:pt x="300953" y="158096"/>
                  <a:pt x="299315" y="159734"/>
                  <a:pt x="296858" y="159734"/>
                </a:cubicBezTo>
                <a:lnTo>
                  <a:pt x="234602" y="159734"/>
                </a:lnTo>
                <a:cubicBezTo>
                  <a:pt x="232964" y="159734"/>
                  <a:pt x="232145" y="160553"/>
                  <a:pt x="232145" y="162192"/>
                </a:cubicBezTo>
                <a:lnTo>
                  <a:pt x="232145" y="274415"/>
                </a:lnTo>
                <a:cubicBezTo>
                  <a:pt x="232145" y="276873"/>
                  <a:pt x="230506" y="278511"/>
                  <a:pt x="228049" y="278511"/>
                </a:cubicBezTo>
                <a:lnTo>
                  <a:pt x="192416" y="278511"/>
                </a:lnTo>
                <a:cubicBezTo>
                  <a:pt x="189959" y="278511"/>
                  <a:pt x="188320" y="276873"/>
                  <a:pt x="188320" y="274415"/>
                </a:cubicBezTo>
                <a:lnTo>
                  <a:pt x="188320" y="4096"/>
                </a:lnTo>
                <a:cubicBezTo>
                  <a:pt x="188320" y="1638"/>
                  <a:pt x="189959" y="0"/>
                  <a:pt x="192416" y="0"/>
                </a:cubicBezTo>
                <a:close/>
                <a:moveTo>
                  <a:pt x="64790" y="0"/>
                </a:moveTo>
                <a:lnTo>
                  <a:pt x="99195" y="0"/>
                </a:lnTo>
                <a:cubicBezTo>
                  <a:pt x="101652" y="0"/>
                  <a:pt x="103291" y="1638"/>
                  <a:pt x="103700" y="4096"/>
                </a:cubicBezTo>
                <a:lnTo>
                  <a:pt x="162679" y="274415"/>
                </a:lnTo>
                <a:cubicBezTo>
                  <a:pt x="163089" y="276873"/>
                  <a:pt x="161860" y="278511"/>
                  <a:pt x="159402" y="278511"/>
                </a:cubicBezTo>
                <a:lnTo>
                  <a:pt x="124588" y="278511"/>
                </a:lnTo>
                <a:cubicBezTo>
                  <a:pt x="121721" y="278511"/>
                  <a:pt x="120493" y="276873"/>
                  <a:pt x="120083" y="274415"/>
                </a:cubicBezTo>
                <a:lnTo>
                  <a:pt x="109025" y="218304"/>
                </a:lnTo>
                <a:lnTo>
                  <a:pt x="53732" y="218304"/>
                </a:lnTo>
                <a:lnTo>
                  <a:pt x="42673" y="274415"/>
                </a:lnTo>
                <a:cubicBezTo>
                  <a:pt x="42264" y="276873"/>
                  <a:pt x="41035" y="278511"/>
                  <a:pt x="38168" y="278511"/>
                </a:cubicBezTo>
                <a:lnTo>
                  <a:pt x="3354" y="278511"/>
                </a:lnTo>
                <a:cubicBezTo>
                  <a:pt x="897" y="278511"/>
                  <a:pt x="-332" y="276873"/>
                  <a:pt x="78" y="274415"/>
                </a:cubicBezTo>
                <a:lnTo>
                  <a:pt x="60285" y="4096"/>
                </a:lnTo>
                <a:cubicBezTo>
                  <a:pt x="61104" y="1638"/>
                  <a:pt x="62333" y="0"/>
                  <a:pt x="64790" y="0"/>
                </a:cubicBezTo>
                <a:close/>
              </a:path>
            </a:pathLst>
          </a:custGeom>
          <a:solidFill>
            <a:srgbClr val="3F3F3F"/>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grpSp>
        <p:nvGrpSpPr>
          <p:cNvPr id="242" name="Google Shape;242;p24"/>
          <p:cNvGrpSpPr/>
          <p:nvPr/>
        </p:nvGrpSpPr>
        <p:grpSpPr>
          <a:xfrm>
            <a:off x="7915484" y="1021526"/>
            <a:ext cx="923528" cy="923528"/>
            <a:chOff x="10553979" y="1362034"/>
            <a:chExt cx="1231371" cy="1231371"/>
          </a:xfrm>
        </p:grpSpPr>
        <p:sp>
          <p:nvSpPr>
            <p:cNvPr id="243" name="Google Shape;243;p24"/>
            <p:cNvSpPr/>
            <p:nvPr/>
          </p:nvSpPr>
          <p:spPr>
            <a:xfrm>
              <a:off x="10553979" y="1362034"/>
              <a:ext cx="1231371" cy="1231371"/>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44" name="Google Shape;244;p24"/>
            <p:cNvSpPr/>
            <p:nvPr/>
          </p:nvSpPr>
          <p:spPr>
            <a:xfrm>
              <a:off x="10773843" y="1846561"/>
              <a:ext cx="791642" cy="278511"/>
            </a:xfrm>
            <a:custGeom>
              <a:avLst/>
              <a:gdLst/>
              <a:ahLst/>
              <a:cxnLst/>
              <a:rect l="l" t="t" r="r" b="b"/>
              <a:pathLst>
                <a:path w="791642" h="278511" extrusionOk="0">
                  <a:moveTo>
                    <a:pt x="81174" y="77819"/>
                  </a:moveTo>
                  <a:lnTo>
                    <a:pt x="60695" y="181442"/>
                  </a:lnTo>
                  <a:lnTo>
                    <a:pt x="102062" y="181442"/>
                  </a:lnTo>
                  <a:lnTo>
                    <a:pt x="82402" y="77819"/>
                  </a:lnTo>
                  <a:close/>
                  <a:moveTo>
                    <a:pt x="691802" y="39729"/>
                  </a:moveTo>
                  <a:cubicBezTo>
                    <a:pt x="690164" y="39729"/>
                    <a:pt x="689345" y="40548"/>
                    <a:pt x="689345" y="42186"/>
                  </a:cubicBezTo>
                  <a:lnTo>
                    <a:pt x="689345" y="123282"/>
                  </a:lnTo>
                  <a:cubicBezTo>
                    <a:pt x="689345" y="124920"/>
                    <a:pt x="690164" y="125740"/>
                    <a:pt x="691802" y="125740"/>
                  </a:cubicBezTo>
                  <a:lnTo>
                    <a:pt x="706137" y="125740"/>
                  </a:lnTo>
                  <a:cubicBezTo>
                    <a:pt x="730712" y="125740"/>
                    <a:pt x="741361" y="115910"/>
                    <a:pt x="741361" y="82734"/>
                  </a:cubicBezTo>
                  <a:cubicBezTo>
                    <a:pt x="741361" y="49968"/>
                    <a:pt x="730712" y="39729"/>
                    <a:pt x="706137" y="39729"/>
                  </a:cubicBezTo>
                  <a:close/>
                  <a:moveTo>
                    <a:pt x="649616" y="0"/>
                  </a:moveTo>
                  <a:lnTo>
                    <a:pt x="705728" y="0"/>
                  </a:lnTo>
                  <a:cubicBezTo>
                    <a:pt x="755286" y="0"/>
                    <a:pt x="785185" y="21708"/>
                    <a:pt x="785185" y="82734"/>
                  </a:cubicBezTo>
                  <a:cubicBezTo>
                    <a:pt x="785185" y="119186"/>
                    <a:pt x="772898" y="142123"/>
                    <a:pt x="752010" y="154000"/>
                  </a:cubicBezTo>
                  <a:lnTo>
                    <a:pt x="791329" y="274415"/>
                  </a:lnTo>
                  <a:cubicBezTo>
                    <a:pt x="792148" y="276463"/>
                    <a:pt x="791329" y="278511"/>
                    <a:pt x="789281" y="278511"/>
                  </a:cubicBezTo>
                  <a:lnTo>
                    <a:pt x="751191" y="278511"/>
                  </a:lnTo>
                  <a:cubicBezTo>
                    <a:pt x="748733" y="278511"/>
                    <a:pt x="747504" y="277692"/>
                    <a:pt x="746685" y="275644"/>
                  </a:cubicBezTo>
                  <a:lnTo>
                    <a:pt x="712690" y="164649"/>
                  </a:lnTo>
                  <a:lnTo>
                    <a:pt x="705728" y="164649"/>
                  </a:lnTo>
                  <a:lnTo>
                    <a:pt x="691802" y="164649"/>
                  </a:lnTo>
                  <a:cubicBezTo>
                    <a:pt x="690164" y="164649"/>
                    <a:pt x="689345" y="165468"/>
                    <a:pt x="689345" y="167107"/>
                  </a:cubicBezTo>
                  <a:lnTo>
                    <a:pt x="689345" y="274415"/>
                  </a:lnTo>
                  <a:cubicBezTo>
                    <a:pt x="689345" y="276873"/>
                    <a:pt x="687706" y="278511"/>
                    <a:pt x="685249" y="278511"/>
                  </a:cubicBezTo>
                  <a:lnTo>
                    <a:pt x="649616" y="278511"/>
                  </a:lnTo>
                  <a:cubicBezTo>
                    <a:pt x="647158" y="278511"/>
                    <a:pt x="645520" y="276873"/>
                    <a:pt x="645520" y="274415"/>
                  </a:cubicBezTo>
                  <a:lnTo>
                    <a:pt x="645520" y="4096"/>
                  </a:lnTo>
                  <a:cubicBezTo>
                    <a:pt x="645520" y="1638"/>
                    <a:pt x="647158" y="0"/>
                    <a:pt x="649616" y="0"/>
                  </a:cubicBezTo>
                  <a:close/>
                  <a:moveTo>
                    <a:pt x="497216" y="0"/>
                  </a:moveTo>
                  <a:lnTo>
                    <a:pt x="611487" y="0"/>
                  </a:lnTo>
                  <a:cubicBezTo>
                    <a:pt x="613945" y="0"/>
                    <a:pt x="615583" y="1638"/>
                    <a:pt x="615583" y="4096"/>
                  </a:cubicBezTo>
                  <a:lnTo>
                    <a:pt x="615583" y="35633"/>
                  </a:lnTo>
                  <a:cubicBezTo>
                    <a:pt x="615583" y="38090"/>
                    <a:pt x="613945" y="39729"/>
                    <a:pt x="611487" y="39729"/>
                  </a:cubicBezTo>
                  <a:lnTo>
                    <a:pt x="539402" y="39729"/>
                  </a:lnTo>
                  <a:cubicBezTo>
                    <a:pt x="537764" y="39729"/>
                    <a:pt x="536945" y="40548"/>
                    <a:pt x="536945" y="42186"/>
                  </a:cubicBezTo>
                  <a:lnTo>
                    <a:pt x="536945" y="115500"/>
                  </a:lnTo>
                  <a:cubicBezTo>
                    <a:pt x="536945" y="117138"/>
                    <a:pt x="537764" y="117958"/>
                    <a:pt x="539402" y="117958"/>
                  </a:cubicBezTo>
                  <a:lnTo>
                    <a:pt x="601658" y="117958"/>
                  </a:lnTo>
                  <a:cubicBezTo>
                    <a:pt x="604115" y="117958"/>
                    <a:pt x="605753" y="119596"/>
                    <a:pt x="605753" y="122053"/>
                  </a:cubicBezTo>
                  <a:lnTo>
                    <a:pt x="605753" y="153591"/>
                  </a:lnTo>
                  <a:cubicBezTo>
                    <a:pt x="605753" y="156048"/>
                    <a:pt x="604115" y="157686"/>
                    <a:pt x="601658" y="157686"/>
                  </a:cubicBezTo>
                  <a:lnTo>
                    <a:pt x="539402" y="157686"/>
                  </a:lnTo>
                  <a:cubicBezTo>
                    <a:pt x="537764" y="157686"/>
                    <a:pt x="536945" y="158506"/>
                    <a:pt x="536945" y="160144"/>
                  </a:cubicBezTo>
                  <a:lnTo>
                    <a:pt x="536945" y="236325"/>
                  </a:lnTo>
                  <a:cubicBezTo>
                    <a:pt x="536945" y="237963"/>
                    <a:pt x="537764" y="238782"/>
                    <a:pt x="539402" y="238782"/>
                  </a:cubicBezTo>
                  <a:lnTo>
                    <a:pt x="611487" y="238782"/>
                  </a:lnTo>
                  <a:cubicBezTo>
                    <a:pt x="613945" y="238782"/>
                    <a:pt x="615583" y="240421"/>
                    <a:pt x="615583" y="242878"/>
                  </a:cubicBezTo>
                  <a:lnTo>
                    <a:pt x="615583" y="274415"/>
                  </a:lnTo>
                  <a:cubicBezTo>
                    <a:pt x="615583" y="276873"/>
                    <a:pt x="613945" y="278511"/>
                    <a:pt x="611487" y="278511"/>
                  </a:cubicBezTo>
                  <a:lnTo>
                    <a:pt x="497216" y="278511"/>
                  </a:lnTo>
                  <a:cubicBezTo>
                    <a:pt x="494759" y="278511"/>
                    <a:pt x="493120" y="276873"/>
                    <a:pt x="493120" y="274415"/>
                  </a:cubicBezTo>
                  <a:lnTo>
                    <a:pt x="493120" y="4096"/>
                  </a:lnTo>
                  <a:cubicBezTo>
                    <a:pt x="493120" y="1638"/>
                    <a:pt x="494759" y="0"/>
                    <a:pt x="497216" y="0"/>
                  </a:cubicBezTo>
                  <a:close/>
                  <a:moveTo>
                    <a:pt x="328843" y="0"/>
                  </a:moveTo>
                  <a:lnTo>
                    <a:pt x="462774" y="0"/>
                  </a:lnTo>
                  <a:cubicBezTo>
                    <a:pt x="465231" y="0"/>
                    <a:pt x="466869" y="1638"/>
                    <a:pt x="466869" y="4096"/>
                  </a:cubicBezTo>
                  <a:lnTo>
                    <a:pt x="466869" y="35633"/>
                  </a:lnTo>
                  <a:cubicBezTo>
                    <a:pt x="466869" y="38090"/>
                    <a:pt x="465231" y="39729"/>
                    <a:pt x="462774" y="39729"/>
                  </a:cubicBezTo>
                  <a:lnTo>
                    <a:pt x="420178" y="39729"/>
                  </a:lnTo>
                  <a:cubicBezTo>
                    <a:pt x="418539" y="39729"/>
                    <a:pt x="417720" y="40548"/>
                    <a:pt x="417720" y="42186"/>
                  </a:cubicBezTo>
                  <a:lnTo>
                    <a:pt x="417720" y="274415"/>
                  </a:lnTo>
                  <a:cubicBezTo>
                    <a:pt x="417720" y="276873"/>
                    <a:pt x="416082" y="278511"/>
                    <a:pt x="413625" y="278511"/>
                  </a:cubicBezTo>
                  <a:lnTo>
                    <a:pt x="377992" y="278511"/>
                  </a:lnTo>
                  <a:cubicBezTo>
                    <a:pt x="375534" y="278511"/>
                    <a:pt x="373896" y="276873"/>
                    <a:pt x="373896" y="274415"/>
                  </a:cubicBezTo>
                  <a:lnTo>
                    <a:pt x="373896" y="42186"/>
                  </a:lnTo>
                  <a:cubicBezTo>
                    <a:pt x="373896" y="40548"/>
                    <a:pt x="373077" y="39729"/>
                    <a:pt x="371438" y="39729"/>
                  </a:cubicBezTo>
                  <a:lnTo>
                    <a:pt x="328843" y="39729"/>
                  </a:lnTo>
                  <a:cubicBezTo>
                    <a:pt x="326385" y="39729"/>
                    <a:pt x="324747" y="38090"/>
                    <a:pt x="324747" y="35633"/>
                  </a:cubicBezTo>
                  <a:lnTo>
                    <a:pt x="324747" y="4096"/>
                  </a:lnTo>
                  <a:cubicBezTo>
                    <a:pt x="324747" y="1638"/>
                    <a:pt x="326385" y="0"/>
                    <a:pt x="328843" y="0"/>
                  </a:cubicBezTo>
                  <a:close/>
                  <a:moveTo>
                    <a:pt x="192416" y="0"/>
                  </a:moveTo>
                  <a:lnTo>
                    <a:pt x="306687" y="0"/>
                  </a:lnTo>
                  <a:cubicBezTo>
                    <a:pt x="309145" y="0"/>
                    <a:pt x="310783" y="1638"/>
                    <a:pt x="310783" y="4096"/>
                  </a:cubicBezTo>
                  <a:lnTo>
                    <a:pt x="310783" y="35633"/>
                  </a:lnTo>
                  <a:cubicBezTo>
                    <a:pt x="310783" y="38090"/>
                    <a:pt x="309145" y="39729"/>
                    <a:pt x="306687" y="39729"/>
                  </a:cubicBezTo>
                  <a:lnTo>
                    <a:pt x="234602" y="39729"/>
                  </a:lnTo>
                  <a:cubicBezTo>
                    <a:pt x="232964" y="39729"/>
                    <a:pt x="232145" y="40548"/>
                    <a:pt x="232145" y="42186"/>
                  </a:cubicBezTo>
                  <a:lnTo>
                    <a:pt x="232145" y="117548"/>
                  </a:lnTo>
                  <a:cubicBezTo>
                    <a:pt x="232145" y="119186"/>
                    <a:pt x="232964" y="120006"/>
                    <a:pt x="234602" y="120006"/>
                  </a:cubicBezTo>
                  <a:lnTo>
                    <a:pt x="296858" y="120006"/>
                  </a:lnTo>
                  <a:cubicBezTo>
                    <a:pt x="299315" y="120006"/>
                    <a:pt x="300953" y="121644"/>
                    <a:pt x="300953" y="124101"/>
                  </a:cubicBezTo>
                  <a:lnTo>
                    <a:pt x="300953" y="155639"/>
                  </a:lnTo>
                  <a:cubicBezTo>
                    <a:pt x="300953" y="158096"/>
                    <a:pt x="299315" y="159734"/>
                    <a:pt x="296858" y="159734"/>
                  </a:cubicBezTo>
                  <a:lnTo>
                    <a:pt x="234602" y="159734"/>
                  </a:lnTo>
                  <a:cubicBezTo>
                    <a:pt x="232964" y="159734"/>
                    <a:pt x="232145" y="160553"/>
                    <a:pt x="232145" y="162192"/>
                  </a:cubicBezTo>
                  <a:lnTo>
                    <a:pt x="232145" y="274415"/>
                  </a:lnTo>
                  <a:cubicBezTo>
                    <a:pt x="232145" y="276873"/>
                    <a:pt x="230506" y="278511"/>
                    <a:pt x="228049" y="278511"/>
                  </a:cubicBezTo>
                  <a:lnTo>
                    <a:pt x="192416" y="278511"/>
                  </a:lnTo>
                  <a:cubicBezTo>
                    <a:pt x="189959" y="278511"/>
                    <a:pt x="188320" y="276873"/>
                    <a:pt x="188320" y="274415"/>
                  </a:cubicBezTo>
                  <a:lnTo>
                    <a:pt x="188320" y="4096"/>
                  </a:lnTo>
                  <a:cubicBezTo>
                    <a:pt x="188320" y="1638"/>
                    <a:pt x="189959" y="0"/>
                    <a:pt x="192416" y="0"/>
                  </a:cubicBezTo>
                  <a:close/>
                  <a:moveTo>
                    <a:pt x="64790" y="0"/>
                  </a:moveTo>
                  <a:lnTo>
                    <a:pt x="99195" y="0"/>
                  </a:lnTo>
                  <a:cubicBezTo>
                    <a:pt x="101652" y="0"/>
                    <a:pt x="103291" y="1638"/>
                    <a:pt x="103700" y="4096"/>
                  </a:cubicBezTo>
                  <a:lnTo>
                    <a:pt x="162679" y="274415"/>
                  </a:lnTo>
                  <a:cubicBezTo>
                    <a:pt x="163089" y="276873"/>
                    <a:pt x="161860" y="278511"/>
                    <a:pt x="159402" y="278511"/>
                  </a:cubicBezTo>
                  <a:lnTo>
                    <a:pt x="124588" y="278511"/>
                  </a:lnTo>
                  <a:cubicBezTo>
                    <a:pt x="121721" y="278511"/>
                    <a:pt x="120493" y="276873"/>
                    <a:pt x="120083" y="274415"/>
                  </a:cubicBezTo>
                  <a:lnTo>
                    <a:pt x="109025" y="218304"/>
                  </a:lnTo>
                  <a:lnTo>
                    <a:pt x="53732" y="218304"/>
                  </a:lnTo>
                  <a:lnTo>
                    <a:pt x="42673" y="274415"/>
                  </a:lnTo>
                  <a:cubicBezTo>
                    <a:pt x="42264" y="276873"/>
                    <a:pt x="41035" y="278511"/>
                    <a:pt x="38168" y="278511"/>
                  </a:cubicBezTo>
                  <a:lnTo>
                    <a:pt x="3354" y="278511"/>
                  </a:lnTo>
                  <a:cubicBezTo>
                    <a:pt x="897" y="278511"/>
                    <a:pt x="-332" y="276873"/>
                    <a:pt x="78" y="274415"/>
                  </a:cubicBezTo>
                  <a:lnTo>
                    <a:pt x="60285" y="4096"/>
                  </a:lnTo>
                  <a:cubicBezTo>
                    <a:pt x="61104" y="1638"/>
                    <a:pt x="62333" y="0"/>
                    <a:pt x="6479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grpSp>
      <p:grpSp>
        <p:nvGrpSpPr>
          <p:cNvPr id="245" name="Google Shape;245;p24"/>
          <p:cNvGrpSpPr/>
          <p:nvPr/>
        </p:nvGrpSpPr>
        <p:grpSpPr>
          <a:xfrm>
            <a:off x="2332255" y="487321"/>
            <a:ext cx="4490982" cy="1085175"/>
            <a:chOff x="3109674" y="649761"/>
            <a:chExt cx="5987976" cy="1446899"/>
          </a:xfrm>
        </p:grpSpPr>
        <p:sp>
          <p:nvSpPr>
            <p:cNvPr id="246" name="Google Shape;246;p24"/>
            <p:cNvSpPr txBox="1"/>
            <p:nvPr/>
          </p:nvSpPr>
          <p:spPr>
            <a:xfrm>
              <a:off x="3109674" y="649761"/>
              <a:ext cx="4821300" cy="1446899"/>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Clr>
                  <a:schemeClr val="dk1"/>
                </a:buClr>
                <a:buFont typeface="Arial"/>
                <a:buNone/>
              </a:pPr>
              <a:r>
                <a:rPr lang="en-GB" sz="1600" b="1" dirty="0" err="1">
                  <a:solidFill>
                    <a:schemeClr val="accent3"/>
                  </a:solidFill>
                </a:rPr>
                <a:t>i</a:t>
              </a:r>
              <a:r>
                <a:rPr lang="en-GB" sz="1600" b="1" dirty="0">
                  <a:solidFill>
                    <a:schemeClr val="accent3"/>
                  </a:solidFill>
                </a:rPr>
                <a:t>-Reporter Implementation Advantages</a:t>
              </a:r>
              <a:endParaRPr sz="1600" b="1" dirty="0">
                <a:solidFill>
                  <a:schemeClr val="accent3"/>
                </a:solidFill>
              </a:endParaRPr>
            </a:p>
            <a:p>
              <a:pPr marL="0" lvl="0" indent="0" algn="ctr" rtl="0">
                <a:spcBef>
                  <a:spcPts val="0"/>
                </a:spcBef>
                <a:spcAft>
                  <a:spcPts val="0"/>
                </a:spcAft>
                <a:buClr>
                  <a:schemeClr val="dk1"/>
                </a:buClr>
                <a:buFont typeface="Arial"/>
                <a:buNone/>
              </a:pPr>
              <a:endParaRPr sz="1600" b="1" dirty="0">
                <a:solidFill>
                  <a:schemeClr val="accent3"/>
                </a:solidFill>
              </a:endParaRPr>
            </a:p>
            <a:p>
              <a:pPr marL="0" marR="0" lvl="0" indent="0" algn="ctr" rtl="0">
                <a:spcBef>
                  <a:spcPts val="0"/>
                </a:spcBef>
                <a:spcAft>
                  <a:spcPts val="0"/>
                </a:spcAft>
                <a:buNone/>
              </a:pPr>
              <a:endParaRPr sz="1800" b="1" dirty="0">
                <a:solidFill>
                  <a:schemeClr val="accent3"/>
                </a:solidFill>
              </a:endParaRPr>
            </a:p>
          </p:txBody>
        </p:sp>
        <p:sp>
          <p:nvSpPr>
            <p:cNvPr id="247" name="Google Shape;247;p24"/>
            <p:cNvSpPr/>
            <p:nvPr/>
          </p:nvSpPr>
          <p:spPr>
            <a:xfrm>
              <a:off x="7220723" y="790516"/>
              <a:ext cx="1876927" cy="461665"/>
            </a:xfrm>
            <a:prstGeom prst="roundRect">
              <a:avLst>
                <a:gd name="adj" fmla="val 50000"/>
              </a:avLst>
            </a:prstGeom>
            <a:solidFill>
              <a:srgbClr val="FFDD9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48" name="Google Shape;248;p24"/>
            <p:cNvSpPr txBox="1"/>
            <p:nvPr/>
          </p:nvSpPr>
          <p:spPr>
            <a:xfrm>
              <a:off x="7695117" y="867459"/>
              <a:ext cx="928139" cy="3077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b="1">
                  <a:solidFill>
                    <a:srgbClr val="3F3F3F"/>
                  </a:solidFill>
                  <a:latin typeface="Arial"/>
                  <a:ea typeface="Arial"/>
                  <a:cs typeface="Arial"/>
                  <a:sym typeface="Arial"/>
                </a:rPr>
                <a:t>CASE 2</a:t>
              </a:r>
              <a:endParaRPr sz="110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5"/>
          <p:cNvSpPr/>
          <p:nvPr/>
        </p:nvSpPr>
        <p:spPr>
          <a:xfrm>
            <a:off x="397176" y="1094873"/>
            <a:ext cx="4021084" cy="3649297"/>
          </a:xfrm>
          <a:prstGeom prst="rect">
            <a:avLst/>
          </a:prstGeom>
          <a:solidFill>
            <a:srgbClr val="FAFA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54" name="Google Shape;254;p25"/>
          <p:cNvSpPr/>
          <p:nvPr/>
        </p:nvSpPr>
        <p:spPr>
          <a:xfrm>
            <a:off x="4774001" y="1094874"/>
            <a:ext cx="4021084" cy="3649297"/>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55" name="Google Shape;255;p25"/>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8</a:t>
            </a:fld>
            <a:endParaRPr/>
          </a:p>
        </p:txBody>
      </p:sp>
      <p:pic>
        <p:nvPicPr>
          <p:cNvPr id="256" name="Google Shape;256;p25"/>
          <p:cNvPicPr preferRelativeResize="0"/>
          <p:nvPr/>
        </p:nvPicPr>
        <p:blipFill rotWithShape="1">
          <a:blip r:embed="rId3">
            <a:alphaModFix/>
          </a:blip>
          <a:srcRect/>
          <a:stretch/>
        </p:blipFill>
        <p:spPr>
          <a:xfrm>
            <a:off x="1776735" y="1278779"/>
            <a:ext cx="1261964" cy="1254861"/>
          </a:xfrm>
          <a:prstGeom prst="rect">
            <a:avLst/>
          </a:prstGeom>
          <a:noFill/>
          <a:ln>
            <a:noFill/>
          </a:ln>
        </p:spPr>
      </p:pic>
      <p:sp>
        <p:nvSpPr>
          <p:cNvPr id="257" name="Google Shape;257;p25"/>
          <p:cNvSpPr txBox="1"/>
          <p:nvPr/>
        </p:nvSpPr>
        <p:spPr>
          <a:xfrm>
            <a:off x="590243" y="2794938"/>
            <a:ext cx="3604242" cy="68326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Working with paper forms:</a:t>
            </a:r>
            <a:endParaRPr sz="900" b="1" dirty="0">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Hindering the efficiency of operations and sharing of information.</a:t>
            </a:r>
            <a:endParaRPr sz="900" b="1" dirty="0">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 Is it taking a long time to share information?</a:t>
            </a:r>
            <a:endParaRPr sz="900" b="1" dirty="0">
              <a:solidFill>
                <a:srgbClr val="3F3F3F"/>
              </a:solidFill>
            </a:endParaRPr>
          </a:p>
          <a:p>
            <a:pPr marL="0" marR="0" lvl="0" indent="0" algn="ctr" rtl="0">
              <a:lnSpc>
                <a:spcPct val="120000"/>
              </a:lnSpc>
              <a:spcBef>
                <a:spcPts val="0"/>
              </a:spcBef>
              <a:spcAft>
                <a:spcPts val="0"/>
              </a:spcAft>
              <a:buNone/>
            </a:pPr>
            <a:endParaRPr sz="1000" b="1" dirty="0">
              <a:solidFill>
                <a:srgbClr val="3F3F3F"/>
              </a:solidFill>
            </a:endParaRPr>
          </a:p>
        </p:txBody>
      </p:sp>
      <p:sp>
        <p:nvSpPr>
          <p:cNvPr id="258" name="Google Shape;258;p25"/>
          <p:cNvSpPr txBox="1"/>
          <p:nvPr/>
        </p:nvSpPr>
        <p:spPr>
          <a:xfrm>
            <a:off x="714497" y="3642161"/>
            <a:ext cx="3386400" cy="867930"/>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Clr>
                <a:schemeClr val="dk1"/>
              </a:buClr>
              <a:buSzPts val="1100"/>
              <a:buFont typeface="Arial"/>
              <a:buNone/>
            </a:pPr>
            <a:r>
              <a:rPr lang="en-GB" sz="900" dirty="0">
                <a:solidFill>
                  <a:srgbClr val="3F3F3F"/>
                </a:solidFill>
              </a:rPr>
              <a:t>The process of scanning and digitising forms before utilising the information on paper forms that have been entered onsite.</a:t>
            </a:r>
            <a:endParaRPr sz="900" dirty="0">
              <a:solidFill>
                <a:srgbClr val="3F3F3F"/>
              </a:solidFill>
            </a:endParaRPr>
          </a:p>
          <a:p>
            <a:pPr marL="0" marR="0" lvl="0" indent="0" algn="just" rtl="0">
              <a:lnSpc>
                <a:spcPct val="120000"/>
              </a:lnSpc>
              <a:spcBef>
                <a:spcPts val="0"/>
              </a:spcBef>
              <a:spcAft>
                <a:spcPts val="0"/>
              </a:spcAft>
              <a:buClr>
                <a:schemeClr val="dk1"/>
              </a:buClr>
              <a:buSzPts val="1100"/>
              <a:buFont typeface="Arial"/>
              <a:buNone/>
            </a:pPr>
            <a:r>
              <a:rPr lang="en-GB" sz="900" dirty="0">
                <a:solidFill>
                  <a:srgbClr val="3F3F3F"/>
                </a:solidFill>
              </a:rPr>
              <a:t>Lead time to application, costly in time and effort to search for data from completed past paper forms.</a:t>
            </a:r>
            <a:endParaRPr sz="900" dirty="0">
              <a:solidFill>
                <a:srgbClr val="3F3F3F"/>
              </a:solidFill>
            </a:endParaRPr>
          </a:p>
          <a:p>
            <a:pPr marL="0" marR="0" lvl="0" indent="0" algn="just" rtl="0">
              <a:lnSpc>
                <a:spcPct val="120000"/>
              </a:lnSpc>
              <a:spcBef>
                <a:spcPts val="0"/>
              </a:spcBef>
              <a:spcAft>
                <a:spcPts val="0"/>
              </a:spcAft>
              <a:buNone/>
            </a:pPr>
            <a:endParaRPr sz="1100" dirty="0">
              <a:solidFill>
                <a:srgbClr val="3F3F3F"/>
              </a:solidFill>
            </a:endParaRPr>
          </a:p>
        </p:txBody>
      </p:sp>
      <p:sp>
        <p:nvSpPr>
          <p:cNvPr id="259" name="Google Shape;259;p25"/>
          <p:cNvSpPr/>
          <p:nvPr/>
        </p:nvSpPr>
        <p:spPr>
          <a:xfrm rot="5400000">
            <a:off x="4495454" y="2939655"/>
            <a:ext cx="227034" cy="195719"/>
          </a:xfrm>
          <a:prstGeom prst="triangle">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260" name="Google Shape;260;p25"/>
          <p:cNvGrpSpPr/>
          <p:nvPr/>
        </p:nvGrpSpPr>
        <p:grpSpPr>
          <a:xfrm>
            <a:off x="2349977" y="491048"/>
            <a:ext cx="4473260" cy="1223775"/>
            <a:chOff x="2299022" y="654731"/>
            <a:chExt cx="5964347" cy="1631700"/>
          </a:xfrm>
        </p:grpSpPr>
        <p:sp>
          <p:nvSpPr>
            <p:cNvPr id="261" name="Google Shape;261;p25"/>
            <p:cNvSpPr txBox="1"/>
            <p:nvPr/>
          </p:nvSpPr>
          <p:spPr>
            <a:xfrm>
              <a:off x="2299022" y="654731"/>
              <a:ext cx="4821300" cy="1631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100"/>
                <a:buFont typeface="Arial"/>
                <a:buNone/>
              </a:pPr>
              <a:r>
                <a:rPr lang="en-GB" sz="1500" b="1" dirty="0" err="1">
                  <a:solidFill>
                    <a:schemeClr val="accent3"/>
                  </a:solidFill>
                </a:rPr>
                <a:t>i</a:t>
              </a:r>
              <a:r>
                <a:rPr lang="en-GB" sz="1500" b="1" dirty="0">
                  <a:solidFill>
                    <a:schemeClr val="accent3"/>
                  </a:solidFill>
                </a:rPr>
                <a:t>-Reporter Implementation Advantages</a:t>
              </a:r>
              <a:endParaRPr sz="1500" b="1" dirty="0">
                <a:solidFill>
                  <a:schemeClr val="accent3"/>
                </a:solidFill>
              </a:endParaRPr>
            </a:p>
            <a:p>
              <a:pPr marL="0" marR="0" lvl="0" indent="0" algn="ctr" rtl="0">
                <a:spcBef>
                  <a:spcPts val="0"/>
                </a:spcBef>
                <a:spcAft>
                  <a:spcPts val="0"/>
                </a:spcAft>
                <a:buClr>
                  <a:schemeClr val="dk1"/>
                </a:buClr>
                <a:buSzPts val="1100"/>
                <a:buFont typeface="Arial"/>
                <a:buNone/>
              </a:pPr>
              <a:endParaRPr sz="1500" b="1" dirty="0">
                <a:solidFill>
                  <a:schemeClr val="accent3"/>
                </a:solidFill>
              </a:endParaRPr>
            </a:p>
            <a:p>
              <a:pPr marL="0" marR="0" lvl="0" indent="0" algn="ctr" rtl="0">
                <a:spcBef>
                  <a:spcPts val="0"/>
                </a:spcBef>
                <a:spcAft>
                  <a:spcPts val="0"/>
                </a:spcAft>
                <a:buClr>
                  <a:schemeClr val="dk1"/>
                </a:buClr>
                <a:buSzPts val="1100"/>
                <a:buFont typeface="Arial"/>
                <a:buNone/>
              </a:pPr>
              <a:endParaRPr sz="1500" b="1" dirty="0">
                <a:solidFill>
                  <a:schemeClr val="accent3"/>
                </a:solidFill>
              </a:endParaRPr>
            </a:p>
            <a:p>
              <a:pPr marL="0" marR="0" lvl="0" indent="0" algn="ctr" rtl="0">
                <a:spcBef>
                  <a:spcPts val="0"/>
                </a:spcBef>
                <a:spcAft>
                  <a:spcPts val="0"/>
                </a:spcAft>
                <a:buNone/>
              </a:pPr>
              <a:endParaRPr sz="1500" b="1" dirty="0">
                <a:solidFill>
                  <a:schemeClr val="accent3"/>
                </a:solidFill>
              </a:endParaRPr>
            </a:p>
          </p:txBody>
        </p:sp>
        <p:grpSp>
          <p:nvGrpSpPr>
            <p:cNvPr id="262" name="Google Shape;262;p25"/>
            <p:cNvGrpSpPr/>
            <p:nvPr/>
          </p:nvGrpSpPr>
          <p:grpSpPr>
            <a:xfrm>
              <a:off x="6386442" y="790516"/>
              <a:ext cx="1876927" cy="461665"/>
              <a:chOff x="6354358" y="790516"/>
              <a:chExt cx="1876927" cy="461665"/>
            </a:xfrm>
          </p:grpSpPr>
          <p:sp>
            <p:nvSpPr>
              <p:cNvPr id="263" name="Google Shape;263;p25"/>
              <p:cNvSpPr/>
              <p:nvPr/>
            </p:nvSpPr>
            <p:spPr>
              <a:xfrm>
                <a:off x="6354358" y="790516"/>
                <a:ext cx="1876927" cy="461665"/>
              </a:xfrm>
              <a:prstGeom prst="roundRect">
                <a:avLst>
                  <a:gd name="adj" fmla="val 50000"/>
                </a:avLst>
              </a:prstGeom>
              <a:solidFill>
                <a:srgbClr val="FFDD9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64" name="Google Shape;264;p25"/>
              <p:cNvSpPr txBox="1"/>
              <p:nvPr/>
            </p:nvSpPr>
            <p:spPr>
              <a:xfrm>
                <a:off x="6828751" y="867459"/>
                <a:ext cx="928139" cy="3077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b="1">
                    <a:solidFill>
                      <a:srgbClr val="3F3F3F"/>
                    </a:solidFill>
                    <a:latin typeface="Arial"/>
                    <a:ea typeface="Arial"/>
                    <a:cs typeface="Arial"/>
                    <a:sym typeface="Arial"/>
                  </a:rPr>
                  <a:t>CASE 3</a:t>
                </a:r>
                <a:endParaRPr sz="1100"/>
              </a:p>
            </p:txBody>
          </p:sp>
        </p:grpSp>
      </p:grpSp>
      <p:cxnSp>
        <p:nvCxnSpPr>
          <p:cNvPr id="265" name="Google Shape;265;p25"/>
          <p:cNvCxnSpPr/>
          <p:nvPr/>
        </p:nvCxnSpPr>
        <p:spPr>
          <a:xfrm>
            <a:off x="633245" y="3513221"/>
            <a:ext cx="3548946" cy="0"/>
          </a:xfrm>
          <a:prstGeom prst="straightConnector1">
            <a:avLst/>
          </a:prstGeom>
          <a:noFill/>
          <a:ln w="9525" cap="flat" cmpd="sng">
            <a:solidFill>
              <a:srgbClr val="3F3F3F"/>
            </a:solidFill>
            <a:prstDash val="solid"/>
            <a:miter lim="800000"/>
            <a:headEnd type="none" w="sm" len="sm"/>
            <a:tailEnd type="none" w="sm" len="sm"/>
          </a:ln>
        </p:spPr>
      </p:cxnSp>
      <p:sp>
        <p:nvSpPr>
          <p:cNvPr id="266" name="Google Shape;266;p25"/>
          <p:cNvSpPr txBox="1"/>
          <p:nvPr/>
        </p:nvSpPr>
        <p:spPr>
          <a:xfrm>
            <a:off x="5415542" y="2806141"/>
            <a:ext cx="2777100" cy="84946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Streamline operations with field-complete reporting, speeding up information sharing.</a:t>
            </a:r>
            <a:endParaRPr sz="900" b="1" dirty="0">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It also improves work quality, information accuracy and relevancy.</a:t>
            </a:r>
            <a:endParaRPr sz="900" b="1" dirty="0">
              <a:solidFill>
                <a:srgbClr val="3F3F3F"/>
              </a:solidFill>
            </a:endParaRPr>
          </a:p>
          <a:p>
            <a:pPr marL="0" marR="0" lvl="0" indent="0" algn="ctr" rtl="0">
              <a:lnSpc>
                <a:spcPct val="120000"/>
              </a:lnSpc>
              <a:spcBef>
                <a:spcPts val="0"/>
              </a:spcBef>
              <a:spcAft>
                <a:spcPts val="0"/>
              </a:spcAft>
              <a:buNone/>
            </a:pPr>
            <a:endParaRPr sz="1000" b="1" dirty="0">
              <a:solidFill>
                <a:srgbClr val="3F3F3F"/>
              </a:solidFill>
            </a:endParaRPr>
          </a:p>
        </p:txBody>
      </p:sp>
      <p:sp>
        <p:nvSpPr>
          <p:cNvPr id="267" name="Google Shape;267;p25"/>
          <p:cNvSpPr txBox="1"/>
          <p:nvPr/>
        </p:nvSpPr>
        <p:spPr>
          <a:xfrm>
            <a:off x="4876270" y="3615061"/>
            <a:ext cx="3797843" cy="997196"/>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GB" sz="900" dirty="0">
                <a:solidFill>
                  <a:srgbClr val="3F3F3F"/>
                </a:solidFill>
              </a:rPr>
              <a:t>Reporting and recording work can be completed on site, massively improving operational efficiency and speed by reducing post-processing work. As soon as forms are uploaded to the server from the field, they are immediately converted into data and shared in real time between the field and the office. Historical data can also be searched and referenced. Easy integration with external systems and quicker data utilisation.</a:t>
            </a:r>
            <a:endParaRPr sz="900" dirty="0">
              <a:solidFill>
                <a:srgbClr val="3F3F3F"/>
              </a:solidFill>
              <a:latin typeface="Arial"/>
              <a:ea typeface="Arial"/>
              <a:cs typeface="Arial"/>
              <a:sym typeface="Arial"/>
            </a:endParaRPr>
          </a:p>
        </p:txBody>
      </p:sp>
      <p:cxnSp>
        <p:nvCxnSpPr>
          <p:cNvPr id="268" name="Google Shape;268;p25"/>
          <p:cNvCxnSpPr/>
          <p:nvPr/>
        </p:nvCxnSpPr>
        <p:spPr>
          <a:xfrm>
            <a:off x="5010069" y="3513221"/>
            <a:ext cx="3548946" cy="0"/>
          </a:xfrm>
          <a:prstGeom prst="straightConnector1">
            <a:avLst/>
          </a:prstGeom>
          <a:noFill/>
          <a:ln w="9525" cap="flat" cmpd="sng">
            <a:solidFill>
              <a:srgbClr val="3F3F3F"/>
            </a:solidFill>
            <a:prstDash val="solid"/>
            <a:miter lim="800000"/>
            <a:headEnd type="none" w="sm" len="sm"/>
            <a:tailEnd type="none" w="sm" len="sm"/>
          </a:ln>
        </p:spPr>
      </p:cxnSp>
      <p:pic>
        <p:nvPicPr>
          <p:cNvPr id="269" name="Google Shape;269;p25"/>
          <p:cNvPicPr preferRelativeResize="0"/>
          <p:nvPr/>
        </p:nvPicPr>
        <p:blipFill rotWithShape="1">
          <a:blip r:embed="rId4">
            <a:alphaModFix/>
          </a:blip>
          <a:srcRect/>
          <a:stretch/>
        </p:blipFill>
        <p:spPr>
          <a:xfrm>
            <a:off x="6042419" y="1243429"/>
            <a:ext cx="1671034" cy="1328321"/>
          </a:xfrm>
          <a:prstGeom prst="rect">
            <a:avLst/>
          </a:prstGeom>
          <a:noFill/>
          <a:ln>
            <a:noFill/>
          </a:ln>
        </p:spPr>
      </p:pic>
      <p:grpSp>
        <p:nvGrpSpPr>
          <p:cNvPr id="270" name="Google Shape;270;p25"/>
          <p:cNvGrpSpPr/>
          <p:nvPr/>
        </p:nvGrpSpPr>
        <p:grpSpPr>
          <a:xfrm>
            <a:off x="348916" y="1024834"/>
            <a:ext cx="923528" cy="923528"/>
            <a:chOff x="465221" y="1366446"/>
            <a:chExt cx="1231371" cy="1231371"/>
          </a:xfrm>
        </p:grpSpPr>
        <p:sp>
          <p:nvSpPr>
            <p:cNvPr id="271" name="Google Shape;271;p25"/>
            <p:cNvSpPr/>
            <p:nvPr/>
          </p:nvSpPr>
          <p:spPr>
            <a:xfrm>
              <a:off x="465221" y="1366446"/>
              <a:ext cx="1231371" cy="1231371"/>
            </a:xfrm>
            <a:prstGeom prst="ellipse">
              <a:avLst/>
            </a:prstGeom>
            <a:solidFill>
              <a:srgbClr val="AEABA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72" name="Google Shape;272;p25"/>
            <p:cNvSpPr/>
            <p:nvPr/>
          </p:nvSpPr>
          <p:spPr>
            <a:xfrm>
              <a:off x="605337" y="1839189"/>
              <a:ext cx="951138" cy="285883"/>
            </a:xfrm>
            <a:custGeom>
              <a:avLst/>
              <a:gdLst/>
              <a:ahLst/>
              <a:cxnLst/>
              <a:rect l="l" t="t" r="r" b="b"/>
              <a:pathLst>
                <a:path w="951138" h="285883" extrusionOk="0">
                  <a:moveTo>
                    <a:pt x="46282" y="157686"/>
                  </a:moveTo>
                  <a:cubicBezTo>
                    <a:pt x="44643" y="157686"/>
                    <a:pt x="43824" y="158505"/>
                    <a:pt x="43824" y="160144"/>
                  </a:cubicBezTo>
                  <a:lnTo>
                    <a:pt x="43824" y="240011"/>
                  </a:lnTo>
                  <a:cubicBezTo>
                    <a:pt x="43824" y="241649"/>
                    <a:pt x="44643" y="242468"/>
                    <a:pt x="46282" y="242468"/>
                  </a:cubicBezTo>
                  <a:lnTo>
                    <a:pt x="61026" y="242468"/>
                  </a:lnTo>
                  <a:cubicBezTo>
                    <a:pt x="87239" y="242468"/>
                    <a:pt x="96250" y="232639"/>
                    <a:pt x="96250" y="199872"/>
                  </a:cubicBezTo>
                  <a:cubicBezTo>
                    <a:pt x="96250" y="167106"/>
                    <a:pt x="87239" y="157686"/>
                    <a:pt x="61026" y="157686"/>
                  </a:cubicBezTo>
                  <a:close/>
                  <a:moveTo>
                    <a:pt x="693982" y="43415"/>
                  </a:moveTo>
                  <a:cubicBezTo>
                    <a:pt x="692343" y="43415"/>
                    <a:pt x="691524" y="44234"/>
                    <a:pt x="691524" y="45872"/>
                  </a:cubicBezTo>
                  <a:lnTo>
                    <a:pt x="691524" y="126968"/>
                  </a:lnTo>
                  <a:cubicBezTo>
                    <a:pt x="691524" y="128606"/>
                    <a:pt x="692343" y="129426"/>
                    <a:pt x="693982" y="129426"/>
                  </a:cubicBezTo>
                  <a:lnTo>
                    <a:pt x="708317" y="129426"/>
                  </a:lnTo>
                  <a:cubicBezTo>
                    <a:pt x="732891" y="129426"/>
                    <a:pt x="743540" y="119596"/>
                    <a:pt x="743540" y="86420"/>
                  </a:cubicBezTo>
                  <a:cubicBezTo>
                    <a:pt x="743540" y="53654"/>
                    <a:pt x="732891" y="43415"/>
                    <a:pt x="708317" y="43415"/>
                  </a:cubicBezTo>
                  <a:close/>
                  <a:moveTo>
                    <a:pt x="46282" y="43415"/>
                  </a:moveTo>
                  <a:cubicBezTo>
                    <a:pt x="44643" y="43415"/>
                    <a:pt x="43824" y="44234"/>
                    <a:pt x="43824" y="45872"/>
                  </a:cubicBezTo>
                  <a:lnTo>
                    <a:pt x="43824" y="117548"/>
                  </a:lnTo>
                  <a:cubicBezTo>
                    <a:pt x="43824" y="119186"/>
                    <a:pt x="44643" y="120005"/>
                    <a:pt x="46282" y="120005"/>
                  </a:cubicBezTo>
                  <a:lnTo>
                    <a:pt x="61026" y="120005"/>
                  </a:lnTo>
                  <a:cubicBezTo>
                    <a:pt x="85191" y="120005"/>
                    <a:pt x="93383" y="112633"/>
                    <a:pt x="93383" y="81915"/>
                  </a:cubicBezTo>
                  <a:cubicBezTo>
                    <a:pt x="93383" y="51197"/>
                    <a:pt x="85191" y="43415"/>
                    <a:pt x="61026" y="43415"/>
                  </a:cubicBezTo>
                  <a:close/>
                  <a:moveTo>
                    <a:pt x="542601" y="39729"/>
                  </a:moveTo>
                  <a:cubicBezTo>
                    <a:pt x="530723" y="39729"/>
                    <a:pt x="521712" y="45872"/>
                    <a:pt x="518845" y="55292"/>
                  </a:cubicBezTo>
                  <a:cubicBezTo>
                    <a:pt x="516388" y="63074"/>
                    <a:pt x="515978" y="66351"/>
                    <a:pt x="515978" y="142942"/>
                  </a:cubicBezTo>
                  <a:cubicBezTo>
                    <a:pt x="515978" y="219532"/>
                    <a:pt x="516388" y="222809"/>
                    <a:pt x="518845" y="230591"/>
                  </a:cubicBezTo>
                  <a:cubicBezTo>
                    <a:pt x="521712" y="240011"/>
                    <a:pt x="530723" y="246154"/>
                    <a:pt x="542601" y="246154"/>
                  </a:cubicBezTo>
                  <a:cubicBezTo>
                    <a:pt x="554069" y="246154"/>
                    <a:pt x="563079" y="240011"/>
                    <a:pt x="565946" y="230591"/>
                  </a:cubicBezTo>
                  <a:cubicBezTo>
                    <a:pt x="568404" y="222809"/>
                    <a:pt x="568814" y="219532"/>
                    <a:pt x="568814" y="142942"/>
                  </a:cubicBezTo>
                  <a:cubicBezTo>
                    <a:pt x="568814" y="66351"/>
                    <a:pt x="568404" y="63074"/>
                    <a:pt x="565946" y="55292"/>
                  </a:cubicBezTo>
                  <a:cubicBezTo>
                    <a:pt x="563079" y="45872"/>
                    <a:pt x="554069" y="39729"/>
                    <a:pt x="542601" y="39729"/>
                  </a:cubicBezTo>
                  <a:close/>
                  <a:moveTo>
                    <a:pt x="832770" y="3686"/>
                  </a:moveTo>
                  <a:lnTo>
                    <a:pt x="947042" y="3686"/>
                  </a:lnTo>
                  <a:cubicBezTo>
                    <a:pt x="949499" y="3686"/>
                    <a:pt x="951138" y="5324"/>
                    <a:pt x="951138" y="7782"/>
                  </a:cubicBezTo>
                  <a:lnTo>
                    <a:pt x="951138" y="39319"/>
                  </a:lnTo>
                  <a:cubicBezTo>
                    <a:pt x="951138" y="41776"/>
                    <a:pt x="949499" y="43415"/>
                    <a:pt x="947042" y="43415"/>
                  </a:cubicBezTo>
                  <a:lnTo>
                    <a:pt x="874957" y="43415"/>
                  </a:lnTo>
                  <a:cubicBezTo>
                    <a:pt x="873318" y="43415"/>
                    <a:pt x="872499" y="44234"/>
                    <a:pt x="872499" y="45872"/>
                  </a:cubicBezTo>
                  <a:lnTo>
                    <a:pt x="872499" y="119186"/>
                  </a:lnTo>
                  <a:cubicBezTo>
                    <a:pt x="872499" y="120824"/>
                    <a:pt x="873318" y="121644"/>
                    <a:pt x="874957" y="121644"/>
                  </a:cubicBezTo>
                  <a:lnTo>
                    <a:pt x="937212" y="121644"/>
                  </a:lnTo>
                  <a:cubicBezTo>
                    <a:pt x="939670" y="121644"/>
                    <a:pt x="941308" y="123282"/>
                    <a:pt x="941308" y="125739"/>
                  </a:cubicBezTo>
                  <a:lnTo>
                    <a:pt x="941308" y="157277"/>
                  </a:lnTo>
                  <a:cubicBezTo>
                    <a:pt x="941308" y="159734"/>
                    <a:pt x="939670" y="161372"/>
                    <a:pt x="937212" y="161372"/>
                  </a:cubicBezTo>
                  <a:lnTo>
                    <a:pt x="874957" y="161372"/>
                  </a:lnTo>
                  <a:cubicBezTo>
                    <a:pt x="873318" y="161372"/>
                    <a:pt x="872499" y="162192"/>
                    <a:pt x="872499" y="163830"/>
                  </a:cubicBezTo>
                  <a:lnTo>
                    <a:pt x="872499" y="240011"/>
                  </a:lnTo>
                  <a:cubicBezTo>
                    <a:pt x="872499" y="241649"/>
                    <a:pt x="873318" y="242468"/>
                    <a:pt x="874957" y="242468"/>
                  </a:cubicBezTo>
                  <a:lnTo>
                    <a:pt x="947042" y="242468"/>
                  </a:lnTo>
                  <a:cubicBezTo>
                    <a:pt x="949499" y="242468"/>
                    <a:pt x="951138" y="244107"/>
                    <a:pt x="951138" y="246564"/>
                  </a:cubicBezTo>
                  <a:lnTo>
                    <a:pt x="951138" y="278101"/>
                  </a:lnTo>
                  <a:cubicBezTo>
                    <a:pt x="951138" y="280559"/>
                    <a:pt x="949499" y="282197"/>
                    <a:pt x="947042" y="282197"/>
                  </a:cubicBezTo>
                  <a:lnTo>
                    <a:pt x="832770" y="282197"/>
                  </a:lnTo>
                  <a:cubicBezTo>
                    <a:pt x="830313" y="282197"/>
                    <a:pt x="828675" y="280559"/>
                    <a:pt x="828675" y="278101"/>
                  </a:cubicBezTo>
                  <a:lnTo>
                    <a:pt x="828675" y="7782"/>
                  </a:lnTo>
                  <a:cubicBezTo>
                    <a:pt x="828675" y="5324"/>
                    <a:pt x="830313" y="3686"/>
                    <a:pt x="832770" y="3686"/>
                  </a:cubicBezTo>
                  <a:close/>
                  <a:moveTo>
                    <a:pt x="651795" y="3686"/>
                  </a:moveTo>
                  <a:lnTo>
                    <a:pt x="707907" y="3686"/>
                  </a:lnTo>
                  <a:cubicBezTo>
                    <a:pt x="757466" y="3686"/>
                    <a:pt x="787365" y="25394"/>
                    <a:pt x="787365" y="86420"/>
                  </a:cubicBezTo>
                  <a:cubicBezTo>
                    <a:pt x="787365" y="122872"/>
                    <a:pt x="775077" y="145809"/>
                    <a:pt x="754189" y="157686"/>
                  </a:cubicBezTo>
                  <a:lnTo>
                    <a:pt x="793508" y="278101"/>
                  </a:lnTo>
                  <a:cubicBezTo>
                    <a:pt x="794327" y="280149"/>
                    <a:pt x="793508" y="282197"/>
                    <a:pt x="791460" y="282197"/>
                  </a:cubicBezTo>
                  <a:lnTo>
                    <a:pt x="753370" y="282197"/>
                  </a:lnTo>
                  <a:cubicBezTo>
                    <a:pt x="750912" y="282197"/>
                    <a:pt x="749684" y="281378"/>
                    <a:pt x="748865" y="279330"/>
                  </a:cubicBezTo>
                  <a:lnTo>
                    <a:pt x="714870" y="168335"/>
                  </a:lnTo>
                  <a:lnTo>
                    <a:pt x="707907" y="168335"/>
                  </a:lnTo>
                  <a:lnTo>
                    <a:pt x="693982" y="168335"/>
                  </a:lnTo>
                  <a:cubicBezTo>
                    <a:pt x="692343" y="168335"/>
                    <a:pt x="691524" y="169154"/>
                    <a:pt x="691524" y="170793"/>
                  </a:cubicBezTo>
                  <a:lnTo>
                    <a:pt x="691524" y="278101"/>
                  </a:lnTo>
                  <a:cubicBezTo>
                    <a:pt x="691524" y="280559"/>
                    <a:pt x="689886" y="282197"/>
                    <a:pt x="687428" y="282197"/>
                  </a:cubicBezTo>
                  <a:lnTo>
                    <a:pt x="651795" y="282197"/>
                  </a:lnTo>
                  <a:cubicBezTo>
                    <a:pt x="649338" y="282197"/>
                    <a:pt x="647700" y="280559"/>
                    <a:pt x="647700" y="278101"/>
                  </a:cubicBezTo>
                  <a:lnTo>
                    <a:pt x="647700" y="7782"/>
                  </a:lnTo>
                  <a:cubicBezTo>
                    <a:pt x="647700" y="5324"/>
                    <a:pt x="649338" y="3686"/>
                    <a:pt x="651795" y="3686"/>
                  </a:cubicBezTo>
                  <a:close/>
                  <a:moveTo>
                    <a:pt x="327945" y="3686"/>
                  </a:moveTo>
                  <a:lnTo>
                    <a:pt x="442217" y="3686"/>
                  </a:lnTo>
                  <a:cubicBezTo>
                    <a:pt x="444674" y="3686"/>
                    <a:pt x="446313" y="5324"/>
                    <a:pt x="446313" y="7782"/>
                  </a:cubicBezTo>
                  <a:lnTo>
                    <a:pt x="446313" y="39319"/>
                  </a:lnTo>
                  <a:cubicBezTo>
                    <a:pt x="446313" y="41776"/>
                    <a:pt x="444674" y="43415"/>
                    <a:pt x="442217" y="43415"/>
                  </a:cubicBezTo>
                  <a:lnTo>
                    <a:pt x="370132" y="43415"/>
                  </a:lnTo>
                  <a:cubicBezTo>
                    <a:pt x="368493" y="43415"/>
                    <a:pt x="367674" y="44234"/>
                    <a:pt x="367674" y="45872"/>
                  </a:cubicBezTo>
                  <a:lnTo>
                    <a:pt x="367674" y="121234"/>
                  </a:lnTo>
                  <a:cubicBezTo>
                    <a:pt x="367674" y="122872"/>
                    <a:pt x="368493" y="123692"/>
                    <a:pt x="370132" y="123692"/>
                  </a:cubicBezTo>
                  <a:lnTo>
                    <a:pt x="432387" y="123692"/>
                  </a:lnTo>
                  <a:cubicBezTo>
                    <a:pt x="434844" y="123692"/>
                    <a:pt x="436483" y="125330"/>
                    <a:pt x="436483" y="127787"/>
                  </a:cubicBezTo>
                  <a:lnTo>
                    <a:pt x="436483" y="159325"/>
                  </a:lnTo>
                  <a:cubicBezTo>
                    <a:pt x="436483" y="161782"/>
                    <a:pt x="434844" y="163420"/>
                    <a:pt x="432387" y="163420"/>
                  </a:cubicBezTo>
                  <a:lnTo>
                    <a:pt x="370132" y="163420"/>
                  </a:lnTo>
                  <a:cubicBezTo>
                    <a:pt x="368493" y="163420"/>
                    <a:pt x="367674" y="164239"/>
                    <a:pt x="367674" y="165878"/>
                  </a:cubicBezTo>
                  <a:lnTo>
                    <a:pt x="367674" y="278101"/>
                  </a:lnTo>
                  <a:cubicBezTo>
                    <a:pt x="367674" y="280559"/>
                    <a:pt x="366036" y="282197"/>
                    <a:pt x="363578" y="282197"/>
                  </a:cubicBezTo>
                  <a:lnTo>
                    <a:pt x="327945" y="282197"/>
                  </a:lnTo>
                  <a:cubicBezTo>
                    <a:pt x="325488" y="282197"/>
                    <a:pt x="323850" y="280559"/>
                    <a:pt x="323850" y="278101"/>
                  </a:cubicBezTo>
                  <a:lnTo>
                    <a:pt x="323850" y="7782"/>
                  </a:lnTo>
                  <a:cubicBezTo>
                    <a:pt x="323850" y="5324"/>
                    <a:pt x="325488" y="3686"/>
                    <a:pt x="327945" y="3686"/>
                  </a:cubicBezTo>
                  <a:close/>
                  <a:moveTo>
                    <a:pt x="175545" y="3686"/>
                  </a:moveTo>
                  <a:lnTo>
                    <a:pt x="289817" y="3686"/>
                  </a:lnTo>
                  <a:cubicBezTo>
                    <a:pt x="292274" y="3686"/>
                    <a:pt x="293912" y="5324"/>
                    <a:pt x="293912" y="7782"/>
                  </a:cubicBezTo>
                  <a:lnTo>
                    <a:pt x="293912" y="39319"/>
                  </a:lnTo>
                  <a:cubicBezTo>
                    <a:pt x="293912" y="41776"/>
                    <a:pt x="292274" y="43415"/>
                    <a:pt x="289817" y="43415"/>
                  </a:cubicBezTo>
                  <a:lnTo>
                    <a:pt x="217732" y="43415"/>
                  </a:lnTo>
                  <a:cubicBezTo>
                    <a:pt x="216093" y="43415"/>
                    <a:pt x="215274" y="44234"/>
                    <a:pt x="215274" y="45872"/>
                  </a:cubicBezTo>
                  <a:lnTo>
                    <a:pt x="215274" y="119186"/>
                  </a:lnTo>
                  <a:cubicBezTo>
                    <a:pt x="215274" y="120824"/>
                    <a:pt x="216093" y="121644"/>
                    <a:pt x="217732" y="121644"/>
                  </a:cubicBezTo>
                  <a:lnTo>
                    <a:pt x="279987" y="121644"/>
                  </a:lnTo>
                  <a:cubicBezTo>
                    <a:pt x="282444" y="121644"/>
                    <a:pt x="284083" y="123282"/>
                    <a:pt x="284083" y="125739"/>
                  </a:cubicBezTo>
                  <a:lnTo>
                    <a:pt x="284083" y="157277"/>
                  </a:lnTo>
                  <a:cubicBezTo>
                    <a:pt x="284083" y="159734"/>
                    <a:pt x="282444" y="161372"/>
                    <a:pt x="279987" y="161372"/>
                  </a:cubicBezTo>
                  <a:lnTo>
                    <a:pt x="217732" y="161372"/>
                  </a:lnTo>
                  <a:cubicBezTo>
                    <a:pt x="216093" y="161372"/>
                    <a:pt x="215274" y="162192"/>
                    <a:pt x="215274" y="163830"/>
                  </a:cubicBezTo>
                  <a:lnTo>
                    <a:pt x="215274" y="240011"/>
                  </a:lnTo>
                  <a:cubicBezTo>
                    <a:pt x="215274" y="241649"/>
                    <a:pt x="216093" y="242468"/>
                    <a:pt x="217732" y="242468"/>
                  </a:cubicBezTo>
                  <a:lnTo>
                    <a:pt x="289817" y="242468"/>
                  </a:lnTo>
                  <a:cubicBezTo>
                    <a:pt x="292274" y="242468"/>
                    <a:pt x="293912" y="244107"/>
                    <a:pt x="293912" y="246564"/>
                  </a:cubicBezTo>
                  <a:lnTo>
                    <a:pt x="293912" y="278101"/>
                  </a:lnTo>
                  <a:cubicBezTo>
                    <a:pt x="293912" y="280559"/>
                    <a:pt x="292274" y="282197"/>
                    <a:pt x="289817" y="282197"/>
                  </a:cubicBezTo>
                  <a:lnTo>
                    <a:pt x="175545" y="282197"/>
                  </a:lnTo>
                  <a:cubicBezTo>
                    <a:pt x="173088" y="282197"/>
                    <a:pt x="171450" y="280559"/>
                    <a:pt x="171450" y="278101"/>
                  </a:cubicBezTo>
                  <a:lnTo>
                    <a:pt x="171450" y="7782"/>
                  </a:lnTo>
                  <a:cubicBezTo>
                    <a:pt x="171450" y="5324"/>
                    <a:pt x="173088" y="3686"/>
                    <a:pt x="175545" y="3686"/>
                  </a:cubicBezTo>
                  <a:close/>
                  <a:moveTo>
                    <a:pt x="4095" y="3686"/>
                  </a:moveTo>
                  <a:lnTo>
                    <a:pt x="65122" y="3686"/>
                  </a:lnTo>
                  <a:cubicBezTo>
                    <a:pt x="115090" y="3686"/>
                    <a:pt x="137207" y="26213"/>
                    <a:pt x="137207" y="75771"/>
                  </a:cubicBezTo>
                  <a:cubicBezTo>
                    <a:pt x="137207" y="110176"/>
                    <a:pt x="125330" y="126968"/>
                    <a:pt x="104851" y="135979"/>
                  </a:cubicBezTo>
                  <a:lnTo>
                    <a:pt x="104851" y="136798"/>
                  </a:lnTo>
                  <a:cubicBezTo>
                    <a:pt x="125739" y="142942"/>
                    <a:pt x="140484" y="163420"/>
                    <a:pt x="140484" y="200282"/>
                  </a:cubicBezTo>
                  <a:cubicBezTo>
                    <a:pt x="140484" y="262128"/>
                    <a:pt x="113452" y="282197"/>
                    <a:pt x="59388" y="282197"/>
                  </a:cubicBezTo>
                  <a:lnTo>
                    <a:pt x="4095" y="282197"/>
                  </a:lnTo>
                  <a:cubicBezTo>
                    <a:pt x="1638" y="282197"/>
                    <a:pt x="0" y="280559"/>
                    <a:pt x="0" y="278101"/>
                  </a:cubicBezTo>
                  <a:lnTo>
                    <a:pt x="0" y="7782"/>
                  </a:lnTo>
                  <a:cubicBezTo>
                    <a:pt x="0" y="5324"/>
                    <a:pt x="1638" y="3686"/>
                    <a:pt x="4095" y="3686"/>
                  </a:cubicBezTo>
                  <a:close/>
                  <a:moveTo>
                    <a:pt x="542601" y="0"/>
                  </a:moveTo>
                  <a:cubicBezTo>
                    <a:pt x="576595" y="0"/>
                    <a:pt x="599122" y="15973"/>
                    <a:pt x="608133" y="43415"/>
                  </a:cubicBezTo>
                  <a:cubicBezTo>
                    <a:pt x="612228" y="55702"/>
                    <a:pt x="613457" y="65532"/>
                    <a:pt x="613457" y="142942"/>
                  </a:cubicBezTo>
                  <a:cubicBezTo>
                    <a:pt x="613457" y="220351"/>
                    <a:pt x="612228" y="230181"/>
                    <a:pt x="608133" y="242468"/>
                  </a:cubicBezTo>
                  <a:cubicBezTo>
                    <a:pt x="599122" y="269910"/>
                    <a:pt x="576595" y="285883"/>
                    <a:pt x="542601" y="285883"/>
                  </a:cubicBezTo>
                  <a:cubicBezTo>
                    <a:pt x="508196" y="285883"/>
                    <a:pt x="485670" y="269910"/>
                    <a:pt x="476659" y="242468"/>
                  </a:cubicBezTo>
                  <a:cubicBezTo>
                    <a:pt x="472563" y="230181"/>
                    <a:pt x="471335" y="220351"/>
                    <a:pt x="471335" y="142942"/>
                  </a:cubicBezTo>
                  <a:cubicBezTo>
                    <a:pt x="471335" y="65532"/>
                    <a:pt x="472563" y="55702"/>
                    <a:pt x="476659" y="43415"/>
                  </a:cubicBezTo>
                  <a:cubicBezTo>
                    <a:pt x="485670" y="15973"/>
                    <a:pt x="508196" y="0"/>
                    <a:pt x="54260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grpSp>
        <p:nvGrpSpPr>
          <p:cNvPr id="273" name="Google Shape;273;p25"/>
          <p:cNvGrpSpPr/>
          <p:nvPr/>
        </p:nvGrpSpPr>
        <p:grpSpPr>
          <a:xfrm>
            <a:off x="7915484" y="1021526"/>
            <a:ext cx="923528" cy="923528"/>
            <a:chOff x="10553979" y="1362034"/>
            <a:chExt cx="1231371" cy="1231371"/>
          </a:xfrm>
        </p:grpSpPr>
        <p:sp>
          <p:nvSpPr>
            <p:cNvPr id="274" name="Google Shape;274;p25"/>
            <p:cNvSpPr/>
            <p:nvPr/>
          </p:nvSpPr>
          <p:spPr>
            <a:xfrm>
              <a:off x="10553979" y="1362034"/>
              <a:ext cx="1231371" cy="1231371"/>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75" name="Google Shape;275;p25"/>
            <p:cNvSpPr/>
            <p:nvPr/>
          </p:nvSpPr>
          <p:spPr>
            <a:xfrm>
              <a:off x="10773843" y="1846561"/>
              <a:ext cx="791642" cy="278511"/>
            </a:xfrm>
            <a:custGeom>
              <a:avLst/>
              <a:gdLst/>
              <a:ahLst/>
              <a:cxnLst/>
              <a:rect l="l" t="t" r="r" b="b"/>
              <a:pathLst>
                <a:path w="791642" h="278511" extrusionOk="0">
                  <a:moveTo>
                    <a:pt x="81174" y="77819"/>
                  </a:moveTo>
                  <a:lnTo>
                    <a:pt x="60695" y="181442"/>
                  </a:lnTo>
                  <a:lnTo>
                    <a:pt x="102062" y="181442"/>
                  </a:lnTo>
                  <a:lnTo>
                    <a:pt x="82402" y="77819"/>
                  </a:lnTo>
                  <a:close/>
                  <a:moveTo>
                    <a:pt x="691802" y="39729"/>
                  </a:moveTo>
                  <a:cubicBezTo>
                    <a:pt x="690164" y="39729"/>
                    <a:pt x="689345" y="40548"/>
                    <a:pt x="689345" y="42186"/>
                  </a:cubicBezTo>
                  <a:lnTo>
                    <a:pt x="689345" y="123282"/>
                  </a:lnTo>
                  <a:cubicBezTo>
                    <a:pt x="689345" y="124920"/>
                    <a:pt x="690164" y="125740"/>
                    <a:pt x="691802" y="125740"/>
                  </a:cubicBezTo>
                  <a:lnTo>
                    <a:pt x="706137" y="125740"/>
                  </a:lnTo>
                  <a:cubicBezTo>
                    <a:pt x="730712" y="125740"/>
                    <a:pt x="741361" y="115910"/>
                    <a:pt x="741361" y="82734"/>
                  </a:cubicBezTo>
                  <a:cubicBezTo>
                    <a:pt x="741361" y="49968"/>
                    <a:pt x="730712" y="39729"/>
                    <a:pt x="706137" y="39729"/>
                  </a:cubicBezTo>
                  <a:close/>
                  <a:moveTo>
                    <a:pt x="649616" y="0"/>
                  </a:moveTo>
                  <a:lnTo>
                    <a:pt x="705728" y="0"/>
                  </a:lnTo>
                  <a:cubicBezTo>
                    <a:pt x="755286" y="0"/>
                    <a:pt x="785185" y="21708"/>
                    <a:pt x="785185" y="82734"/>
                  </a:cubicBezTo>
                  <a:cubicBezTo>
                    <a:pt x="785185" y="119186"/>
                    <a:pt x="772898" y="142123"/>
                    <a:pt x="752010" y="154000"/>
                  </a:cubicBezTo>
                  <a:lnTo>
                    <a:pt x="791329" y="274415"/>
                  </a:lnTo>
                  <a:cubicBezTo>
                    <a:pt x="792148" y="276463"/>
                    <a:pt x="791329" y="278511"/>
                    <a:pt x="789281" y="278511"/>
                  </a:cubicBezTo>
                  <a:lnTo>
                    <a:pt x="751191" y="278511"/>
                  </a:lnTo>
                  <a:cubicBezTo>
                    <a:pt x="748733" y="278511"/>
                    <a:pt x="747504" y="277692"/>
                    <a:pt x="746685" y="275644"/>
                  </a:cubicBezTo>
                  <a:lnTo>
                    <a:pt x="712690" y="164649"/>
                  </a:lnTo>
                  <a:lnTo>
                    <a:pt x="705728" y="164649"/>
                  </a:lnTo>
                  <a:lnTo>
                    <a:pt x="691802" y="164649"/>
                  </a:lnTo>
                  <a:cubicBezTo>
                    <a:pt x="690164" y="164649"/>
                    <a:pt x="689345" y="165468"/>
                    <a:pt x="689345" y="167107"/>
                  </a:cubicBezTo>
                  <a:lnTo>
                    <a:pt x="689345" y="274415"/>
                  </a:lnTo>
                  <a:cubicBezTo>
                    <a:pt x="689345" y="276873"/>
                    <a:pt x="687706" y="278511"/>
                    <a:pt x="685249" y="278511"/>
                  </a:cubicBezTo>
                  <a:lnTo>
                    <a:pt x="649616" y="278511"/>
                  </a:lnTo>
                  <a:cubicBezTo>
                    <a:pt x="647158" y="278511"/>
                    <a:pt x="645520" y="276873"/>
                    <a:pt x="645520" y="274415"/>
                  </a:cubicBezTo>
                  <a:lnTo>
                    <a:pt x="645520" y="4096"/>
                  </a:lnTo>
                  <a:cubicBezTo>
                    <a:pt x="645520" y="1638"/>
                    <a:pt x="647158" y="0"/>
                    <a:pt x="649616" y="0"/>
                  </a:cubicBezTo>
                  <a:close/>
                  <a:moveTo>
                    <a:pt x="497216" y="0"/>
                  </a:moveTo>
                  <a:lnTo>
                    <a:pt x="611487" y="0"/>
                  </a:lnTo>
                  <a:cubicBezTo>
                    <a:pt x="613945" y="0"/>
                    <a:pt x="615583" y="1638"/>
                    <a:pt x="615583" y="4096"/>
                  </a:cubicBezTo>
                  <a:lnTo>
                    <a:pt x="615583" y="35633"/>
                  </a:lnTo>
                  <a:cubicBezTo>
                    <a:pt x="615583" y="38090"/>
                    <a:pt x="613945" y="39729"/>
                    <a:pt x="611487" y="39729"/>
                  </a:cubicBezTo>
                  <a:lnTo>
                    <a:pt x="539402" y="39729"/>
                  </a:lnTo>
                  <a:cubicBezTo>
                    <a:pt x="537764" y="39729"/>
                    <a:pt x="536945" y="40548"/>
                    <a:pt x="536945" y="42186"/>
                  </a:cubicBezTo>
                  <a:lnTo>
                    <a:pt x="536945" y="115500"/>
                  </a:lnTo>
                  <a:cubicBezTo>
                    <a:pt x="536945" y="117138"/>
                    <a:pt x="537764" y="117958"/>
                    <a:pt x="539402" y="117958"/>
                  </a:cubicBezTo>
                  <a:lnTo>
                    <a:pt x="601658" y="117958"/>
                  </a:lnTo>
                  <a:cubicBezTo>
                    <a:pt x="604115" y="117958"/>
                    <a:pt x="605753" y="119596"/>
                    <a:pt x="605753" y="122053"/>
                  </a:cubicBezTo>
                  <a:lnTo>
                    <a:pt x="605753" y="153591"/>
                  </a:lnTo>
                  <a:cubicBezTo>
                    <a:pt x="605753" y="156048"/>
                    <a:pt x="604115" y="157686"/>
                    <a:pt x="601658" y="157686"/>
                  </a:cubicBezTo>
                  <a:lnTo>
                    <a:pt x="539402" y="157686"/>
                  </a:lnTo>
                  <a:cubicBezTo>
                    <a:pt x="537764" y="157686"/>
                    <a:pt x="536945" y="158506"/>
                    <a:pt x="536945" y="160144"/>
                  </a:cubicBezTo>
                  <a:lnTo>
                    <a:pt x="536945" y="236325"/>
                  </a:lnTo>
                  <a:cubicBezTo>
                    <a:pt x="536945" y="237963"/>
                    <a:pt x="537764" y="238782"/>
                    <a:pt x="539402" y="238782"/>
                  </a:cubicBezTo>
                  <a:lnTo>
                    <a:pt x="611487" y="238782"/>
                  </a:lnTo>
                  <a:cubicBezTo>
                    <a:pt x="613945" y="238782"/>
                    <a:pt x="615583" y="240421"/>
                    <a:pt x="615583" y="242878"/>
                  </a:cubicBezTo>
                  <a:lnTo>
                    <a:pt x="615583" y="274415"/>
                  </a:lnTo>
                  <a:cubicBezTo>
                    <a:pt x="615583" y="276873"/>
                    <a:pt x="613945" y="278511"/>
                    <a:pt x="611487" y="278511"/>
                  </a:cubicBezTo>
                  <a:lnTo>
                    <a:pt x="497216" y="278511"/>
                  </a:lnTo>
                  <a:cubicBezTo>
                    <a:pt x="494759" y="278511"/>
                    <a:pt x="493120" y="276873"/>
                    <a:pt x="493120" y="274415"/>
                  </a:cubicBezTo>
                  <a:lnTo>
                    <a:pt x="493120" y="4096"/>
                  </a:lnTo>
                  <a:cubicBezTo>
                    <a:pt x="493120" y="1638"/>
                    <a:pt x="494759" y="0"/>
                    <a:pt x="497216" y="0"/>
                  </a:cubicBezTo>
                  <a:close/>
                  <a:moveTo>
                    <a:pt x="328843" y="0"/>
                  </a:moveTo>
                  <a:lnTo>
                    <a:pt x="462774" y="0"/>
                  </a:lnTo>
                  <a:cubicBezTo>
                    <a:pt x="465231" y="0"/>
                    <a:pt x="466869" y="1638"/>
                    <a:pt x="466869" y="4096"/>
                  </a:cubicBezTo>
                  <a:lnTo>
                    <a:pt x="466869" y="35633"/>
                  </a:lnTo>
                  <a:cubicBezTo>
                    <a:pt x="466869" y="38090"/>
                    <a:pt x="465231" y="39729"/>
                    <a:pt x="462774" y="39729"/>
                  </a:cubicBezTo>
                  <a:lnTo>
                    <a:pt x="420178" y="39729"/>
                  </a:lnTo>
                  <a:cubicBezTo>
                    <a:pt x="418539" y="39729"/>
                    <a:pt x="417720" y="40548"/>
                    <a:pt x="417720" y="42186"/>
                  </a:cubicBezTo>
                  <a:lnTo>
                    <a:pt x="417720" y="274415"/>
                  </a:lnTo>
                  <a:cubicBezTo>
                    <a:pt x="417720" y="276873"/>
                    <a:pt x="416082" y="278511"/>
                    <a:pt x="413625" y="278511"/>
                  </a:cubicBezTo>
                  <a:lnTo>
                    <a:pt x="377992" y="278511"/>
                  </a:lnTo>
                  <a:cubicBezTo>
                    <a:pt x="375534" y="278511"/>
                    <a:pt x="373896" y="276873"/>
                    <a:pt x="373896" y="274415"/>
                  </a:cubicBezTo>
                  <a:lnTo>
                    <a:pt x="373896" y="42186"/>
                  </a:lnTo>
                  <a:cubicBezTo>
                    <a:pt x="373896" y="40548"/>
                    <a:pt x="373077" y="39729"/>
                    <a:pt x="371438" y="39729"/>
                  </a:cubicBezTo>
                  <a:lnTo>
                    <a:pt x="328843" y="39729"/>
                  </a:lnTo>
                  <a:cubicBezTo>
                    <a:pt x="326385" y="39729"/>
                    <a:pt x="324747" y="38090"/>
                    <a:pt x="324747" y="35633"/>
                  </a:cubicBezTo>
                  <a:lnTo>
                    <a:pt x="324747" y="4096"/>
                  </a:lnTo>
                  <a:cubicBezTo>
                    <a:pt x="324747" y="1638"/>
                    <a:pt x="326385" y="0"/>
                    <a:pt x="328843" y="0"/>
                  </a:cubicBezTo>
                  <a:close/>
                  <a:moveTo>
                    <a:pt x="192416" y="0"/>
                  </a:moveTo>
                  <a:lnTo>
                    <a:pt x="306687" y="0"/>
                  </a:lnTo>
                  <a:cubicBezTo>
                    <a:pt x="309145" y="0"/>
                    <a:pt x="310783" y="1638"/>
                    <a:pt x="310783" y="4096"/>
                  </a:cubicBezTo>
                  <a:lnTo>
                    <a:pt x="310783" y="35633"/>
                  </a:lnTo>
                  <a:cubicBezTo>
                    <a:pt x="310783" y="38090"/>
                    <a:pt x="309145" y="39729"/>
                    <a:pt x="306687" y="39729"/>
                  </a:cubicBezTo>
                  <a:lnTo>
                    <a:pt x="234602" y="39729"/>
                  </a:lnTo>
                  <a:cubicBezTo>
                    <a:pt x="232964" y="39729"/>
                    <a:pt x="232145" y="40548"/>
                    <a:pt x="232145" y="42186"/>
                  </a:cubicBezTo>
                  <a:lnTo>
                    <a:pt x="232145" y="117548"/>
                  </a:lnTo>
                  <a:cubicBezTo>
                    <a:pt x="232145" y="119186"/>
                    <a:pt x="232964" y="120006"/>
                    <a:pt x="234602" y="120006"/>
                  </a:cubicBezTo>
                  <a:lnTo>
                    <a:pt x="296858" y="120006"/>
                  </a:lnTo>
                  <a:cubicBezTo>
                    <a:pt x="299315" y="120006"/>
                    <a:pt x="300953" y="121644"/>
                    <a:pt x="300953" y="124101"/>
                  </a:cubicBezTo>
                  <a:lnTo>
                    <a:pt x="300953" y="155639"/>
                  </a:lnTo>
                  <a:cubicBezTo>
                    <a:pt x="300953" y="158096"/>
                    <a:pt x="299315" y="159734"/>
                    <a:pt x="296858" y="159734"/>
                  </a:cubicBezTo>
                  <a:lnTo>
                    <a:pt x="234602" y="159734"/>
                  </a:lnTo>
                  <a:cubicBezTo>
                    <a:pt x="232964" y="159734"/>
                    <a:pt x="232145" y="160553"/>
                    <a:pt x="232145" y="162192"/>
                  </a:cubicBezTo>
                  <a:lnTo>
                    <a:pt x="232145" y="274415"/>
                  </a:lnTo>
                  <a:cubicBezTo>
                    <a:pt x="232145" y="276873"/>
                    <a:pt x="230506" y="278511"/>
                    <a:pt x="228049" y="278511"/>
                  </a:cubicBezTo>
                  <a:lnTo>
                    <a:pt x="192416" y="278511"/>
                  </a:lnTo>
                  <a:cubicBezTo>
                    <a:pt x="189959" y="278511"/>
                    <a:pt x="188320" y="276873"/>
                    <a:pt x="188320" y="274415"/>
                  </a:cubicBezTo>
                  <a:lnTo>
                    <a:pt x="188320" y="4096"/>
                  </a:lnTo>
                  <a:cubicBezTo>
                    <a:pt x="188320" y="1638"/>
                    <a:pt x="189959" y="0"/>
                    <a:pt x="192416" y="0"/>
                  </a:cubicBezTo>
                  <a:close/>
                  <a:moveTo>
                    <a:pt x="64790" y="0"/>
                  </a:moveTo>
                  <a:lnTo>
                    <a:pt x="99195" y="0"/>
                  </a:lnTo>
                  <a:cubicBezTo>
                    <a:pt x="101652" y="0"/>
                    <a:pt x="103291" y="1638"/>
                    <a:pt x="103700" y="4096"/>
                  </a:cubicBezTo>
                  <a:lnTo>
                    <a:pt x="162679" y="274415"/>
                  </a:lnTo>
                  <a:cubicBezTo>
                    <a:pt x="163089" y="276873"/>
                    <a:pt x="161860" y="278511"/>
                    <a:pt x="159402" y="278511"/>
                  </a:cubicBezTo>
                  <a:lnTo>
                    <a:pt x="124588" y="278511"/>
                  </a:lnTo>
                  <a:cubicBezTo>
                    <a:pt x="121721" y="278511"/>
                    <a:pt x="120493" y="276873"/>
                    <a:pt x="120083" y="274415"/>
                  </a:cubicBezTo>
                  <a:lnTo>
                    <a:pt x="109025" y="218304"/>
                  </a:lnTo>
                  <a:lnTo>
                    <a:pt x="53732" y="218304"/>
                  </a:lnTo>
                  <a:lnTo>
                    <a:pt x="42673" y="274415"/>
                  </a:lnTo>
                  <a:cubicBezTo>
                    <a:pt x="42264" y="276873"/>
                    <a:pt x="41035" y="278511"/>
                    <a:pt x="38168" y="278511"/>
                  </a:cubicBezTo>
                  <a:lnTo>
                    <a:pt x="3354" y="278511"/>
                  </a:lnTo>
                  <a:cubicBezTo>
                    <a:pt x="897" y="278511"/>
                    <a:pt x="-332" y="276873"/>
                    <a:pt x="78" y="274415"/>
                  </a:cubicBezTo>
                  <a:lnTo>
                    <a:pt x="60285" y="4096"/>
                  </a:lnTo>
                  <a:cubicBezTo>
                    <a:pt x="61104" y="1638"/>
                    <a:pt x="62333" y="0"/>
                    <a:pt x="6479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6"/>
          <p:cNvSpPr/>
          <p:nvPr/>
        </p:nvSpPr>
        <p:spPr>
          <a:xfrm>
            <a:off x="3260591" y="2522525"/>
            <a:ext cx="1117675" cy="878029"/>
          </a:xfrm>
          <a:prstGeom prst="roundRect">
            <a:avLst>
              <a:gd name="adj" fmla="val 6231"/>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281" name="Google Shape;281;p26"/>
          <p:cNvCxnSpPr/>
          <p:nvPr/>
        </p:nvCxnSpPr>
        <p:spPr>
          <a:xfrm>
            <a:off x="4308227" y="2985884"/>
            <a:ext cx="1090514" cy="0"/>
          </a:xfrm>
          <a:prstGeom prst="straightConnector1">
            <a:avLst/>
          </a:prstGeom>
          <a:noFill/>
          <a:ln w="15875" cap="flat" cmpd="sng">
            <a:solidFill>
              <a:srgbClr val="BFBFBF"/>
            </a:solidFill>
            <a:prstDash val="solid"/>
            <a:miter lim="800000"/>
            <a:headEnd type="triangle" w="lg" len="lg"/>
            <a:tailEnd type="none" w="sm" len="sm"/>
          </a:ln>
        </p:spPr>
      </p:cxnSp>
      <p:sp>
        <p:nvSpPr>
          <p:cNvPr id="282" name="Google Shape;282;p26"/>
          <p:cNvSpPr/>
          <p:nvPr/>
        </p:nvSpPr>
        <p:spPr>
          <a:xfrm>
            <a:off x="5166704" y="2490537"/>
            <a:ext cx="232038" cy="291535"/>
          </a:xfrm>
          <a:custGeom>
            <a:avLst/>
            <a:gdLst/>
            <a:ahLst/>
            <a:cxnLst/>
            <a:rect l="l" t="t" r="r" b="b"/>
            <a:pathLst>
              <a:path w="309384" h="178755" extrusionOk="0">
                <a:moveTo>
                  <a:pt x="0" y="0"/>
                </a:moveTo>
                <a:lnTo>
                  <a:pt x="309384" y="0"/>
                </a:lnTo>
                <a:lnTo>
                  <a:pt x="309384" y="178755"/>
                </a:lnTo>
              </a:path>
            </a:pathLst>
          </a:custGeom>
          <a:noFill/>
          <a:ln w="158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83" name="Google Shape;283;p26"/>
          <p:cNvSpPr/>
          <p:nvPr/>
        </p:nvSpPr>
        <p:spPr>
          <a:xfrm>
            <a:off x="2367557" y="2996102"/>
            <a:ext cx="262492" cy="615437"/>
          </a:xfrm>
          <a:prstGeom prst="downArrow">
            <a:avLst>
              <a:gd name="adj1" fmla="val 50000"/>
              <a:gd name="adj2"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84" name="Google Shape;284;p26"/>
          <p:cNvSpPr/>
          <p:nvPr/>
        </p:nvSpPr>
        <p:spPr>
          <a:xfrm>
            <a:off x="2367557" y="2090465"/>
            <a:ext cx="262492" cy="430369"/>
          </a:xfrm>
          <a:prstGeom prst="downArrow">
            <a:avLst>
              <a:gd name="adj1" fmla="val 50000"/>
              <a:gd name="adj2"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285" name="Google Shape;285;p26"/>
          <p:cNvGrpSpPr/>
          <p:nvPr/>
        </p:nvGrpSpPr>
        <p:grpSpPr>
          <a:xfrm>
            <a:off x="1523212" y="2414143"/>
            <a:ext cx="1425633" cy="956828"/>
            <a:chOff x="3002373" y="3366503"/>
            <a:chExt cx="4022696" cy="2699875"/>
          </a:xfrm>
        </p:grpSpPr>
        <p:pic>
          <p:nvPicPr>
            <p:cNvPr id="286" name="Google Shape;286;p26"/>
            <p:cNvPicPr preferRelativeResize="0"/>
            <p:nvPr/>
          </p:nvPicPr>
          <p:blipFill rotWithShape="1">
            <a:blip r:embed="rId3">
              <a:alphaModFix/>
            </a:blip>
            <a:srcRect/>
            <a:stretch/>
          </p:blipFill>
          <p:spPr>
            <a:xfrm>
              <a:off x="4688269" y="3920078"/>
              <a:ext cx="2336800" cy="2146300"/>
            </a:xfrm>
            <a:prstGeom prst="rect">
              <a:avLst/>
            </a:prstGeom>
            <a:noFill/>
            <a:ln>
              <a:noFill/>
            </a:ln>
          </p:spPr>
        </p:pic>
        <p:pic>
          <p:nvPicPr>
            <p:cNvPr id="287" name="Google Shape;287;p26"/>
            <p:cNvPicPr preferRelativeResize="0"/>
            <p:nvPr/>
          </p:nvPicPr>
          <p:blipFill rotWithShape="1">
            <a:blip r:embed="rId4">
              <a:alphaModFix/>
            </a:blip>
            <a:srcRect/>
            <a:stretch/>
          </p:blipFill>
          <p:spPr>
            <a:xfrm>
              <a:off x="3435015" y="3366503"/>
              <a:ext cx="1600200" cy="2146300"/>
            </a:xfrm>
            <a:prstGeom prst="rect">
              <a:avLst/>
            </a:prstGeom>
            <a:noFill/>
            <a:ln>
              <a:noFill/>
            </a:ln>
          </p:spPr>
        </p:pic>
        <p:pic>
          <p:nvPicPr>
            <p:cNvPr id="288" name="Google Shape;288;p26"/>
            <p:cNvPicPr preferRelativeResize="0"/>
            <p:nvPr/>
          </p:nvPicPr>
          <p:blipFill rotWithShape="1">
            <a:blip r:embed="rId5">
              <a:alphaModFix/>
            </a:blip>
            <a:srcRect/>
            <a:stretch/>
          </p:blipFill>
          <p:spPr>
            <a:xfrm>
              <a:off x="3002373" y="4154905"/>
              <a:ext cx="743611" cy="1357898"/>
            </a:xfrm>
            <a:prstGeom prst="rect">
              <a:avLst/>
            </a:prstGeom>
            <a:noFill/>
            <a:ln>
              <a:noFill/>
            </a:ln>
          </p:spPr>
        </p:pic>
      </p:grpSp>
      <p:sp>
        <p:nvSpPr>
          <p:cNvPr id="289" name="Google Shape;289;p26"/>
          <p:cNvSpPr txBox="1"/>
          <p:nvPr/>
        </p:nvSpPr>
        <p:spPr>
          <a:xfrm>
            <a:off x="2191300" y="2170125"/>
            <a:ext cx="752700" cy="215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00" b="1">
                <a:solidFill>
                  <a:srgbClr val="7F7F7F"/>
                </a:solidFill>
              </a:rPr>
              <a:t>Reference and playback</a:t>
            </a:r>
            <a:endParaRPr sz="700" b="1">
              <a:solidFill>
                <a:srgbClr val="7F7F7F"/>
              </a:solidFill>
              <a:latin typeface="Arial"/>
              <a:ea typeface="Arial"/>
              <a:cs typeface="Arial"/>
              <a:sym typeface="Arial"/>
            </a:endParaRPr>
          </a:p>
        </p:txBody>
      </p:sp>
      <p:grpSp>
        <p:nvGrpSpPr>
          <p:cNvPr id="290" name="Google Shape;290;p26"/>
          <p:cNvGrpSpPr/>
          <p:nvPr/>
        </p:nvGrpSpPr>
        <p:grpSpPr>
          <a:xfrm>
            <a:off x="624330" y="2344103"/>
            <a:ext cx="752799" cy="287812"/>
            <a:chOff x="7198974" y="3446670"/>
            <a:chExt cx="1003732" cy="383749"/>
          </a:xfrm>
        </p:grpSpPr>
        <p:sp>
          <p:nvSpPr>
            <p:cNvPr id="291" name="Google Shape;291;p26"/>
            <p:cNvSpPr/>
            <p:nvPr/>
          </p:nvSpPr>
          <p:spPr>
            <a:xfrm>
              <a:off x="7198974" y="3446670"/>
              <a:ext cx="1003732" cy="383749"/>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292" name="Google Shape;292;p26"/>
            <p:cNvSpPr txBox="1"/>
            <p:nvPr/>
          </p:nvSpPr>
          <p:spPr>
            <a:xfrm>
              <a:off x="7254898" y="3534881"/>
              <a:ext cx="897900" cy="205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dirty="0">
                  <a:solidFill>
                    <a:srgbClr val="3F3F3F"/>
                  </a:solidFill>
                </a:rPr>
                <a:t>Reference</a:t>
              </a:r>
              <a:endParaRPr sz="1000" b="1" dirty="0">
                <a:solidFill>
                  <a:srgbClr val="3F3F3F"/>
                </a:solidFill>
                <a:latin typeface="Arial"/>
                <a:ea typeface="Arial"/>
                <a:cs typeface="Arial"/>
                <a:sym typeface="Arial"/>
              </a:endParaRPr>
            </a:p>
          </p:txBody>
        </p:sp>
      </p:grpSp>
      <p:grpSp>
        <p:nvGrpSpPr>
          <p:cNvPr id="293" name="Google Shape;293;p26"/>
          <p:cNvGrpSpPr/>
          <p:nvPr/>
        </p:nvGrpSpPr>
        <p:grpSpPr>
          <a:xfrm>
            <a:off x="629450" y="2698073"/>
            <a:ext cx="752799" cy="287812"/>
            <a:chOff x="7198974" y="3446670"/>
            <a:chExt cx="1003732" cy="383749"/>
          </a:xfrm>
        </p:grpSpPr>
        <p:sp>
          <p:nvSpPr>
            <p:cNvPr id="294" name="Google Shape;294;p26"/>
            <p:cNvSpPr/>
            <p:nvPr/>
          </p:nvSpPr>
          <p:spPr>
            <a:xfrm>
              <a:off x="7198974" y="3446670"/>
              <a:ext cx="1003732" cy="383749"/>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295" name="Google Shape;295;p26"/>
            <p:cNvSpPr txBox="1"/>
            <p:nvPr/>
          </p:nvSpPr>
          <p:spPr>
            <a:xfrm>
              <a:off x="7254898" y="3534881"/>
              <a:ext cx="897900" cy="20518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dirty="0">
                  <a:solidFill>
                    <a:srgbClr val="3F3F3F"/>
                  </a:solidFill>
                </a:rPr>
                <a:t>Entry</a:t>
              </a:r>
              <a:endParaRPr sz="1000" b="1" dirty="0">
                <a:solidFill>
                  <a:srgbClr val="3F3F3F"/>
                </a:solidFill>
                <a:latin typeface="Arial"/>
                <a:ea typeface="Arial"/>
                <a:cs typeface="Arial"/>
                <a:sym typeface="Arial"/>
              </a:endParaRPr>
            </a:p>
          </p:txBody>
        </p:sp>
      </p:grpSp>
      <p:grpSp>
        <p:nvGrpSpPr>
          <p:cNvPr id="296" name="Google Shape;296;p26"/>
          <p:cNvGrpSpPr/>
          <p:nvPr/>
        </p:nvGrpSpPr>
        <p:grpSpPr>
          <a:xfrm>
            <a:off x="629996" y="3052043"/>
            <a:ext cx="752799" cy="287812"/>
            <a:chOff x="7198974" y="3446670"/>
            <a:chExt cx="1003732" cy="383749"/>
          </a:xfrm>
        </p:grpSpPr>
        <p:sp>
          <p:nvSpPr>
            <p:cNvPr id="297" name="Google Shape;297;p26"/>
            <p:cNvSpPr/>
            <p:nvPr/>
          </p:nvSpPr>
          <p:spPr>
            <a:xfrm>
              <a:off x="7198974" y="3446670"/>
              <a:ext cx="1003732" cy="383749"/>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298" name="Google Shape;298;p26"/>
            <p:cNvSpPr txBox="1"/>
            <p:nvPr/>
          </p:nvSpPr>
          <p:spPr>
            <a:xfrm>
              <a:off x="7254898" y="3534881"/>
              <a:ext cx="897900" cy="20518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dirty="0">
                  <a:solidFill>
                    <a:srgbClr val="3F3F3F"/>
                  </a:solidFill>
                </a:rPr>
                <a:t>Approval</a:t>
              </a:r>
              <a:endParaRPr sz="1000" b="1" dirty="0">
                <a:solidFill>
                  <a:srgbClr val="3F3F3F"/>
                </a:solidFill>
                <a:latin typeface="Arial"/>
                <a:ea typeface="Arial"/>
                <a:cs typeface="Arial"/>
                <a:sym typeface="Arial"/>
              </a:endParaRPr>
            </a:p>
          </p:txBody>
        </p:sp>
      </p:grpSp>
      <p:sp>
        <p:nvSpPr>
          <p:cNvPr id="299" name="Google Shape;299;p26"/>
          <p:cNvSpPr txBox="1"/>
          <p:nvPr/>
        </p:nvSpPr>
        <p:spPr>
          <a:xfrm>
            <a:off x="2322880" y="3273828"/>
            <a:ext cx="58325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100" b="1" dirty="0">
                <a:solidFill>
                  <a:srgbClr val="7F7F7F"/>
                </a:solidFill>
              </a:rPr>
              <a:t>Entry</a:t>
            </a:r>
            <a:endParaRPr sz="1100" b="1" dirty="0">
              <a:solidFill>
                <a:srgbClr val="7F7F7F"/>
              </a:solidFill>
              <a:latin typeface="Arial"/>
              <a:ea typeface="Arial"/>
              <a:cs typeface="Arial"/>
              <a:sym typeface="Arial"/>
            </a:endParaRPr>
          </a:p>
        </p:txBody>
      </p:sp>
      <p:sp>
        <p:nvSpPr>
          <p:cNvPr id="300" name="Google Shape;300;p26"/>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9</a:t>
            </a:fld>
            <a:endParaRPr/>
          </a:p>
        </p:txBody>
      </p:sp>
      <p:sp>
        <p:nvSpPr>
          <p:cNvPr id="301" name="Google Shape;301;p26"/>
          <p:cNvSpPr txBox="1"/>
          <p:nvPr/>
        </p:nvSpPr>
        <p:spPr>
          <a:xfrm>
            <a:off x="2381189" y="-3151969"/>
            <a:ext cx="1927038" cy="230833"/>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b="1">
                <a:solidFill>
                  <a:srgbClr val="595959"/>
                </a:solidFill>
                <a:latin typeface="Arial"/>
                <a:ea typeface="Arial"/>
                <a:cs typeface="Arial"/>
                <a:sym typeface="Arial"/>
              </a:rPr>
              <a:t>作業支援情報</a:t>
            </a:r>
            <a:endParaRPr sz="1500" b="1">
              <a:solidFill>
                <a:srgbClr val="595959"/>
              </a:solidFill>
              <a:latin typeface="Arial"/>
              <a:ea typeface="Arial"/>
              <a:cs typeface="Arial"/>
              <a:sym typeface="Arial"/>
            </a:endParaRPr>
          </a:p>
        </p:txBody>
      </p:sp>
      <p:sp>
        <p:nvSpPr>
          <p:cNvPr id="302" name="Google Shape;302;p26"/>
          <p:cNvSpPr/>
          <p:nvPr/>
        </p:nvSpPr>
        <p:spPr>
          <a:xfrm>
            <a:off x="1612135" y="-2444377"/>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03" name="Google Shape;303;p26"/>
          <p:cNvSpPr/>
          <p:nvPr/>
        </p:nvSpPr>
        <p:spPr>
          <a:xfrm>
            <a:off x="2839357" y="-2444377"/>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04" name="Google Shape;304;p26"/>
          <p:cNvSpPr/>
          <p:nvPr/>
        </p:nvSpPr>
        <p:spPr>
          <a:xfrm>
            <a:off x="4066578" y="-2444377"/>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05" name="Google Shape;305;p26"/>
          <p:cNvSpPr txBox="1"/>
          <p:nvPr/>
        </p:nvSpPr>
        <p:spPr>
          <a:xfrm>
            <a:off x="3055550" y="-2421293"/>
            <a:ext cx="602329"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a:solidFill>
                  <a:srgbClr val="3F3F3F"/>
                </a:solidFill>
                <a:latin typeface="Arial"/>
                <a:ea typeface="Arial"/>
                <a:cs typeface="Arial"/>
                <a:sym typeface="Arial"/>
              </a:rPr>
              <a:t>PDF図面</a:t>
            </a:r>
            <a:endParaRPr sz="1200">
              <a:solidFill>
                <a:srgbClr val="3F3F3F"/>
              </a:solidFill>
              <a:latin typeface="Arial"/>
              <a:ea typeface="Arial"/>
              <a:cs typeface="Arial"/>
              <a:sym typeface="Arial"/>
            </a:endParaRPr>
          </a:p>
        </p:txBody>
      </p:sp>
      <p:sp>
        <p:nvSpPr>
          <p:cNvPr id="306" name="Google Shape;306;p26"/>
          <p:cNvSpPr txBox="1"/>
          <p:nvPr/>
        </p:nvSpPr>
        <p:spPr>
          <a:xfrm>
            <a:off x="4430047" y="-2421293"/>
            <a:ext cx="307777"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a:solidFill>
                  <a:srgbClr val="3F3F3F"/>
                </a:solidFill>
                <a:latin typeface="Arial"/>
                <a:ea typeface="Arial"/>
                <a:cs typeface="Arial"/>
                <a:sym typeface="Arial"/>
              </a:rPr>
              <a:t>動画</a:t>
            </a:r>
            <a:endParaRPr sz="1200">
              <a:solidFill>
                <a:srgbClr val="3F3F3F"/>
              </a:solidFill>
              <a:latin typeface="Arial"/>
              <a:ea typeface="Arial"/>
              <a:cs typeface="Arial"/>
              <a:sym typeface="Arial"/>
            </a:endParaRPr>
          </a:p>
        </p:txBody>
      </p:sp>
      <p:sp>
        <p:nvSpPr>
          <p:cNvPr id="307" name="Google Shape;307;p26"/>
          <p:cNvSpPr/>
          <p:nvPr/>
        </p:nvSpPr>
        <p:spPr>
          <a:xfrm>
            <a:off x="1612135" y="-1308157"/>
            <a:ext cx="1034716" cy="230834"/>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08" name="Google Shape;308;p26"/>
          <p:cNvSpPr/>
          <p:nvPr/>
        </p:nvSpPr>
        <p:spPr>
          <a:xfrm>
            <a:off x="2839357" y="-1308157"/>
            <a:ext cx="2220090"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09" name="Google Shape;309;p26"/>
          <p:cNvSpPr txBox="1"/>
          <p:nvPr/>
        </p:nvSpPr>
        <p:spPr>
          <a:xfrm>
            <a:off x="1839150" y="-1285074"/>
            <a:ext cx="580800" cy="369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a:solidFill>
                  <a:srgbClr val="3F3F3F"/>
                </a:solidFill>
              </a:rPr>
              <a:t>3D Models</a:t>
            </a:r>
            <a:endParaRPr sz="1200">
              <a:solidFill>
                <a:srgbClr val="3F3F3F"/>
              </a:solidFill>
              <a:latin typeface="Arial"/>
              <a:ea typeface="Arial"/>
              <a:cs typeface="Arial"/>
              <a:sym typeface="Arial"/>
            </a:endParaRPr>
          </a:p>
        </p:txBody>
      </p:sp>
      <p:sp>
        <p:nvSpPr>
          <p:cNvPr id="310" name="Google Shape;310;p26"/>
          <p:cNvSpPr txBox="1"/>
          <p:nvPr/>
        </p:nvSpPr>
        <p:spPr>
          <a:xfrm>
            <a:off x="3367706" y="-1285074"/>
            <a:ext cx="1163400" cy="554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a:solidFill>
                  <a:srgbClr val="3F3F3F"/>
                </a:solidFill>
              </a:rPr>
              <a:t>Office Documents &amp; Images</a:t>
            </a:r>
            <a:endParaRPr sz="1200">
              <a:solidFill>
                <a:srgbClr val="3F3F3F"/>
              </a:solidFill>
              <a:latin typeface="Arial"/>
              <a:ea typeface="Arial"/>
              <a:cs typeface="Arial"/>
              <a:sym typeface="Arial"/>
            </a:endParaRPr>
          </a:p>
        </p:txBody>
      </p:sp>
      <p:grpSp>
        <p:nvGrpSpPr>
          <p:cNvPr id="311" name="Google Shape;311;p26"/>
          <p:cNvGrpSpPr/>
          <p:nvPr/>
        </p:nvGrpSpPr>
        <p:grpSpPr>
          <a:xfrm>
            <a:off x="5481883" y="-2085477"/>
            <a:ext cx="1059640" cy="632211"/>
            <a:chOff x="6365334" y="3570210"/>
            <a:chExt cx="1412853" cy="842948"/>
          </a:xfrm>
        </p:grpSpPr>
        <p:sp>
          <p:nvSpPr>
            <p:cNvPr id="312" name="Google Shape;312;p26"/>
            <p:cNvSpPr/>
            <p:nvPr/>
          </p:nvSpPr>
          <p:spPr>
            <a:xfrm>
              <a:off x="6365334" y="3570210"/>
              <a:ext cx="1412853" cy="433746"/>
            </a:xfrm>
            <a:prstGeom prst="roundRect">
              <a:avLst>
                <a:gd name="adj" fmla="val 50000"/>
              </a:avLst>
            </a:prstGeom>
            <a:solidFill>
              <a:schemeClr val="lt1"/>
            </a:solidFill>
            <a:ln w="1905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13" name="Google Shape;313;p26"/>
            <p:cNvSpPr txBox="1"/>
            <p:nvPr/>
          </p:nvSpPr>
          <p:spPr>
            <a:xfrm>
              <a:off x="6619404" y="3674258"/>
              <a:ext cx="928200" cy="738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dk2"/>
                  </a:solidFill>
                </a:rPr>
                <a:t>Reference &amp; Playback</a:t>
              </a:r>
              <a:endParaRPr sz="1200" b="1">
                <a:solidFill>
                  <a:schemeClr val="dk2"/>
                </a:solidFill>
                <a:latin typeface="Arial"/>
                <a:ea typeface="Arial"/>
                <a:cs typeface="Arial"/>
                <a:sym typeface="Arial"/>
              </a:endParaRPr>
            </a:p>
          </p:txBody>
        </p:sp>
      </p:grpSp>
      <p:sp>
        <p:nvSpPr>
          <p:cNvPr id="314" name="Google Shape;314;p26"/>
          <p:cNvSpPr txBox="1"/>
          <p:nvPr/>
        </p:nvSpPr>
        <p:spPr>
          <a:xfrm>
            <a:off x="1612136" y="-2771483"/>
            <a:ext cx="3489158" cy="15985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000">
                <a:solidFill>
                  <a:srgbClr val="7F7F7F"/>
                </a:solidFill>
                <a:latin typeface="Arial"/>
                <a:ea typeface="Arial"/>
                <a:cs typeface="Arial"/>
                <a:sym typeface="Arial"/>
              </a:rPr>
              <a:t>作業を行うために必要な各種の生産支援情報を参照することができます</a:t>
            </a:r>
            <a:endParaRPr sz="1000" b="1">
              <a:solidFill>
                <a:srgbClr val="7F7F7F"/>
              </a:solidFill>
              <a:latin typeface="Arial"/>
              <a:ea typeface="Arial"/>
              <a:cs typeface="Arial"/>
              <a:sym typeface="Arial"/>
            </a:endParaRPr>
          </a:p>
        </p:txBody>
      </p:sp>
      <p:sp>
        <p:nvSpPr>
          <p:cNvPr id="315" name="Google Shape;315;p26"/>
          <p:cNvSpPr txBox="1"/>
          <p:nvPr/>
        </p:nvSpPr>
        <p:spPr>
          <a:xfrm>
            <a:off x="2483769" y="549475"/>
            <a:ext cx="4176462"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i-Reporter Adoption Flow</a:t>
            </a:r>
            <a:endParaRPr sz="1100"/>
          </a:p>
        </p:txBody>
      </p:sp>
      <p:grpSp>
        <p:nvGrpSpPr>
          <p:cNvPr id="316" name="Google Shape;316;p26"/>
          <p:cNvGrpSpPr/>
          <p:nvPr/>
        </p:nvGrpSpPr>
        <p:grpSpPr>
          <a:xfrm>
            <a:off x="427926" y="1022810"/>
            <a:ext cx="5833565" cy="1057847"/>
            <a:chOff x="1970262" y="1337135"/>
            <a:chExt cx="7778086" cy="1410463"/>
          </a:xfrm>
        </p:grpSpPr>
        <p:sp>
          <p:nvSpPr>
            <p:cNvPr id="317" name="Google Shape;317;p26"/>
            <p:cNvSpPr/>
            <p:nvPr/>
          </p:nvSpPr>
          <p:spPr>
            <a:xfrm>
              <a:off x="1970262" y="1337135"/>
              <a:ext cx="7778086" cy="1410463"/>
            </a:xfrm>
            <a:prstGeom prst="roundRect">
              <a:avLst>
                <a:gd name="adj" fmla="val 5348"/>
              </a:avLst>
            </a:prstGeom>
            <a:noFill/>
            <a:ln w="28575" cap="flat" cmpd="sng">
              <a:solidFill>
                <a:schemeClr val="l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318" name="Google Shape;318;p26"/>
            <p:cNvGrpSpPr/>
            <p:nvPr/>
          </p:nvGrpSpPr>
          <p:grpSpPr>
            <a:xfrm>
              <a:off x="4176388" y="1634211"/>
              <a:ext cx="5250706" cy="953871"/>
              <a:chOff x="3385526" y="1582155"/>
              <a:chExt cx="5250706" cy="953871"/>
            </a:xfrm>
          </p:grpSpPr>
          <p:sp>
            <p:nvSpPr>
              <p:cNvPr id="319" name="Google Shape;319;p26"/>
              <p:cNvSpPr txBox="1"/>
              <p:nvPr/>
            </p:nvSpPr>
            <p:spPr>
              <a:xfrm>
                <a:off x="3385526" y="2159718"/>
                <a:ext cx="888300" cy="237000"/>
              </a:xfrm>
              <a:prstGeom prst="rect">
                <a:avLst/>
              </a:prstGeom>
              <a:noFill/>
              <a:ln>
                <a:noFill/>
              </a:ln>
            </p:spPr>
            <p:txBody>
              <a:bodyPr spcFirstLastPara="1" wrap="square" lIns="81000" tIns="27000" rIns="81000" bIns="27000" anchor="t" anchorCtr="0">
                <a:spAutoFit/>
              </a:bodyPr>
              <a:lstStyle/>
              <a:p>
                <a:pPr marL="0" marR="0" lvl="0" indent="0" algn="ctr" rtl="0">
                  <a:spcBef>
                    <a:spcPts val="0"/>
                  </a:spcBef>
                  <a:spcAft>
                    <a:spcPts val="0"/>
                  </a:spcAft>
                  <a:buNone/>
                </a:pPr>
                <a:r>
                  <a:rPr lang="en-GB" sz="800">
                    <a:solidFill>
                      <a:srgbClr val="3F3F3F"/>
                    </a:solidFill>
                    <a:latin typeface="Arial"/>
                    <a:ea typeface="Arial"/>
                    <a:cs typeface="Arial"/>
                    <a:sym typeface="Arial"/>
                  </a:rPr>
                  <a:t>WEB</a:t>
                </a:r>
                <a:r>
                  <a:rPr lang="en-GB" sz="800">
                    <a:solidFill>
                      <a:srgbClr val="3F3F3F"/>
                    </a:solidFill>
                  </a:rPr>
                  <a:t> Page</a:t>
                </a:r>
                <a:endParaRPr sz="800">
                  <a:solidFill>
                    <a:srgbClr val="3F3F3F"/>
                  </a:solidFill>
                  <a:latin typeface="Arial"/>
                  <a:ea typeface="Arial"/>
                  <a:cs typeface="Arial"/>
                  <a:sym typeface="Arial"/>
                </a:endParaRPr>
              </a:p>
            </p:txBody>
          </p:sp>
          <p:pic>
            <p:nvPicPr>
              <p:cNvPr id="320" name="Google Shape;320;p26"/>
              <p:cNvPicPr preferRelativeResize="0"/>
              <p:nvPr/>
            </p:nvPicPr>
            <p:blipFill rotWithShape="1">
              <a:blip r:embed="rId6">
                <a:alphaModFix/>
              </a:blip>
              <a:srcRect/>
              <a:stretch/>
            </p:blipFill>
            <p:spPr>
              <a:xfrm>
                <a:off x="5784914" y="1651179"/>
                <a:ext cx="428979" cy="491895"/>
              </a:xfrm>
              <a:prstGeom prst="rect">
                <a:avLst/>
              </a:prstGeom>
              <a:noFill/>
              <a:ln>
                <a:noFill/>
              </a:ln>
            </p:spPr>
          </p:pic>
          <p:pic>
            <p:nvPicPr>
              <p:cNvPr id="321" name="Google Shape;321;p26"/>
              <p:cNvPicPr preferRelativeResize="0"/>
              <p:nvPr/>
            </p:nvPicPr>
            <p:blipFill rotWithShape="1">
              <a:blip r:embed="rId7">
                <a:alphaModFix/>
              </a:blip>
              <a:srcRect/>
              <a:stretch/>
            </p:blipFill>
            <p:spPr>
              <a:xfrm>
                <a:off x="3580548" y="1582155"/>
                <a:ext cx="498122" cy="491895"/>
              </a:xfrm>
              <a:prstGeom prst="rect">
                <a:avLst/>
              </a:prstGeom>
              <a:noFill/>
              <a:ln>
                <a:noFill/>
              </a:ln>
            </p:spPr>
          </p:pic>
          <p:pic>
            <p:nvPicPr>
              <p:cNvPr id="322" name="Google Shape;322;p26"/>
              <p:cNvPicPr preferRelativeResize="0"/>
              <p:nvPr/>
            </p:nvPicPr>
            <p:blipFill rotWithShape="1">
              <a:blip r:embed="rId8">
                <a:alphaModFix/>
              </a:blip>
              <a:srcRect/>
              <a:stretch/>
            </p:blipFill>
            <p:spPr>
              <a:xfrm>
                <a:off x="4993307" y="1682052"/>
                <a:ext cx="551893" cy="400393"/>
              </a:xfrm>
              <a:prstGeom prst="rect">
                <a:avLst/>
              </a:prstGeom>
              <a:noFill/>
              <a:ln>
                <a:noFill/>
              </a:ln>
            </p:spPr>
          </p:pic>
          <p:pic>
            <p:nvPicPr>
              <p:cNvPr id="323" name="Google Shape;323;p26"/>
              <p:cNvPicPr preferRelativeResize="0"/>
              <p:nvPr/>
            </p:nvPicPr>
            <p:blipFill rotWithShape="1">
              <a:blip r:embed="rId9">
                <a:alphaModFix/>
              </a:blip>
              <a:srcRect/>
              <a:stretch/>
            </p:blipFill>
            <p:spPr>
              <a:xfrm>
                <a:off x="4311834" y="1599665"/>
                <a:ext cx="448310" cy="491895"/>
              </a:xfrm>
              <a:prstGeom prst="rect">
                <a:avLst/>
              </a:prstGeom>
              <a:noFill/>
              <a:ln>
                <a:noFill/>
              </a:ln>
            </p:spPr>
          </p:pic>
          <p:grpSp>
            <p:nvGrpSpPr>
              <p:cNvPr id="324" name="Google Shape;324;p26"/>
              <p:cNvGrpSpPr/>
              <p:nvPr/>
            </p:nvGrpSpPr>
            <p:grpSpPr>
              <a:xfrm>
                <a:off x="6473473" y="1632007"/>
                <a:ext cx="2137979" cy="500482"/>
                <a:chOff x="2807241" y="5135616"/>
                <a:chExt cx="2930945" cy="686108"/>
              </a:xfrm>
            </p:grpSpPr>
            <p:pic>
              <p:nvPicPr>
                <p:cNvPr id="325" name="Google Shape;325;p26"/>
                <p:cNvPicPr preferRelativeResize="0"/>
                <p:nvPr/>
              </p:nvPicPr>
              <p:blipFill rotWithShape="1">
                <a:blip r:embed="rId10">
                  <a:alphaModFix/>
                </a:blip>
                <a:srcRect/>
                <a:stretch/>
              </p:blipFill>
              <p:spPr>
                <a:xfrm>
                  <a:off x="2807241" y="5135616"/>
                  <a:ext cx="592407" cy="678263"/>
                </a:xfrm>
                <a:prstGeom prst="rect">
                  <a:avLst/>
                </a:prstGeom>
                <a:noFill/>
                <a:ln>
                  <a:noFill/>
                </a:ln>
              </p:spPr>
            </p:pic>
            <p:pic>
              <p:nvPicPr>
                <p:cNvPr id="326" name="Google Shape;326;p26"/>
                <p:cNvPicPr preferRelativeResize="0"/>
                <p:nvPr/>
              </p:nvPicPr>
              <p:blipFill rotWithShape="1">
                <a:blip r:embed="rId11">
                  <a:alphaModFix/>
                </a:blip>
                <a:srcRect/>
                <a:stretch/>
              </p:blipFill>
              <p:spPr>
                <a:xfrm>
                  <a:off x="4830779" y="5143460"/>
                  <a:ext cx="907407" cy="678264"/>
                </a:xfrm>
                <a:prstGeom prst="rect">
                  <a:avLst/>
                </a:prstGeom>
                <a:noFill/>
                <a:ln>
                  <a:noFill/>
                </a:ln>
              </p:spPr>
            </p:pic>
            <p:pic>
              <p:nvPicPr>
                <p:cNvPr id="327" name="Google Shape;327;p26"/>
                <p:cNvPicPr preferRelativeResize="0"/>
                <p:nvPr/>
              </p:nvPicPr>
              <p:blipFill rotWithShape="1">
                <a:blip r:embed="rId12">
                  <a:alphaModFix/>
                </a:blip>
                <a:srcRect/>
                <a:stretch/>
              </p:blipFill>
              <p:spPr>
                <a:xfrm>
                  <a:off x="4121582" y="5135616"/>
                  <a:ext cx="592407" cy="678263"/>
                </a:xfrm>
                <a:prstGeom prst="rect">
                  <a:avLst/>
                </a:prstGeom>
                <a:noFill/>
                <a:ln>
                  <a:noFill/>
                </a:ln>
              </p:spPr>
            </p:pic>
            <p:pic>
              <p:nvPicPr>
                <p:cNvPr id="328" name="Google Shape;328;p26"/>
                <p:cNvPicPr preferRelativeResize="0"/>
                <p:nvPr/>
              </p:nvPicPr>
              <p:blipFill rotWithShape="1">
                <a:blip r:embed="rId13">
                  <a:alphaModFix/>
                </a:blip>
                <a:srcRect/>
                <a:stretch/>
              </p:blipFill>
              <p:spPr>
                <a:xfrm>
                  <a:off x="3464412" y="5135616"/>
                  <a:ext cx="592407" cy="678263"/>
                </a:xfrm>
                <a:prstGeom prst="rect">
                  <a:avLst/>
                </a:prstGeom>
                <a:noFill/>
                <a:ln>
                  <a:noFill/>
                </a:ln>
              </p:spPr>
            </p:pic>
          </p:grpSp>
          <p:sp>
            <p:nvSpPr>
              <p:cNvPr id="329" name="Google Shape;329;p26"/>
              <p:cNvSpPr txBox="1"/>
              <p:nvPr/>
            </p:nvSpPr>
            <p:spPr>
              <a:xfrm>
                <a:off x="4321309" y="2176026"/>
                <a:ext cx="500100" cy="360000"/>
              </a:xfrm>
              <a:prstGeom prst="rect">
                <a:avLst/>
              </a:prstGeom>
              <a:noFill/>
              <a:ln>
                <a:noFill/>
              </a:ln>
            </p:spPr>
            <p:txBody>
              <a:bodyPr spcFirstLastPara="1" wrap="square" lIns="81000" tIns="27000" rIns="81000" bIns="27000" anchor="t" anchorCtr="0">
                <a:spAutoFit/>
              </a:bodyPr>
              <a:lstStyle/>
              <a:p>
                <a:pPr marL="0" marR="0" lvl="0" indent="0" algn="ctr" rtl="0">
                  <a:spcBef>
                    <a:spcPts val="0"/>
                  </a:spcBef>
                  <a:spcAft>
                    <a:spcPts val="0"/>
                  </a:spcAft>
                  <a:buNone/>
                </a:pPr>
                <a:r>
                  <a:rPr lang="en-GB" sz="700">
                    <a:solidFill>
                      <a:srgbClr val="3F3F3F"/>
                    </a:solidFill>
                  </a:rPr>
                  <a:t>PDF</a:t>
                </a:r>
                <a:r>
                  <a:rPr lang="en-GB" sz="700"/>
                  <a:t> Plan</a:t>
                </a:r>
                <a:endParaRPr sz="700">
                  <a:solidFill>
                    <a:srgbClr val="3F3F3F"/>
                  </a:solidFill>
                </a:endParaRPr>
              </a:p>
            </p:txBody>
          </p:sp>
          <p:sp>
            <p:nvSpPr>
              <p:cNvPr id="330" name="Google Shape;330;p26"/>
              <p:cNvSpPr txBox="1"/>
              <p:nvPr/>
            </p:nvSpPr>
            <p:spPr>
              <a:xfrm>
                <a:off x="5021429" y="2176026"/>
                <a:ext cx="511500" cy="195900"/>
              </a:xfrm>
              <a:prstGeom prst="rect">
                <a:avLst/>
              </a:prstGeom>
              <a:noFill/>
              <a:ln>
                <a:noFill/>
              </a:ln>
            </p:spPr>
            <p:txBody>
              <a:bodyPr spcFirstLastPara="1" wrap="square" lIns="81000" tIns="27000" rIns="81000" bIns="27000" anchor="t" anchorCtr="0">
                <a:spAutoFit/>
              </a:bodyPr>
              <a:lstStyle/>
              <a:p>
                <a:pPr marL="0" marR="0" lvl="0" indent="0" algn="ctr" rtl="0">
                  <a:spcBef>
                    <a:spcPts val="0"/>
                  </a:spcBef>
                  <a:spcAft>
                    <a:spcPts val="0"/>
                  </a:spcAft>
                  <a:buNone/>
                </a:pPr>
                <a:r>
                  <a:rPr lang="en-GB" sz="600">
                    <a:solidFill>
                      <a:srgbClr val="3F3F3F"/>
                    </a:solidFill>
                  </a:rPr>
                  <a:t>Video</a:t>
                </a:r>
                <a:endParaRPr sz="600">
                  <a:solidFill>
                    <a:srgbClr val="3F3F3F"/>
                  </a:solidFill>
                  <a:latin typeface="Arial"/>
                  <a:ea typeface="Arial"/>
                  <a:cs typeface="Arial"/>
                  <a:sym typeface="Arial"/>
                </a:endParaRPr>
              </a:p>
            </p:txBody>
          </p:sp>
          <p:sp>
            <p:nvSpPr>
              <p:cNvPr id="331" name="Google Shape;331;p26"/>
              <p:cNvSpPr txBox="1"/>
              <p:nvPr/>
            </p:nvSpPr>
            <p:spPr>
              <a:xfrm>
                <a:off x="5727274" y="2176026"/>
                <a:ext cx="554700" cy="318900"/>
              </a:xfrm>
              <a:prstGeom prst="rect">
                <a:avLst/>
              </a:prstGeom>
              <a:noFill/>
              <a:ln>
                <a:noFill/>
              </a:ln>
            </p:spPr>
            <p:txBody>
              <a:bodyPr spcFirstLastPara="1" wrap="square" lIns="81000" tIns="27000" rIns="81000" bIns="27000" anchor="t" anchorCtr="0">
                <a:spAutoFit/>
              </a:bodyPr>
              <a:lstStyle/>
              <a:p>
                <a:pPr marL="0" marR="0" lvl="0" indent="0" algn="ctr" rtl="0">
                  <a:spcBef>
                    <a:spcPts val="0"/>
                  </a:spcBef>
                  <a:spcAft>
                    <a:spcPts val="0"/>
                  </a:spcAft>
                  <a:buNone/>
                </a:pPr>
                <a:r>
                  <a:rPr lang="en-GB" sz="600">
                    <a:solidFill>
                      <a:srgbClr val="3F3F3F"/>
                    </a:solidFill>
                    <a:latin typeface="Arial"/>
                    <a:ea typeface="Arial"/>
                    <a:cs typeface="Arial"/>
                    <a:sym typeface="Arial"/>
                  </a:rPr>
                  <a:t>3D</a:t>
                </a:r>
                <a:endParaRPr sz="900"/>
              </a:p>
              <a:p>
                <a:pPr marL="0" marR="0" lvl="0" indent="0" algn="ctr" rtl="0">
                  <a:spcBef>
                    <a:spcPts val="0"/>
                  </a:spcBef>
                  <a:spcAft>
                    <a:spcPts val="0"/>
                  </a:spcAft>
                  <a:buNone/>
                </a:pPr>
                <a:r>
                  <a:rPr lang="en-GB" sz="600">
                    <a:solidFill>
                      <a:srgbClr val="3F3F3F"/>
                    </a:solidFill>
                  </a:rPr>
                  <a:t>Models</a:t>
                </a:r>
                <a:endParaRPr sz="600">
                  <a:solidFill>
                    <a:srgbClr val="3F3F3F"/>
                  </a:solidFill>
                  <a:latin typeface="Arial"/>
                  <a:ea typeface="Arial"/>
                  <a:cs typeface="Arial"/>
                  <a:sym typeface="Arial"/>
                </a:endParaRPr>
              </a:p>
            </p:txBody>
          </p:sp>
          <p:sp>
            <p:nvSpPr>
              <p:cNvPr id="332" name="Google Shape;332;p26"/>
              <p:cNvSpPr txBox="1"/>
              <p:nvPr/>
            </p:nvSpPr>
            <p:spPr>
              <a:xfrm>
                <a:off x="6480432" y="2176026"/>
                <a:ext cx="2155800" cy="237000"/>
              </a:xfrm>
              <a:prstGeom prst="rect">
                <a:avLst/>
              </a:prstGeom>
              <a:noFill/>
              <a:ln>
                <a:noFill/>
              </a:ln>
            </p:spPr>
            <p:txBody>
              <a:bodyPr spcFirstLastPara="1" wrap="square" lIns="81000" tIns="27000" rIns="81000" bIns="27000" anchor="t" anchorCtr="0">
                <a:spAutoFit/>
              </a:bodyPr>
              <a:lstStyle/>
              <a:p>
                <a:pPr marL="0" marR="0" lvl="0" indent="0" algn="ctr" rtl="0">
                  <a:spcBef>
                    <a:spcPts val="0"/>
                  </a:spcBef>
                  <a:spcAft>
                    <a:spcPts val="0"/>
                  </a:spcAft>
                  <a:buNone/>
                </a:pPr>
                <a:r>
                  <a:rPr lang="en-GB" sz="800">
                    <a:solidFill>
                      <a:srgbClr val="3F3F3F"/>
                    </a:solidFill>
                  </a:rPr>
                  <a:t>Office documents and images</a:t>
                </a:r>
                <a:endParaRPr sz="800">
                  <a:solidFill>
                    <a:srgbClr val="3F3F3F"/>
                  </a:solidFill>
                  <a:latin typeface="Arial"/>
                  <a:ea typeface="Arial"/>
                  <a:cs typeface="Arial"/>
                  <a:sym typeface="Arial"/>
                </a:endParaRPr>
              </a:p>
            </p:txBody>
          </p:sp>
        </p:grpSp>
        <p:sp>
          <p:nvSpPr>
            <p:cNvPr id="333" name="Google Shape;333;p26"/>
            <p:cNvSpPr/>
            <p:nvPr/>
          </p:nvSpPr>
          <p:spPr>
            <a:xfrm>
              <a:off x="2207785" y="1737633"/>
              <a:ext cx="1726222" cy="609465"/>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34" name="Google Shape;334;p26"/>
            <p:cNvSpPr txBox="1"/>
            <p:nvPr/>
          </p:nvSpPr>
          <p:spPr>
            <a:xfrm>
              <a:off x="2456685" y="1814992"/>
              <a:ext cx="1231200" cy="4515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dirty="0">
                  <a:solidFill>
                    <a:srgbClr val="3F3F3F"/>
                  </a:solidFill>
                </a:rPr>
                <a:t>Work support information</a:t>
              </a:r>
              <a:endParaRPr sz="1100" b="1" dirty="0">
                <a:solidFill>
                  <a:srgbClr val="3F3F3F"/>
                </a:solidFill>
                <a:latin typeface="Arial"/>
                <a:ea typeface="Arial"/>
                <a:cs typeface="Arial"/>
                <a:sym typeface="Arial"/>
              </a:endParaRPr>
            </a:p>
          </p:txBody>
        </p:sp>
      </p:grpSp>
      <p:sp>
        <p:nvSpPr>
          <p:cNvPr id="335" name="Google Shape;335;p26"/>
          <p:cNvSpPr/>
          <p:nvPr/>
        </p:nvSpPr>
        <p:spPr>
          <a:xfrm>
            <a:off x="484094" y="3604857"/>
            <a:ext cx="8209430" cy="1057847"/>
          </a:xfrm>
          <a:prstGeom prst="roundRect">
            <a:avLst>
              <a:gd name="adj" fmla="val 5348"/>
            </a:avLst>
          </a:prstGeom>
          <a:noFill/>
          <a:ln w="28575" cap="flat" cmpd="sng">
            <a:solidFill>
              <a:srgbClr val="B0E0D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nvGrpSpPr>
          <p:cNvPr id="336" name="Google Shape;336;p26"/>
          <p:cNvGrpSpPr/>
          <p:nvPr/>
        </p:nvGrpSpPr>
        <p:grpSpPr>
          <a:xfrm>
            <a:off x="7282244" y="3470662"/>
            <a:ext cx="1294667" cy="1095842"/>
            <a:chOff x="877008" y="4606653"/>
            <a:chExt cx="1726222" cy="1461123"/>
          </a:xfrm>
        </p:grpSpPr>
        <p:sp>
          <p:nvSpPr>
            <p:cNvPr id="337" name="Google Shape;337;p26"/>
            <p:cNvSpPr/>
            <p:nvPr/>
          </p:nvSpPr>
          <p:spPr>
            <a:xfrm>
              <a:off x="877008" y="5607424"/>
              <a:ext cx="1726222" cy="460352"/>
            </a:xfrm>
            <a:prstGeom prst="rect">
              <a:avLst/>
            </a:prstGeom>
            <a:solidFill>
              <a:srgbClr val="D7EF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38" name="Google Shape;338;p26"/>
            <p:cNvSpPr txBox="1"/>
            <p:nvPr/>
          </p:nvSpPr>
          <p:spPr>
            <a:xfrm>
              <a:off x="998921" y="5714489"/>
              <a:ext cx="1479572"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3F3F3F"/>
                  </a:solidFill>
                </a:rPr>
                <a:t>Form database</a:t>
              </a:r>
              <a:endParaRPr sz="1200" b="1">
                <a:solidFill>
                  <a:srgbClr val="3F3F3F"/>
                </a:solidFill>
                <a:latin typeface="Arial"/>
                <a:ea typeface="Arial"/>
                <a:cs typeface="Arial"/>
                <a:sym typeface="Arial"/>
              </a:endParaRPr>
            </a:p>
          </p:txBody>
        </p:sp>
        <p:pic>
          <p:nvPicPr>
            <p:cNvPr id="339" name="Google Shape;339;p26"/>
            <p:cNvPicPr preferRelativeResize="0"/>
            <p:nvPr/>
          </p:nvPicPr>
          <p:blipFill rotWithShape="1">
            <a:blip r:embed="rId14">
              <a:alphaModFix/>
            </a:blip>
            <a:srcRect/>
            <a:stretch/>
          </p:blipFill>
          <p:spPr>
            <a:xfrm>
              <a:off x="1167724" y="4606653"/>
              <a:ext cx="996878" cy="844023"/>
            </a:xfrm>
            <a:prstGeom prst="rect">
              <a:avLst/>
            </a:prstGeom>
            <a:noFill/>
            <a:ln>
              <a:noFill/>
            </a:ln>
          </p:spPr>
        </p:pic>
      </p:grpSp>
      <p:grpSp>
        <p:nvGrpSpPr>
          <p:cNvPr id="340" name="Google Shape;340;p26"/>
          <p:cNvGrpSpPr/>
          <p:nvPr/>
        </p:nvGrpSpPr>
        <p:grpSpPr>
          <a:xfrm>
            <a:off x="677046" y="3735477"/>
            <a:ext cx="1107000" cy="924605"/>
            <a:chOff x="2860388" y="4933199"/>
            <a:chExt cx="1476000" cy="1232806"/>
          </a:xfrm>
        </p:grpSpPr>
        <p:sp>
          <p:nvSpPr>
            <p:cNvPr id="341" name="Google Shape;341;p26"/>
            <p:cNvSpPr txBox="1"/>
            <p:nvPr/>
          </p:nvSpPr>
          <p:spPr>
            <a:xfrm>
              <a:off x="2860388" y="4933199"/>
              <a:ext cx="1476000" cy="503590"/>
            </a:xfrm>
            <a:prstGeom prst="rect">
              <a:avLst/>
            </a:prstGeom>
            <a:solidFill>
              <a:srgbClr val="89D0CF"/>
            </a:solidFill>
            <a:ln>
              <a:noFill/>
            </a:ln>
          </p:spPr>
          <p:txBody>
            <a:bodyPr spcFirstLastPara="1" wrap="square" lIns="0" tIns="27000" rIns="0" bIns="27000" anchor="t" anchorCtr="0">
              <a:noAutofit/>
            </a:bodyPr>
            <a:lstStyle/>
            <a:p>
              <a:pPr marL="0" marR="0" lvl="0" indent="0" algn="ctr" rtl="0">
                <a:spcBef>
                  <a:spcPts val="0"/>
                </a:spcBef>
                <a:spcAft>
                  <a:spcPts val="0"/>
                </a:spcAft>
                <a:buNone/>
              </a:pPr>
              <a:endParaRPr lang="en-GB" sz="600" b="1" dirty="0">
                <a:solidFill>
                  <a:schemeClr val="lt1"/>
                </a:solidFill>
              </a:endParaRPr>
            </a:p>
            <a:p>
              <a:pPr marL="0" marR="0" lvl="0" indent="0" algn="ctr" rtl="0">
                <a:spcBef>
                  <a:spcPts val="0"/>
                </a:spcBef>
                <a:spcAft>
                  <a:spcPts val="0"/>
                </a:spcAft>
                <a:buNone/>
              </a:pPr>
              <a:r>
                <a:rPr lang="en-GB" sz="600" b="1" dirty="0">
                  <a:solidFill>
                    <a:schemeClr val="lt1"/>
                  </a:solidFill>
                </a:rPr>
                <a:t>Production &amp;</a:t>
              </a:r>
            </a:p>
            <a:p>
              <a:pPr marL="0" marR="0" lvl="0" indent="0" algn="ctr" rtl="0">
                <a:spcBef>
                  <a:spcPts val="0"/>
                </a:spcBef>
                <a:spcAft>
                  <a:spcPts val="0"/>
                </a:spcAft>
                <a:buNone/>
              </a:pPr>
              <a:r>
                <a:rPr lang="en-GB" sz="600" b="1" dirty="0">
                  <a:solidFill>
                    <a:schemeClr val="lt1"/>
                  </a:solidFill>
                </a:rPr>
                <a:t> Quality records</a:t>
              </a:r>
              <a:endParaRPr sz="600" b="1" dirty="0">
                <a:solidFill>
                  <a:schemeClr val="lt1"/>
                </a:solidFill>
                <a:latin typeface="Arial"/>
                <a:ea typeface="Arial"/>
                <a:cs typeface="Arial"/>
                <a:sym typeface="Arial"/>
              </a:endParaRPr>
            </a:p>
          </p:txBody>
        </p:sp>
        <p:sp>
          <p:nvSpPr>
            <p:cNvPr id="342" name="Google Shape;342;p26"/>
            <p:cNvSpPr txBox="1"/>
            <p:nvPr/>
          </p:nvSpPr>
          <p:spPr>
            <a:xfrm>
              <a:off x="2914657" y="5550405"/>
              <a:ext cx="1096500" cy="615600"/>
            </a:xfrm>
            <a:prstGeom prst="rect">
              <a:avLst/>
            </a:prstGeom>
            <a:noFill/>
            <a:ln>
              <a:noFill/>
            </a:ln>
          </p:spPr>
          <p:txBody>
            <a:bodyPr spcFirstLastPara="1" wrap="square" lIns="0" tIns="0" rIns="0" bIns="0" anchor="t" anchorCtr="0">
              <a:spAutoFit/>
            </a:bodyPr>
            <a:lstStyle/>
            <a:p>
              <a:pPr marL="127000" marR="0" lvl="0" indent="-101600" algn="l" rtl="0">
                <a:spcBef>
                  <a:spcPts val="0"/>
                </a:spcBef>
                <a:spcAft>
                  <a:spcPts val="0"/>
                </a:spcAft>
                <a:buClr>
                  <a:schemeClr val="accent2"/>
                </a:buClr>
                <a:buSzPts val="600"/>
                <a:buFont typeface="Noto Sans Symbols"/>
                <a:buChar char="■"/>
              </a:pPr>
              <a:r>
                <a:rPr lang="en-GB" sz="600" dirty="0">
                  <a:solidFill>
                    <a:srgbClr val="3F3F3F"/>
                  </a:solidFill>
                </a:rPr>
                <a:t>Inspection records</a:t>
              </a:r>
              <a:endParaRPr sz="600" dirty="0">
                <a:solidFill>
                  <a:srgbClr val="3F3F3F"/>
                </a:solidFill>
              </a:endParaRPr>
            </a:p>
            <a:p>
              <a:pPr marL="127000" marR="0" lvl="0" indent="-101600" algn="l" rtl="0">
                <a:spcBef>
                  <a:spcPts val="0"/>
                </a:spcBef>
                <a:spcAft>
                  <a:spcPts val="0"/>
                </a:spcAft>
                <a:buClr>
                  <a:schemeClr val="accent2"/>
                </a:buClr>
                <a:buSzPts val="600"/>
                <a:buFont typeface="Noto Sans Symbols"/>
                <a:buChar char="■"/>
              </a:pPr>
              <a:r>
                <a:rPr lang="en-GB" sz="600" dirty="0">
                  <a:solidFill>
                    <a:srgbClr val="3F3F3F"/>
                  </a:solidFill>
                </a:rPr>
                <a:t>Defect reports</a:t>
              </a:r>
              <a:endParaRPr sz="600" dirty="0">
                <a:solidFill>
                  <a:srgbClr val="3F3F3F"/>
                </a:solidFill>
              </a:endParaRPr>
            </a:p>
            <a:p>
              <a:pPr marL="127000" marR="0" lvl="0" indent="-101600" algn="l" rtl="0">
                <a:spcBef>
                  <a:spcPts val="0"/>
                </a:spcBef>
                <a:spcAft>
                  <a:spcPts val="0"/>
                </a:spcAft>
                <a:buClr>
                  <a:schemeClr val="accent2"/>
                </a:buClr>
                <a:buSzPts val="600"/>
                <a:buFont typeface="Noto Sans Symbols"/>
                <a:buChar char="■"/>
              </a:pPr>
              <a:r>
                <a:rPr lang="en-GB" sz="600" dirty="0">
                  <a:solidFill>
                    <a:srgbClr val="3F3F3F"/>
                  </a:solidFill>
                </a:rPr>
                <a:t>Daily work performance report</a:t>
              </a:r>
              <a:endParaRPr sz="600" dirty="0">
                <a:solidFill>
                  <a:srgbClr val="3F3F3F"/>
                </a:solidFill>
              </a:endParaRPr>
            </a:p>
            <a:p>
              <a:pPr marL="0" marR="0" lvl="0" indent="0" algn="l" rtl="0">
                <a:spcBef>
                  <a:spcPts val="0"/>
                </a:spcBef>
                <a:spcAft>
                  <a:spcPts val="0"/>
                </a:spcAft>
                <a:buNone/>
              </a:pPr>
              <a:endParaRPr sz="600" dirty="0">
                <a:solidFill>
                  <a:srgbClr val="3F3F3F"/>
                </a:solidFill>
              </a:endParaRPr>
            </a:p>
          </p:txBody>
        </p:sp>
      </p:grpSp>
      <p:grpSp>
        <p:nvGrpSpPr>
          <p:cNvPr id="343" name="Google Shape;343;p26"/>
          <p:cNvGrpSpPr/>
          <p:nvPr/>
        </p:nvGrpSpPr>
        <p:grpSpPr>
          <a:xfrm>
            <a:off x="2041883" y="3735477"/>
            <a:ext cx="1113903" cy="883131"/>
            <a:chOff x="4538953" y="4967931"/>
            <a:chExt cx="1485204" cy="1177508"/>
          </a:xfrm>
        </p:grpSpPr>
        <p:sp>
          <p:nvSpPr>
            <p:cNvPr id="344" name="Google Shape;344;p26"/>
            <p:cNvSpPr txBox="1"/>
            <p:nvPr/>
          </p:nvSpPr>
          <p:spPr>
            <a:xfrm>
              <a:off x="4538953" y="4967931"/>
              <a:ext cx="1453104" cy="503591"/>
            </a:xfrm>
            <a:prstGeom prst="rect">
              <a:avLst/>
            </a:prstGeom>
            <a:solidFill>
              <a:srgbClr val="89D0CF"/>
            </a:solidFill>
            <a:ln>
              <a:noFill/>
            </a:ln>
          </p:spPr>
          <p:txBody>
            <a:bodyPr spcFirstLastPara="1" wrap="square" lIns="0" tIns="27000" rIns="0" bIns="27000" anchor="t" anchorCtr="0">
              <a:noAutofit/>
            </a:bodyPr>
            <a:lstStyle/>
            <a:p>
              <a:pPr marL="0" marR="0" lvl="0" indent="0" algn="ctr" rtl="0">
                <a:spcBef>
                  <a:spcPts val="0"/>
                </a:spcBef>
                <a:spcAft>
                  <a:spcPts val="0"/>
                </a:spcAft>
                <a:buNone/>
              </a:pPr>
              <a:endParaRPr sz="1100" b="1" dirty="0">
                <a:solidFill>
                  <a:schemeClr val="lt1"/>
                </a:solidFill>
              </a:endParaRPr>
            </a:p>
          </p:txBody>
        </p:sp>
        <p:sp>
          <p:nvSpPr>
            <p:cNvPr id="345" name="Google Shape;345;p26"/>
            <p:cNvSpPr txBox="1"/>
            <p:nvPr/>
          </p:nvSpPr>
          <p:spPr>
            <a:xfrm>
              <a:off x="4548158" y="5550405"/>
              <a:ext cx="1475999" cy="595034"/>
            </a:xfrm>
            <a:prstGeom prst="rect">
              <a:avLst/>
            </a:prstGeom>
            <a:noFill/>
            <a:ln>
              <a:noFill/>
            </a:ln>
          </p:spPr>
          <p:txBody>
            <a:bodyPr spcFirstLastPara="1" wrap="square" lIns="0" tIns="0" rIns="0" bIns="0" anchor="t" anchorCtr="0">
              <a:spAutoFit/>
            </a:bodyPr>
            <a:lstStyle/>
            <a:p>
              <a:pPr marL="127000" marR="0" lvl="0" indent="-95250" algn="l" rtl="0">
                <a:spcBef>
                  <a:spcPts val="0"/>
                </a:spcBef>
                <a:spcAft>
                  <a:spcPts val="0"/>
                </a:spcAft>
                <a:buClr>
                  <a:schemeClr val="accent2"/>
                </a:buClr>
                <a:buSzPts val="500"/>
                <a:buFont typeface="Noto Sans Symbols"/>
                <a:buChar char="■"/>
              </a:pPr>
              <a:r>
                <a:rPr lang="en-GB" sz="600" dirty="0">
                  <a:solidFill>
                    <a:srgbClr val="3F3F3F"/>
                  </a:solidFill>
                </a:rPr>
                <a:t>Equipment inspection check</a:t>
              </a:r>
              <a:endParaRPr sz="600" dirty="0">
                <a:solidFill>
                  <a:srgbClr val="3F3F3F"/>
                </a:solidFill>
              </a:endParaRPr>
            </a:p>
            <a:p>
              <a:pPr marL="127000" marR="0" lvl="0" indent="-95250" algn="l" rtl="0">
                <a:spcBef>
                  <a:spcPts val="0"/>
                </a:spcBef>
                <a:spcAft>
                  <a:spcPts val="0"/>
                </a:spcAft>
                <a:buClr>
                  <a:schemeClr val="accent2"/>
                </a:buClr>
                <a:buSzPts val="500"/>
                <a:buFont typeface="Noto Sans Symbols"/>
                <a:buChar char="■"/>
              </a:pPr>
              <a:r>
                <a:rPr lang="en-GB" sz="600" dirty="0">
                  <a:solidFill>
                    <a:srgbClr val="3F3F3F"/>
                  </a:solidFill>
                </a:rPr>
                <a:t>Equipment inspection checks</a:t>
              </a:r>
              <a:endParaRPr sz="600" dirty="0">
                <a:solidFill>
                  <a:srgbClr val="3F3F3F"/>
                </a:solidFill>
              </a:endParaRPr>
            </a:p>
            <a:p>
              <a:pPr marL="127000" marR="0" lvl="0" indent="-95250" algn="l" rtl="0">
                <a:spcBef>
                  <a:spcPts val="0"/>
                </a:spcBef>
                <a:spcAft>
                  <a:spcPts val="0"/>
                </a:spcAft>
                <a:buClr>
                  <a:schemeClr val="accent2"/>
                </a:buClr>
                <a:buSzPts val="500"/>
                <a:buFont typeface="Noto Sans Symbols"/>
                <a:buChar char="■"/>
              </a:pPr>
              <a:r>
                <a:rPr lang="en-GB" sz="600" dirty="0">
                  <a:solidFill>
                    <a:srgbClr val="3F3F3F"/>
                  </a:solidFill>
                </a:rPr>
                <a:t>Road inspection checks</a:t>
              </a:r>
              <a:endParaRPr sz="600" dirty="0">
                <a:solidFill>
                  <a:srgbClr val="3F3F3F"/>
                </a:solidFill>
              </a:endParaRPr>
            </a:p>
            <a:p>
              <a:pPr marL="457200" marR="0" lvl="0" indent="0" algn="l" rtl="0">
                <a:spcBef>
                  <a:spcPts val="0"/>
                </a:spcBef>
                <a:spcAft>
                  <a:spcPts val="0"/>
                </a:spcAft>
                <a:buNone/>
              </a:pPr>
              <a:endParaRPr sz="500" dirty="0">
                <a:solidFill>
                  <a:srgbClr val="3F3F3F"/>
                </a:solidFill>
              </a:endParaRPr>
            </a:p>
          </p:txBody>
        </p:sp>
      </p:grpSp>
      <p:grpSp>
        <p:nvGrpSpPr>
          <p:cNvPr id="346" name="Google Shape;346;p26"/>
          <p:cNvGrpSpPr/>
          <p:nvPr/>
        </p:nvGrpSpPr>
        <p:grpSpPr>
          <a:xfrm>
            <a:off x="3271266" y="3725812"/>
            <a:ext cx="1107000" cy="864032"/>
            <a:chOff x="6031989" y="4955040"/>
            <a:chExt cx="1476000" cy="1152043"/>
          </a:xfrm>
        </p:grpSpPr>
        <p:sp>
          <p:nvSpPr>
            <p:cNvPr id="347" name="Google Shape;347;p26"/>
            <p:cNvSpPr txBox="1"/>
            <p:nvPr/>
          </p:nvSpPr>
          <p:spPr>
            <a:xfrm>
              <a:off x="6031989" y="4955040"/>
              <a:ext cx="1476000" cy="503591"/>
            </a:xfrm>
            <a:prstGeom prst="rect">
              <a:avLst/>
            </a:prstGeom>
            <a:solidFill>
              <a:srgbClr val="89D0CF"/>
            </a:solidFill>
            <a:ln>
              <a:noFill/>
            </a:ln>
          </p:spPr>
          <p:txBody>
            <a:bodyPr spcFirstLastPara="1" wrap="square" lIns="0" tIns="27000" rIns="0" bIns="27000" anchor="t" anchorCtr="0">
              <a:noAutofit/>
            </a:bodyPr>
            <a:lstStyle/>
            <a:p>
              <a:pPr marL="0" marR="0" lvl="0" indent="0" algn="ctr" rtl="0">
                <a:spcBef>
                  <a:spcPts val="0"/>
                </a:spcBef>
                <a:spcAft>
                  <a:spcPts val="0"/>
                </a:spcAft>
                <a:buNone/>
              </a:pPr>
              <a:endParaRPr lang="en-GB" sz="600" b="1" dirty="0">
                <a:solidFill>
                  <a:schemeClr val="lt1"/>
                </a:solidFill>
              </a:endParaRPr>
            </a:p>
            <a:p>
              <a:pPr marL="0" marR="0" lvl="0" indent="0" algn="ctr" rtl="0">
                <a:spcBef>
                  <a:spcPts val="0"/>
                </a:spcBef>
                <a:spcAft>
                  <a:spcPts val="0"/>
                </a:spcAft>
                <a:buNone/>
              </a:pPr>
              <a:r>
                <a:rPr lang="en-GB" sz="600" b="1" dirty="0">
                  <a:solidFill>
                    <a:schemeClr val="lt1"/>
                  </a:solidFill>
                </a:rPr>
                <a:t>Shop patrol checklists</a:t>
              </a:r>
              <a:endParaRPr sz="600" b="1" dirty="0">
                <a:solidFill>
                  <a:schemeClr val="lt1"/>
                </a:solidFill>
              </a:endParaRPr>
            </a:p>
          </p:txBody>
        </p:sp>
        <p:sp>
          <p:nvSpPr>
            <p:cNvPr id="348" name="Google Shape;348;p26"/>
            <p:cNvSpPr txBox="1"/>
            <p:nvPr/>
          </p:nvSpPr>
          <p:spPr>
            <a:xfrm>
              <a:off x="6209760" y="5553085"/>
              <a:ext cx="888000" cy="553998"/>
            </a:xfrm>
            <a:prstGeom prst="rect">
              <a:avLst/>
            </a:prstGeom>
            <a:noFill/>
            <a:ln>
              <a:noFill/>
            </a:ln>
          </p:spPr>
          <p:txBody>
            <a:bodyPr spcFirstLastPara="1" wrap="square" lIns="0" tIns="0" rIns="0" bIns="0" anchor="t" anchorCtr="0">
              <a:spAutoFit/>
            </a:bodyPr>
            <a:lstStyle/>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Shop checks</a:t>
              </a:r>
              <a:endParaRPr sz="600" dirty="0">
                <a:solidFill>
                  <a:srgbClr val="3F3F3F"/>
                </a:solidFill>
              </a:endParaRPr>
            </a:p>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Hygiene checks</a:t>
              </a:r>
              <a:endParaRPr sz="600" dirty="0">
                <a:solidFill>
                  <a:srgbClr val="3F3F3F"/>
                </a:solidFill>
              </a:endParaRPr>
            </a:p>
            <a:p>
              <a:pPr marL="457200" marR="0" lvl="0" indent="0" algn="l" rtl="0">
                <a:spcBef>
                  <a:spcPts val="0"/>
                </a:spcBef>
                <a:spcAft>
                  <a:spcPts val="0"/>
                </a:spcAft>
                <a:buNone/>
              </a:pPr>
              <a:endParaRPr sz="900" dirty="0">
                <a:solidFill>
                  <a:srgbClr val="3F3F3F"/>
                </a:solidFill>
              </a:endParaRPr>
            </a:p>
          </p:txBody>
        </p:sp>
      </p:grpSp>
      <p:grpSp>
        <p:nvGrpSpPr>
          <p:cNvPr id="349" name="Google Shape;349;p26"/>
          <p:cNvGrpSpPr/>
          <p:nvPr/>
        </p:nvGrpSpPr>
        <p:grpSpPr>
          <a:xfrm>
            <a:off x="4594346" y="3735477"/>
            <a:ext cx="1107000" cy="760021"/>
            <a:chOff x="7649953" y="4967931"/>
            <a:chExt cx="1476000" cy="1013362"/>
          </a:xfrm>
        </p:grpSpPr>
        <p:sp>
          <p:nvSpPr>
            <p:cNvPr id="350" name="Google Shape;350;p26"/>
            <p:cNvSpPr txBox="1"/>
            <p:nvPr/>
          </p:nvSpPr>
          <p:spPr>
            <a:xfrm>
              <a:off x="7649953" y="4967931"/>
              <a:ext cx="1476000" cy="504000"/>
            </a:xfrm>
            <a:prstGeom prst="rect">
              <a:avLst/>
            </a:prstGeom>
            <a:solidFill>
              <a:srgbClr val="89D0CF"/>
            </a:solidFill>
            <a:ln>
              <a:noFill/>
            </a:ln>
          </p:spPr>
          <p:txBody>
            <a:bodyPr spcFirstLastPara="1" wrap="square" lIns="0" tIns="27000" rIns="0" bIns="27000" anchor="ctr" anchorCtr="0">
              <a:noAutofit/>
            </a:bodyPr>
            <a:lstStyle/>
            <a:p>
              <a:pPr marL="0" marR="0" lvl="0" indent="0" algn="ctr" rtl="0">
                <a:spcBef>
                  <a:spcPts val="0"/>
                </a:spcBef>
                <a:spcAft>
                  <a:spcPts val="0"/>
                </a:spcAft>
                <a:buNone/>
              </a:pPr>
              <a:r>
                <a:rPr lang="en-GB" sz="600" b="1" dirty="0">
                  <a:solidFill>
                    <a:schemeClr val="lt1"/>
                  </a:solidFill>
                </a:rPr>
                <a:t>Safety patrols</a:t>
              </a:r>
              <a:endParaRPr sz="600" dirty="0"/>
            </a:p>
          </p:txBody>
        </p:sp>
        <p:sp>
          <p:nvSpPr>
            <p:cNvPr id="351" name="Google Shape;351;p26"/>
            <p:cNvSpPr txBox="1"/>
            <p:nvPr/>
          </p:nvSpPr>
          <p:spPr>
            <a:xfrm>
              <a:off x="7784086" y="5550406"/>
              <a:ext cx="888000" cy="430887"/>
            </a:xfrm>
            <a:prstGeom prst="rect">
              <a:avLst/>
            </a:prstGeom>
            <a:noFill/>
            <a:ln>
              <a:noFill/>
            </a:ln>
          </p:spPr>
          <p:txBody>
            <a:bodyPr spcFirstLastPara="1" wrap="square" lIns="0" tIns="0" rIns="0" bIns="0" anchor="t" anchorCtr="0">
              <a:spAutoFit/>
            </a:bodyPr>
            <a:lstStyle/>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Safety checks</a:t>
              </a:r>
              <a:endParaRPr sz="600" dirty="0">
                <a:solidFill>
                  <a:srgbClr val="3F3F3F"/>
                </a:solidFill>
              </a:endParaRPr>
            </a:p>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Patrol checks</a:t>
              </a:r>
              <a:endParaRPr sz="600" dirty="0">
                <a:solidFill>
                  <a:srgbClr val="3F3F3F"/>
                </a:solidFill>
              </a:endParaRPr>
            </a:p>
            <a:p>
              <a:pPr marL="457200" marR="0" lvl="0" indent="0" algn="l" rtl="0">
                <a:spcBef>
                  <a:spcPts val="0"/>
                </a:spcBef>
                <a:spcAft>
                  <a:spcPts val="0"/>
                </a:spcAft>
                <a:buNone/>
              </a:pPr>
              <a:endParaRPr sz="900" dirty="0">
                <a:solidFill>
                  <a:srgbClr val="3F3F3F"/>
                </a:solidFill>
              </a:endParaRPr>
            </a:p>
          </p:txBody>
        </p:sp>
      </p:grpSp>
      <p:grpSp>
        <p:nvGrpSpPr>
          <p:cNvPr id="352" name="Google Shape;352;p26"/>
          <p:cNvGrpSpPr/>
          <p:nvPr/>
        </p:nvGrpSpPr>
        <p:grpSpPr>
          <a:xfrm>
            <a:off x="5917426" y="3735479"/>
            <a:ext cx="1107000" cy="944687"/>
            <a:chOff x="9267917" y="4967931"/>
            <a:chExt cx="1476000" cy="1259583"/>
          </a:xfrm>
        </p:grpSpPr>
        <p:sp>
          <p:nvSpPr>
            <p:cNvPr id="353" name="Google Shape;353;p26"/>
            <p:cNvSpPr txBox="1"/>
            <p:nvPr/>
          </p:nvSpPr>
          <p:spPr>
            <a:xfrm>
              <a:off x="9267917" y="4967931"/>
              <a:ext cx="1476000" cy="504000"/>
            </a:xfrm>
            <a:prstGeom prst="rect">
              <a:avLst/>
            </a:prstGeom>
            <a:solidFill>
              <a:srgbClr val="89D0CF"/>
            </a:solidFill>
            <a:ln>
              <a:noFill/>
            </a:ln>
          </p:spPr>
          <p:txBody>
            <a:bodyPr spcFirstLastPara="1" wrap="square" lIns="0" tIns="27000" rIns="0" bIns="27000" anchor="ctr" anchorCtr="0">
              <a:noAutofit/>
            </a:bodyPr>
            <a:lstStyle/>
            <a:p>
              <a:pPr marL="0" marR="0" lvl="0" indent="0" algn="ctr" rtl="0">
                <a:spcBef>
                  <a:spcPts val="0"/>
                </a:spcBef>
                <a:spcAft>
                  <a:spcPts val="0"/>
                </a:spcAft>
                <a:buClr>
                  <a:schemeClr val="dk1"/>
                </a:buClr>
                <a:buSzPts val="1100"/>
                <a:buFont typeface="Arial"/>
                <a:buNone/>
              </a:pPr>
              <a:endParaRPr lang="en-GB" sz="600" b="1" dirty="0">
                <a:solidFill>
                  <a:schemeClr val="lt1"/>
                </a:solidFill>
              </a:endParaRPr>
            </a:p>
            <a:p>
              <a:pPr marL="0" marR="0" lvl="0" indent="0" algn="ctr" rtl="0">
                <a:spcBef>
                  <a:spcPts val="0"/>
                </a:spcBef>
                <a:spcAft>
                  <a:spcPts val="0"/>
                </a:spcAft>
                <a:buClr>
                  <a:schemeClr val="dk1"/>
                </a:buClr>
                <a:buSzPts val="1100"/>
                <a:buFont typeface="Arial"/>
                <a:buNone/>
              </a:pPr>
              <a:r>
                <a:rPr lang="en-GB" sz="600" b="1" dirty="0">
                  <a:solidFill>
                    <a:schemeClr val="lt1"/>
                  </a:solidFill>
                </a:rPr>
                <a:t>Home health care &amp;</a:t>
              </a:r>
              <a:endParaRPr sz="600" b="1" dirty="0">
                <a:solidFill>
                  <a:schemeClr val="lt1"/>
                </a:solidFill>
              </a:endParaRPr>
            </a:p>
            <a:p>
              <a:pPr marL="0" marR="0" lvl="0" indent="0" algn="ctr" rtl="0">
                <a:spcBef>
                  <a:spcPts val="0"/>
                </a:spcBef>
                <a:spcAft>
                  <a:spcPts val="0"/>
                </a:spcAft>
                <a:buClr>
                  <a:schemeClr val="dk1"/>
                </a:buClr>
                <a:buSzPts val="1100"/>
                <a:buFont typeface="Arial"/>
                <a:buNone/>
              </a:pPr>
              <a:r>
                <a:rPr lang="en-GB" sz="600" b="1" dirty="0">
                  <a:solidFill>
                    <a:schemeClr val="lt1"/>
                  </a:solidFill>
                </a:rPr>
                <a:t>Rehabilitation healthcare</a:t>
              </a:r>
              <a:endParaRPr sz="600" b="1" dirty="0">
                <a:solidFill>
                  <a:schemeClr val="lt1"/>
                </a:solidFill>
              </a:endParaRPr>
            </a:p>
            <a:p>
              <a:pPr marL="0" marR="0" lvl="0" indent="0" algn="ctr" rtl="0">
                <a:spcBef>
                  <a:spcPts val="0"/>
                </a:spcBef>
                <a:spcAft>
                  <a:spcPts val="0"/>
                </a:spcAft>
                <a:buNone/>
              </a:pPr>
              <a:endParaRPr sz="700" b="1" dirty="0">
                <a:solidFill>
                  <a:schemeClr val="lt1"/>
                </a:solidFill>
              </a:endParaRPr>
            </a:p>
          </p:txBody>
        </p:sp>
        <p:sp>
          <p:nvSpPr>
            <p:cNvPr id="354" name="Google Shape;354;p26"/>
            <p:cNvSpPr txBox="1"/>
            <p:nvPr/>
          </p:nvSpPr>
          <p:spPr>
            <a:xfrm>
              <a:off x="9402050" y="5550406"/>
              <a:ext cx="1250400" cy="677108"/>
            </a:xfrm>
            <a:prstGeom prst="rect">
              <a:avLst/>
            </a:prstGeom>
            <a:noFill/>
            <a:ln>
              <a:noFill/>
            </a:ln>
          </p:spPr>
          <p:txBody>
            <a:bodyPr spcFirstLastPara="1" wrap="square" lIns="0" tIns="0" rIns="0" bIns="0" anchor="t" anchorCtr="0">
              <a:spAutoFit/>
            </a:bodyPr>
            <a:lstStyle/>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Medical Questionnaire</a:t>
              </a:r>
              <a:endParaRPr sz="600" dirty="0">
                <a:solidFill>
                  <a:srgbClr val="3F3F3F"/>
                </a:solidFill>
              </a:endParaRPr>
            </a:p>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Dental record</a:t>
              </a:r>
              <a:endParaRPr sz="600" dirty="0">
                <a:solidFill>
                  <a:srgbClr val="3F3F3F"/>
                </a:solidFill>
              </a:endParaRPr>
            </a:p>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Pre-admission status survey</a:t>
              </a:r>
              <a:endParaRPr sz="600" dirty="0">
                <a:solidFill>
                  <a:srgbClr val="3F3F3F"/>
                </a:solidFill>
              </a:endParaRPr>
            </a:p>
            <a:p>
              <a:pPr marL="457200" marR="0" lvl="0" indent="0" algn="l" rtl="0">
                <a:spcBef>
                  <a:spcPts val="0"/>
                </a:spcBef>
                <a:spcAft>
                  <a:spcPts val="0"/>
                </a:spcAft>
                <a:buNone/>
              </a:pPr>
              <a:endParaRPr sz="900" dirty="0">
                <a:solidFill>
                  <a:srgbClr val="3F3F3F"/>
                </a:solidFill>
              </a:endParaRPr>
            </a:p>
          </p:txBody>
        </p:sp>
      </p:grpSp>
      <p:pic>
        <p:nvPicPr>
          <p:cNvPr id="355" name="Google Shape;355;p26"/>
          <p:cNvPicPr preferRelativeResize="0"/>
          <p:nvPr/>
        </p:nvPicPr>
        <p:blipFill rotWithShape="1">
          <a:blip r:embed="rId15">
            <a:alphaModFix/>
          </a:blip>
          <a:srcRect/>
          <a:stretch/>
        </p:blipFill>
        <p:spPr>
          <a:xfrm>
            <a:off x="7949011" y="1036306"/>
            <a:ext cx="568521" cy="654661"/>
          </a:xfrm>
          <a:prstGeom prst="rect">
            <a:avLst/>
          </a:prstGeom>
          <a:noFill/>
          <a:ln>
            <a:noFill/>
          </a:ln>
        </p:spPr>
      </p:pic>
      <p:pic>
        <p:nvPicPr>
          <p:cNvPr id="356" name="Google Shape;356;p26"/>
          <p:cNvPicPr preferRelativeResize="0"/>
          <p:nvPr/>
        </p:nvPicPr>
        <p:blipFill rotWithShape="1">
          <a:blip r:embed="rId16">
            <a:alphaModFix/>
          </a:blip>
          <a:srcRect/>
          <a:stretch/>
        </p:blipFill>
        <p:spPr>
          <a:xfrm>
            <a:off x="6749765" y="1297385"/>
            <a:ext cx="504355" cy="395461"/>
          </a:xfrm>
          <a:prstGeom prst="rect">
            <a:avLst/>
          </a:prstGeom>
          <a:noFill/>
          <a:ln>
            <a:noFill/>
          </a:ln>
        </p:spPr>
      </p:pic>
      <p:sp>
        <p:nvSpPr>
          <p:cNvPr id="357" name="Google Shape;357;p26"/>
          <p:cNvSpPr txBox="1"/>
          <p:nvPr/>
        </p:nvSpPr>
        <p:spPr>
          <a:xfrm>
            <a:off x="6514545" y="1823468"/>
            <a:ext cx="967500" cy="562500"/>
          </a:xfrm>
          <a:prstGeom prst="rect">
            <a:avLst/>
          </a:prstGeom>
          <a:solidFill>
            <a:srgbClr val="F2F2F2"/>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1100">
                <a:solidFill>
                  <a:srgbClr val="3F3F3F"/>
                </a:solidFill>
              </a:rPr>
              <a:t>Automatic email Transmission</a:t>
            </a:r>
            <a:endParaRPr sz="1100">
              <a:solidFill>
                <a:srgbClr val="3F3F3F"/>
              </a:solidFill>
              <a:latin typeface="Arial"/>
              <a:ea typeface="Arial"/>
              <a:cs typeface="Arial"/>
              <a:sym typeface="Arial"/>
            </a:endParaRPr>
          </a:p>
        </p:txBody>
      </p:sp>
      <p:sp>
        <p:nvSpPr>
          <p:cNvPr id="358" name="Google Shape;358;p26"/>
          <p:cNvSpPr txBox="1"/>
          <p:nvPr/>
        </p:nvSpPr>
        <p:spPr>
          <a:xfrm>
            <a:off x="7764234" y="1823468"/>
            <a:ext cx="967500" cy="731700"/>
          </a:xfrm>
          <a:prstGeom prst="rect">
            <a:avLst/>
          </a:prstGeom>
          <a:solidFill>
            <a:srgbClr val="F2F2F2"/>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1100">
                <a:solidFill>
                  <a:srgbClr val="3F3F3F"/>
                </a:solidFill>
              </a:rPr>
              <a:t>Automatic integration with external systems </a:t>
            </a:r>
            <a:endParaRPr sz="1100">
              <a:solidFill>
                <a:srgbClr val="3F3F3F"/>
              </a:solidFill>
              <a:latin typeface="Arial"/>
              <a:ea typeface="Arial"/>
              <a:cs typeface="Arial"/>
              <a:sym typeface="Arial"/>
            </a:endParaRPr>
          </a:p>
        </p:txBody>
      </p:sp>
      <p:cxnSp>
        <p:nvCxnSpPr>
          <p:cNvPr id="359" name="Google Shape;359;p26"/>
          <p:cNvCxnSpPr>
            <a:cxnSpLocks/>
            <a:endCxn id="358" idx="2"/>
          </p:cNvCxnSpPr>
          <p:nvPr/>
        </p:nvCxnSpPr>
        <p:spPr>
          <a:xfrm rot="5400000" flipH="1" flipV="1">
            <a:off x="7734586" y="2826456"/>
            <a:ext cx="784686" cy="242110"/>
          </a:xfrm>
          <a:prstGeom prst="bentConnector3">
            <a:avLst>
              <a:gd name="adj1" fmla="val 50000"/>
            </a:avLst>
          </a:prstGeom>
          <a:noFill/>
          <a:ln w="15875" cap="flat" cmpd="sng">
            <a:solidFill>
              <a:schemeClr val="accent2"/>
            </a:solidFill>
            <a:prstDash val="solid"/>
            <a:miter lim="800000"/>
            <a:headEnd type="oval" w="med" len="med"/>
            <a:tailEnd type="triangle" w="lg" len="lg"/>
          </a:ln>
        </p:spPr>
      </p:cxnSp>
      <p:cxnSp>
        <p:nvCxnSpPr>
          <p:cNvPr id="360" name="Google Shape;360;p26"/>
          <p:cNvCxnSpPr>
            <a:cxnSpLocks/>
          </p:cNvCxnSpPr>
          <p:nvPr/>
        </p:nvCxnSpPr>
        <p:spPr>
          <a:xfrm rot="16200000" flipV="1">
            <a:off x="7149536" y="2609172"/>
            <a:ext cx="954827" cy="506540"/>
          </a:xfrm>
          <a:prstGeom prst="bentConnector3">
            <a:avLst>
              <a:gd name="adj1" fmla="val 50000"/>
            </a:avLst>
          </a:prstGeom>
          <a:noFill/>
          <a:ln w="15875" cap="flat" cmpd="sng">
            <a:solidFill>
              <a:schemeClr val="accent2"/>
            </a:solidFill>
            <a:prstDash val="solid"/>
            <a:miter lim="800000"/>
            <a:headEnd type="oval" w="med" len="med"/>
            <a:tailEnd type="triangle" w="lg" len="lg"/>
          </a:ln>
        </p:spPr>
      </p:cxnSp>
      <p:sp>
        <p:nvSpPr>
          <p:cNvPr id="361" name="Google Shape;361;p26"/>
          <p:cNvSpPr/>
          <p:nvPr/>
        </p:nvSpPr>
        <p:spPr>
          <a:xfrm>
            <a:off x="6333564" y="2867970"/>
            <a:ext cx="1430669" cy="471884"/>
          </a:xfrm>
          <a:custGeom>
            <a:avLst/>
            <a:gdLst/>
            <a:ahLst/>
            <a:cxnLst/>
            <a:rect l="l" t="t" r="r" b="b"/>
            <a:pathLst>
              <a:path w="1748118" h="645458" extrusionOk="0">
                <a:moveTo>
                  <a:pt x="1748118" y="645458"/>
                </a:moveTo>
                <a:lnTo>
                  <a:pt x="1748118" y="0"/>
                </a:lnTo>
                <a:lnTo>
                  <a:pt x="0" y="0"/>
                </a:lnTo>
              </a:path>
            </a:pathLst>
          </a:custGeom>
          <a:noFill/>
          <a:ln w="15875" cap="flat" cmpd="sng">
            <a:solidFill>
              <a:schemeClr val="accent2"/>
            </a:solidFill>
            <a:prstDash val="solid"/>
            <a:miter lim="800000"/>
            <a:headEnd type="oval" w="med" len="med"/>
            <a:tailEnd type="triangle"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362" name="Google Shape;362;p26"/>
          <p:cNvPicPr preferRelativeResize="0"/>
          <p:nvPr/>
        </p:nvPicPr>
        <p:blipFill rotWithShape="1">
          <a:blip r:embed="rId17">
            <a:alphaModFix/>
          </a:blip>
          <a:srcRect/>
          <a:stretch/>
        </p:blipFill>
        <p:spPr>
          <a:xfrm>
            <a:off x="5345029" y="2438267"/>
            <a:ext cx="919415" cy="824303"/>
          </a:xfrm>
          <a:prstGeom prst="rect">
            <a:avLst/>
          </a:prstGeom>
          <a:noFill/>
          <a:ln>
            <a:noFill/>
          </a:ln>
        </p:spPr>
      </p:pic>
      <p:sp>
        <p:nvSpPr>
          <p:cNvPr id="363" name="Google Shape;363;p26"/>
          <p:cNvSpPr/>
          <p:nvPr/>
        </p:nvSpPr>
        <p:spPr>
          <a:xfrm>
            <a:off x="6368538" y="3118201"/>
            <a:ext cx="1266029" cy="262856"/>
          </a:xfrm>
          <a:custGeom>
            <a:avLst/>
            <a:gdLst/>
            <a:ahLst/>
            <a:cxnLst/>
            <a:rect l="l" t="t" r="r" b="b"/>
            <a:pathLst>
              <a:path w="1748118" h="645458" extrusionOk="0">
                <a:moveTo>
                  <a:pt x="1748118" y="645458"/>
                </a:moveTo>
                <a:lnTo>
                  <a:pt x="1748118" y="0"/>
                </a:lnTo>
                <a:lnTo>
                  <a:pt x="0" y="0"/>
                </a:lnTo>
              </a:path>
            </a:pathLst>
          </a:custGeom>
          <a:noFill/>
          <a:ln w="15875" cap="flat" cmpd="sng">
            <a:solidFill>
              <a:srgbClr val="3F3F3F"/>
            </a:solidFill>
            <a:prstDash val="solid"/>
            <a:miter lim="800000"/>
            <a:headEnd type="triangle" w="lg" len="lg"/>
            <a:tailEnd type="oval" w="med" len="med"/>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64" name="Google Shape;364;p26"/>
          <p:cNvSpPr/>
          <p:nvPr/>
        </p:nvSpPr>
        <p:spPr>
          <a:xfrm>
            <a:off x="6749765" y="2758472"/>
            <a:ext cx="632196" cy="211051"/>
          </a:xfrm>
          <a:prstGeom prst="roundRect">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65" name="Google Shape;365;p26"/>
          <p:cNvSpPr/>
          <p:nvPr/>
        </p:nvSpPr>
        <p:spPr>
          <a:xfrm>
            <a:off x="6749765" y="3010753"/>
            <a:ext cx="632196" cy="211051"/>
          </a:xfrm>
          <a:prstGeom prst="roundRect">
            <a:avLst>
              <a:gd name="adj" fmla="val 50000"/>
            </a:avLst>
          </a:prstGeom>
          <a:solidFill>
            <a:srgbClr val="59595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66" name="Google Shape;366;p26"/>
          <p:cNvSpPr txBox="1"/>
          <p:nvPr/>
        </p:nvSpPr>
        <p:spPr>
          <a:xfrm>
            <a:off x="6725122" y="2790020"/>
            <a:ext cx="673200"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dirty="0">
                <a:solidFill>
                  <a:schemeClr val="lt1"/>
                </a:solidFill>
              </a:rPr>
              <a:t>Reference</a:t>
            </a:r>
            <a:endParaRPr sz="800" b="1" dirty="0">
              <a:solidFill>
                <a:schemeClr val="lt1"/>
              </a:solidFill>
              <a:latin typeface="Arial"/>
              <a:ea typeface="Arial"/>
              <a:cs typeface="Arial"/>
              <a:sym typeface="Arial"/>
            </a:endParaRPr>
          </a:p>
        </p:txBody>
      </p:sp>
      <p:sp>
        <p:nvSpPr>
          <p:cNvPr id="367" name="Google Shape;367;p26"/>
          <p:cNvSpPr txBox="1"/>
          <p:nvPr/>
        </p:nvSpPr>
        <p:spPr>
          <a:xfrm>
            <a:off x="6744650" y="3037598"/>
            <a:ext cx="673200"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dirty="0">
                <a:solidFill>
                  <a:schemeClr val="lt1"/>
                </a:solidFill>
              </a:rPr>
              <a:t>Collection</a:t>
            </a:r>
            <a:endParaRPr sz="800" b="1" dirty="0">
              <a:solidFill>
                <a:schemeClr val="lt1"/>
              </a:solidFill>
              <a:latin typeface="Arial"/>
              <a:ea typeface="Arial"/>
              <a:cs typeface="Arial"/>
              <a:sym typeface="Arial"/>
            </a:endParaRPr>
          </a:p>
        </p:txBody>
      </p:sp>
      <p:grpSp>
        <p:nvGrpSpPr>
          <p:cNvPr id="368" name="Google Shape;368;p26"/>
          <p:cNvGrpSpPr/>
          <p:nvPr/>
        </p:nvGrpSpPr>
        <p:grpSpPr>
          <a:xfrm>
            <a:off x="4610082" y="2205917"/>
            <a:ext cx="555892" cy="555892"/>
            <a:chOff x="6208295" y="2850212"/>
            <a:chExt cx="741189" cy="741189"/>
          </a:xfrm>
        </p:grpSpPr>
        <p:sp>
          <p:nvSpPr>
            <p:cNvPr id="369" name="Google Shape;369;p26"/>
            <p:cNvSpPr/>
            <p:nvPr/>
          </p:nvSpPr>
          <p:spPr>
            <a:xfrm>
              <a:off x="6208295" y="2850212"/>
              <a:ext cx="741189" cy="741189"/>
            </a:xfrm>
            <a:prstGeom prst="ellipse">
              <a:avLst/>
            </a:prstGeom>
            <a:solidFill>
              <a:schemeClr val="lt1"/>
            </a:solidFill>
            <a:ln w="1905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370" name="Google Shape;370;p26"/>
            <p:cNvPicPr preferRelativeResize="0"/>
            <p:nvPr/>
          </p:nvPicPr>
          <p:blipFill rotWithShape="1">
            <a:blip r:embed="rId18">
              <a:alphaModFix/>
            </a:blip>
            <a:srcRect/>
            <a:stretch/>
          </p:blipFill>
          <p:spPr>
            <a:xfrm>
              <a:off x="6319758" y="2896831"/>
              <a:ext cx="629726" cy="557878"/>
            </a:xfrm>
            <a:prstGeom prst="rect">
              <a:avLst/>
            </a:prstGeom>
            <a:noFill/>
            <a:ln>
              <a:noFill/>
            </a:ln>
          </p:spPr>
        </p:pic>
      </p:grpSp>
      <p:sp>
        <p:nvSpPr>
          <p:cNvPr id="371" name="Google Shape;371;p26"/>
          <p:cNvSpPr/>
          <p:nvPr/>
        </p:nvSpPr>
        <p:spPr>
          <a:xfrm>
            <a:off x="4109693" y="2175800"/>
            <a:ext cx="632196" cy="211051"/>
          </a:xfrm>
          <a:prstGeom prst="roundRect">
            <a:avLst>
              <a:gd name="adj"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72" name="Google Shape;372;p26"/>
          <p:cNvSpPr txBox="1"/>
          <p:nvPr/>
        </p:nvSpPr>
        <p:spPr>
          <a:xfrm>
            <a:off x="4104589" y="2199401"/>
            <a:ext cx="673200" cy="169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757070"/>
                </a:solidFill>
              </a:rPr>
              <a:t>Approval</a:t>
            </a:r>
            <a:endParaRPr sz="1100" b="1">
              <a:solidFill>
                <a:srgbClr val="757070"/>
              </a:solidFill>
              <a:latin typeface="Arial"/>
              <a:ea typeface="Arial"/>
              <a:cs typeface="Arial"/>
              <a:sym typeface="Arial"/>
            </a:endParaRPr>
          </a:p>
        </p:txBody>
      </p:sp>
      <p:sp>
        <p:nvSpPr>
          <p:cNvPr id="373" name="Google Shape;373;p26"/>
          <p:cNvSpPr/>
          <p:nvPr/>
        </p:nvSpPr>
        <p:spPr>
          <a:xfrm>
            <a:off x="4535062" y="2874430"/>
            <a:ext cx="632196" cy="211051"/>
          </a:xfrm>
          <a:prstGeom prst="roundRect">
            <a:avLst>
              <a:gd name="adj"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74" name="Google Shape;374;p26"/>
          <p:cNvSpPr txBox="1"/>
          <p:nvPr/>
        </p:nvSpPr>
        <p:spPr>
          <a:xfrm>
            <a:off x="4529957" y="2898030"/>
            <a:ext cx="673200" cy="169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757070"/>
                </a:solidFill>
              </a:rPr>
              <a:t>Output</a:t>
            </a:r>
            <a:endParaRPr sz="1100" b="1">
              <a:solidFill>
                <a:srgbClr val="757070"/>
              </a:solidFill>
              <a:latin typeface="Arial"/>
              <a:ea typeface="Arial"/>
              <a:cs typeface="Arial"/>
              <a:sym typeface="Arial"/>
            </a:endParaRPr>
          </a:p>
        </p:txBody>
      </p:sp>
      <p:grpSp>
        <p:nvGrpSpPr>
          <p:cNvPr id="375" name="Google Shape;375;p26"/>
          <p:cNvGrpSpPr/>
          <p:nvPr/>
        </p:nvGrpSpPr>
        <p:grpSpPr>
          <a:xfrm>
            <a:off x="3368644" y="2644321"/>
            <a:ext cx="889168" cy="655817"/>
            <a:chOff x="4384029" y="3514921"/>
            <a:chExt cx="1185557" cy="874422"/>
          </a:xfrm>
        </p:grpSpPr>
        <p:pic>
          <p:nvPicPr>
            <p:cNvPr id="376" name="Google Shape;376;p26"/>
            <p:cNvPicPr preferRelativeResize="0"/>
            <p:nvPr/>
          </p:nvPicPr>
          <p:blipFill rotWithShape="1">
            <a:blip r:embed="rId10">
              <a:alphaModFix/>
            </a:blip>
            <a:srcRect/>
            <a:stretch/>
          </p:blipFill>
          <p:spPr>
            <a:xfrm>
              <a:off x="4384029" y="3519340"/>
              <a:ext cx="286510" cy="328033"/>
            </a:xfrm>
            <a:prstGeom prst="rect">
              <a:avLst/>
            </a:prstGeom>
            <a:noFill/>
            <a:ln>
              <a:noFill/>
            </a:ln>
          </p:spPr>
        </p:pic>
        <p:pic>
          <p:nvPicPr>
            <p:cNvPr id="377" name="Google Shape;377;p26"/>
            <p:cNvPicPr preferRelativeResize="0"/>
            <p:nvPr/>
          </p:nvPicPr>
          <p:blipFill rotWithShape="1">
            <a:blip r:embed="rId11">
              <a:alphaModFix/>
            </a:blip>
            <a:srcRect/>
            <a:stretch/>
          </p:blipFill>
          <p:spPr>
            <a:xfrm>
              <a:off x="5158507" y="3533208"/>
              <a:ext cx="411079" cy="307271"/>
            </a:xfrm>
            <a:prstGeom prst="rect">
              <a:avLst/>
            </a:prstGeom>
            <a:noFill/>
            <a:ln>
              <a:noFill/>
            </a:ln>
          </p:spPr>
        </p:pic>
        <p:pic>
          <p:nvPicPr>
            <p:cNvPr id="378" name="Google Shape;378;p26"/>
            <p:cNvPicPr preferRelativeResize="0"/>
            <p:nvPr/>
          </p:nvPicPr>
          <p:blipFill rotWithShape="1">
            <a:blip r:embed="rId9">
              <a:alphaModFix/>
            </a:blip>
            <a:srcRect/>
            <a:stretch/>
          </p:blipFill>
          <p:spPr>
            <a:xfrm>
              <a:off x="4771898" y="3514921"/>
              <a:ext cx="298967" cy="328033"/>
            </a:xfrm>
            <a:prstGeom prst="rect">
              <a:avLst/>
            </a:prstGeom>
            <a:noFill/>
            <a:ln>
              <a:noFill/>
            </a:ln>
          </p:spPr>
        </p:pic>
        <p:pic>
          <p:nvPicPr>
            <p:cNvPr id="379" name="Google Shape;379;p26"/>
            <p:cNvPicPr preferRelativeResize="0"/>
            <p:nvPr/>
          </p:nvPicPr>
          <p:blipFill rotWithShape="1">
            <a:blip r:embed="rId19">
              <a:alphaModFix/>
            </a:blip>
            <a:srcRect/>
            <a:stretch/>
          </p:blipFill>
          <p:spPr>
            <a:xfrm>
              <a:off x="5046825" y="3972218"/>
              <a:ext cx="424283" cy="366664"/>
            </a:xfrm>
            <a:prstGeom prst="rect">
              <a:avLst/>
            </a:prstGeom>
            <a:noFill/>
            <a:ln>
              <a:noFill/>
            </a:ln>
          </p:spPr>
        </p:pic>
        <p:pic>
          <p:nvPicPr>
            <p:cNvPr id="380" name="Google Shape;380;p26"/>
            <p:cNvPicPr preferRelativeResize="0"/>
            <p:nvPr/>
          </p:nvPicPr>
          <p:blipFill rotWithShape="1">
            <a:blip r:embed="rId20">
              <a:alphaModFix/>
            </a:blip>
            <a:srcRect/>
            <a:stretch/>
          </p:blipFill>
          <p:spPr>
            <a:xfrm>
              <a:off x="4527065" y="3902204"/>
              <a:ext cx="319521" cy="487139"/>
            </a:xfrm>
            <a:prstGeom prst="rect">
              <a:avLst/>
            </a:prstGeom>
            <a:noFill/>
            <a:ln>
              <a:noFill/>
            </a:ln>
          </p:spPr>
        </p:pic>
      </p:grpSp>
      <p:sp>
        <p:nvSpPr>
          <p:cNvPr id="7" name="TextBox 6">
            <a:extLst>
              <a:ext uri="{FF2B5EF4-FFF2-40B4-BE49-F238E27FC236}">
                <a16:creationId xmlns:a16="http://schemas.microsoft.com/office/drawing/2014/main" id="{68CD7D96-F1FD-FC5B-7186-08F899D2396F}"/>
              </a:ext>
            </a:extLst>
          </p:cNvPr>
          <p:cNvSpPr txBox="1"/>
          <p:nvPr/>
        </p:nvSpPr>
        <p:spPr>
          <a:xfrm>
            <a:off x="326543" y="3786328"/>
            <a:ext cx="4572000" cy="276999"/>
          </a:xfrm>
          <a:prstGeom prst="rect">
            <a:avLst/>
          </a:prstGeom>
          <a:noFill/>
        </p:spPr>
        <p:txBody>
          <a:bodyPr wrap="square">
            <a:spAutoFit/>
          </a:bodyPr>
          <a:lstStyle/>
          <a:p>
            <a:pPr lvl="0" algn="ctr">
              <a:buClr>
                <a:schemeClr val="dk1"/>
              </a:buClr>
              <a:buSzPts val="1100"/>
            </a:pPr>
            <a:r>
              <a:rPr lang="en-US" altLang="ja-JP" sz="600" b="1" dirty="0">
                <a:solidFill>
                  <a:schemeClr val="lt1"/>
                </a:solidFill>
              </a:rPr>
              <a:t>Facilities  &amp; equipment</a:t>
            </a:r>
          </a:p>
          <a:p>
            <a:pPr lvl="0" algn="ctr">
              <a:buClr>
                <a:schemeClr val="dk1"/>
              </a:buClr>
              <a:buSzPts val="1100"/>
            </a:pPr>
            <a:r>
              <a:rPr lang="en-US" altLang="ja-JP" sz="600" b="1" dirty="0">
                <a:solidFill>
                  <a:schemeClr val="lt1"/>
                </a:solidFill>
              </a:rPr>
              <a:t>Maintenance and inspection</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i-Reporter 2">
      <a:dk1>
        <a:srgbClr val="000000"/>
      </a:dk1>
      <a:lt1>
        <a:srgbClr val="FFFFFF"/>
      </a:lt1>
      <a:dk2>
        <a:srgbClr val="FF9500"/>
      </a:dk2>
      <a:lt2>
        <a:srgbClr val="E7E6E6"/>
      </a:lt2>
      <a:accent1>
        <a:srgbClr val="018C91"/>
      </a:accent1>
      <a:accent2>
        <a:srgbClr val="44AAA9"/>
      </a:accent2>
      <a:accent3>
        <a:srgbClr val="333333"/>
      </a:accent3>
      <a:accent4>
        <a:srgbClr val="FFC85F"/>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4702</Words>
  <Application>Microsoft Office PowerPoint</Application>
  <PresentationFormat>画面に合わせる (16:9)</PresentationFormat>
  <Paragraphs>650</Paragraphs>
  <Slides>50</Slides>
  <Notes>50</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50</vt:i4>
      </vt:variant>
    </vt:vector>
  </HeadingPairs>
  <TitlesOfParts>
    <vt:vector size="57" baseType="lpstr">
      <vt:lpstr>Noto Sans Symbols</vt:lpstr>
      <vt:lpstr>Arial</vt:lpstr>
      <vt:lpstr>Roboto</vt:lpstr>
      <vt:lpstr>Century Gothic</vt:lpstr>
      <vt:lpstr>Ultra</vt:lpstr>
      <vt:lpstr>Simple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Sayaka Oide</cp:lastModifiedBy>
  <cp:revision>3</cp:revision>
  <dcterms:modified xsi:type="dcterms:W3CDTF">2025-10-06T05:36:18Z</dcterms:modified>
</cp:coreProperties>
</file>