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8"/>
  </p:notesMasterIdLst>
  <p:handoutMasterIdLst>
    <p:handoutMasterId r:id="rId49"/>
  </p:handoutMasterIdLst>
  <p:sldIdLst>
    <p:sldId id="680" r:id="rId2"/>
    <p:sldId id="693" r:id="rId3"/>
    <p:sldId id="731" r:id="rId4"/>
    <p:sldId id="695" r:id="rId5"/>
    <p:sldId id="696" r:id="rId6"/>
    <p:sldId id="682" r:id="rId7"/>
    <p:sldId id="730" r:id="rId8"/>
    <p:sldId id="688" r:id="rId9"/>
    <p:sldId id="692" r:id="rId10"/>
    <p:sldId id="727" r:id="rId11"/>
    <p:sldId id="715" r:id="rId12"/>
    <p:sldId id="725" r:id="rId13"/>
    <p:sldId id="771" r:id="rId14"/>
    <p:sldId id="770" r:id="rId15"/>
    <p:sldId id="736" r:id="rId16"/>
    <p:sldId id="765" r:id="rId17"/>
    <p:sldId id="764" r:id="rId18"/>
    <p:sldId id="751" r:id="rId19"/>
    <p:sldId id="686" r:id="rId20"/>
    <p:sldId id="685" r:id="rId21"/>
    <p:sldId id="732" r:id="rId22"/>
    <p:sldId id="717" r:id="rId23"/>
    <p:sldId id="767" r:id="rId24"/>
    <p:sldId id="738" r:id="rId25"/>
    <p:sldId id="718" r:id="rId26"/>
    <p:sldId id="737" r:id="rId27"/>
    <p:sldId id="726" r:id="rId28"/>
    <p:sldId id="733" r:id="rId29"/>
    <p:sldId id="768" r:id="rId30"/>
    <p:sldId id="735" r:id="rId31"/>
    <p:sldId id="772" r:id="rId32"/>
    <p:sldId id="741" r:id="rId33"/>
    <p:sldId id="746" r:id="rId34"/>
    <p:sldId id="743" r:id="rId35"/>
    <p:sldId id="716" r:id="rId36"/>
    <p:sldId id="713" r:id="rId37"/>
    <p:sldId id="689" r:id="rId38"/>
    <p:sldId id="728" r:id="rId39"/>
    <p:sldId id="740" r:id="rId40"/>
    <p:sldId id="714" r:id="rId41"/>
    <p:sldId id="745" r:id="rId42"/>
    <p:sldId id="729" r:id="rId43"/>
    <p:sldId id="775" r:id="rId44"/>
    <p:sldId id="739" r:id="rId45"/>
    <p:sldId id="755" r:id="rId46"/>
    <p:sldId id="756" r:id="rId47"/>
  </p:sldIdLst>
  <p:sldSz cx="6858000" cy="9906000" type="A4"/>
  <p:notesSz cx="6805613" cy="9939338"/>
  <p:defaultText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55C38777-8BBF-40F1-A446-A3E22E07AB2E}">
          <p14:sldIdLst/>
        </p14:section>
        <p14:section name="ビギナー編" id="{A935632B-D059-4F1E-9E23-E62321A1908B}">
          <p14:sldIdLst>
            <p14:sldId id="680"/>
            <p14:sldId id="693"/>
            <p14:sldId id="731"/>
            <p14:sldId id="695"/>
            <p14:sldId id="696"/>
            <p14:sldId id="682"/>
            <p14:sldId id="730"/>
            <p14:sldId id="688"/>
            <p14:sldId id="692"/>
            <p14:sldId id="727"/>
            <p14:sldId id="715"/>
            <p14:sldId id="725"/>
            <p14:sldId id="771"/>
            <p14:sldId id="770"/>
            <p14:sldId id="736"/>
            <p14:sldId id="765"/>
            <p14:sldId id="764"/>
            <p14:sldId id="751"/>
            <p14:sldId id="686"/>
            <p14:sldId id="685"/>
            <p14:sldId id="732"/>
            <p14:sldId id="717"/>
            <p14:sldId id="767"/>
            <p14:sldId id="738"/>
            <p14:sldId id="718"/>
            <p14:sldId id="737"/>
            <p14:sldId id="726"/>
            <p14:sldId id="733"/>
            <p14:sldId id="768"/>
            <p14:sldId id="735"/>
            <p14:sldId id="772"/>
            <p14:sldId id="741"/>
            <p14:sldId id="746"/>
            <p14:sldId id="743"/>
            <p14:sldId id="716"/>
            <p14:sldId id="713"/>
            <p14:sldId id="689"/>
            <p14:sldId id="728"/>
            <p14:sldId id="740"/>
            <p14:sldId id="714"/>
            <p14:sldId id="745"/>
            <p14:sldId id="729"/>
            <p14:sldId id="775"/>
            <p14:sldId id="739"/>
            <p14:sldId id="755"/>
            <p14:sldId id="756"/>
          </p14:sldIdLst>
        </p14:section>
        <p14:section name="プロフェッショナル編" id="{59EF7112-7254-4612-9E70-2AC208B06962}">
          <p14:sldIdLst/>
        </p14:section>
      </p14:sectionLst>
    </p:ex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08"/>
    <a:srgbClr val="F2768B"/>
    <a:srgbClr val="FFCCCC"/>
    <a:srgbClr val="FFFF99"/>
    <a:srgbClr val="FF9900"/>
    <a:srgbClr val="292929"/>
    <a:srgbClr val="E56355"/>
    <a:srgbClr val="F1F1F3"/>
    <a:srgbClr val="EEEEEE"/>
    <a:srgbClr val="E8766A"/>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0" autoAdjust="0"/>
    <p:restoredTop sz="94754" autoAdjust="0"/>
  </p:normalViewPr>
  <p:slideViewPr>
    <p:cSldViewPr>
      <p:cViewPr varScale="1">
        <p:scale>
          <a:sx n="93" d="100"/>
          <a:sy n="93" d="100"/>
        </p:scale>
        <p:origin x="858" y="78"/>
      </p:cViewPr>
      <p:guideLst>
        <p:guide orient="horz" pos="3120"/>
        <p:guide pos="2160"/>
      </p:guideLst>
    </p:cSldViewPr>
  </p:slideViewPr>
  <p:outlineViewPr>
    <p:cViewPr>
      <p:scale>
        <a:sx n="33" d="100"/>
        <a:sy n="33" d="100"/>
      </p:scale>
      <p:origin x="0" y="5946"/>
    </p:cViewPr>
  </p:outlineViewPr>
  <p:notesTextViewPr>
    <p:cViewPr>
      <p:scale>
        <a:sx n="33" d="100"/>
        <a:sy n="33" d="100"/>
      </p:scale>
      <p:origin x="0" y="0"/>
    </p:cViewPr>
  </p:notesTextViewPr>
  <p:sorterViewPr>
    <p:cViewPr>
      <p:scale>
        <a:sx n="125" d="100"/>
        <a:sy n="125" d="100"/>
      </p:scale>
      <p:origin x="0" y="0"/>
    </p:cViewPr>
  </p:sorterViewPr>
  <p:notesViewPr>
    <p:cSldViewPr>
      <p:cViewPr varScale="1">
        <p:scale>
          <a:sx n="92" d="100"/>
          <a:sy n="92" d="100"/>
        </p:scale>
        <p:origin x="-3798" y="-114"/>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32" tIns="45716" rIns="91432" bIns="45716"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4450" y="0"/>
            <a:ext cx="2949575" cy="496888"/>
          </a:xfrm>
          <a:prstGeom prst="rect">
            <a:avLst/>
          </a:prstGeom>
        </p:spPr>
        <p:txBody>
          <a:bodyPr vert="horz" lIns="91432" tIns="45716" rIns="91432" bIns="45716" rtlCol="0"/>
          <a:lstStyle>
            <a:lvl1pPr algn="r">
              <a:defRPr sz="1200"/>
            </a:lvl1pPr>
          </a:lstStyle>
          <a:p>
            <a:fld id="{0220A4B1-6D73-4E92-A2F9-7B11B307AFF0}" type="datetimeFigureOut">
              <a:rPr kumimoji="1" lang="ja-JP" altLang="en-US" smtClean="0"/>
              <a:t>2020/6/8</a:t>
            </a:fld>
            <a:endParaRPr kumimoji="1" lang="ja-JP" altLang="en-US" dirty="0"/>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32" tIns="45716" rIns="91432" bIns="45716"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4450" y="9440863"/>
            <a:ext cx="2949575" cy="496887"/>
          </a:xfrm>
          <a:prstGeom prst="rect">
            <a:avLst/>
          </a:prstGeom>
        </p:spPr>
        <p:txBody>
          <a:bodyPr vert="horz" lIns="91432" tIns="45716" rIns="91432" bIns="45716" rtlCol="0" anchor="b"/>
          <a:lstStyle>
            <a:lvl1pPr algn="r">
              <a:defRPr sz="1200"/>
            </a:lvl1pPr>
          </a:lstStyle>
          <a:p>
            <a:fld id="{D4381593-4517-4F6D-9CE2-9EFA26A9DC5E}" type="slidenum">
              <a:rPr kumimoji="1" lang="ja-JP" altLang="en-US" smtClean="0"/>
              <a:t>‹#›</a:t>
            </a:fld>
            <a:endParaRPr kumimoji="1" lang="ja-JP" altLang="en-US" dirty="0"/>
          </a:p>
        </p:txBody>
      </p:sp>
    </p:spTree>
    <p:extLst>
      <p:ext uri="{BB962C8B-B14F-4D97-AF65-F5344CB8AC3E}">
        <p14:creationId xmlns:p14="http://schemas.microsoft.com/office/powerpoint/2010/main" val="1387019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6967"/>
          </a:xfrm>
          <a:prstGeom prst="rect">
            <a:avLst/>
          </a:prstGeom>
        </p:spPr>
        <p:txBody>
          <a:bodyPr vert="horz" lIns="91432" tIns="45716" rIns="91432" bIns="45716" rtlCol="0"/>
          <a:lstStyle>
            <a:lvl1pPr algn="l" latinLnBrk="0">
              <a:defRPr kumimoji="1" lang="ja-JP" sz="1200"/>
            </a:lvl1pPr>
          </a:lstStyle>
          <a:p>
            <a:endParaRPr kumimoji="1" lang="ja-JP" dirty="0"/>
          </a:p>
        </p:txBody>
      </p:sp>
      <p:sp>
        <p:nvSpPr>
          <p:cNvPr id="3" name="Date Placeholder 2"/>
          <p:cNvSpPr>
            <a:spLocks noGrp="1"/>
          </p:cNvSpPr>
          <p:nvPr>
            <p:ph type="dt" idx="1"/>
          </p:nvPr>
        </p:nvSpPr>
        <p:spPr>
          <a:xfrm>
            <a:off x="3854940" y="1"/>
            <a:ext cx="2949099" cy="496967"/>
          </a:xfrm>
          <a:prstGeom prst="rect">
            <a:avLst/>
          </a:prstGeom>
        </p:spPr>
        <p:txBody>
          <a:bodyPr vert="horz" lIns="91432" tIns="45716" rIns="91432" bIns="45716" rtlCol="0"/>
          <a:lstStyle>
            <a:lvl1pPr algn="r" latinLnBrk="0">
              <a:defRPr kumimoji="1" lang="ja-JP" sz="1200"/>
            </a:lvl1pPr>
          </a:lstStyle>
          <a:p>
            <a:fld id="{00F830A1-3891-4B82-A120-081866556DA0}" type="datetimeFigureOut">
              <a:pPr/>
              <a:t>2020/6/8</a:t>
            </a:fld>
            <a:endParaRPr kumimoji="1" lang="ja-JP" dirty="0"/>
          </a:p>
        </p:txBody>
      </p:sp>
      <p:sp>
        <p:nvSpPr>
          <p:cNvPr id="4" name="Slide Image Placeholder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432" tIns="45716" rIns="91432" bIns="45716" rtlCol="0" anchor="ctr"/>
          <a:lstStyle/>
          <a:p>
            <a:endParaRPr kumimoji="1" lang="ja-JP"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32" tIns="45716" rIns="91432" bIns="45716" rtlCol="0"/>
          <a:lstStyle/>
          <a:p>
            <a:pPr lvl="0"/>
            <a:r>
              <a:rPr kumimoji="1" lang="ja-JP"/>
              <a:t>マスター テキストの書式設定</a:t>
            </a:r>
          </a:p>
          <a:p>
            <a:pPr lvl="1"/>
            <a:r>
              <a:rPr kumimoji="1" lang="ja-JP"/>
              <a:t>第 2 レベル</a:t>
            </a:r>
          </a:p>
          <a:p>
            <a:pPr lvl="2"/>
            <a:r>
              <a:rPr kumimoji="1" lang="ja-JP"/>
              <a:t>第 3 レベル</a:t>
            </a:r>
          </a:p>
          <a:p>
            <a:pPr lvl="3"/>
            <a:r>
              <a:rPr kumimoji="1" lang="ja-JP"/>
              <a:t>第 4 レベル</a:t>
            </a:r>
          </a:p>
          <a:p>
            <a:pPr lvl="4"/>
            <a:r>
              <a:rPr kumimoji="1" lang="ja-JP"/>
              <a:t>第 5 レベル</a:t>
            </a:r>
          </a:p>
        </p:txBody>
      </p:sp>
      <p:sp>
        <p:nvSpPr>
          <p:cNvPr id="6" name="Footer Placeholder 5"/>
          <p:cNvSpPr>
            <a:spLocks noGrp="1"/>
          </p:cNvSpPr>
          <p:nvPr>
            <p:ph type="ftr" sz="quarter" idx="4"/>
          </p:nvPr>
        </p:nvSpPr>
        <p:spPr>
          <a:xfrm>
            <a:off x="1" y="9440647"/>
            <a:ext cx="2949099" cy="496967"/>
          </a:xfrm>
          <a:prstGeom prst="rect">
            <a:avLst/>
          </a:prstGeom>
        </p:spPr>
        <p:txBody>
          <a:bodyPr vert="horz" lIns="91432" tIns="45716" rIns="91432" bIns="45716" rtlCol="0" anchor="b"/>
          <a:lstStyle>
            <a:lvl1pPr algn="l" latinLnBrk="0">
              <a:defRPr kumimoji="1" lang="ja-JP" sz="1200"/>
            </a:lvl1pPr>
          </a:lstStyle>
          <a:p>
            <a:endParaRPr kumimoji="1" lang="ja-JP" dirty="0"/>
          </a:p>
        </p:txBody>
      </p:sp>
      <p:sp>
        <p:nvSpPr>
          <p:cNvPr id="7" name="Slide Number Placeholder 6"/>
          <p:cNvSpPr>
            <a:spLocks noGrp="1"/>
          </p:cNvSpPr>
          <p:nvPr>
            <p:ph type="sldNum" sz="quarter" idx="5"/>
          </p:nvPr>
        </p:nvSpPr>
        <p:spPr>
          <a:xfrm>
            <a:off x="3854940" y="9440647"/>
            <a:ext cx="2949099" cy="496967"/>
          </a:xfrm>
          <a:prstGeom prst="rect">
            <a:avLst/>
          </a:prstGeom>
        </p:spPr>
        <p:txBody>
          <a:bodyPr vert="horz" lIns="91432" tIns="45716" rIns="91432" bIns="45716" rtlCol="0" anchor="b"/>
          <a:lstStyle>
            <a:lvl1pPr algn="r" latinLnBrk="0">
              <a:defRPr kumimoji="1" lang="ja-JP" sz="1200"/>
            </a:lvl1pPr>
          </a:lstStyle>
          <a:p>
            <a:fld id="{58CC9574-A819-4FE4-99A7-1E27AD09ADC2}" type="slidenum">
              <a:pPr/>
              <a:t>‹#›</a:t>
            </a:fld>
            <a:endParaRPr kumimoji="1" lang="ja-JP" dirty="0"/>
          </a:p>
        </p:txBody>
      </p:sp>
    </p:spTree>
    <p:extLst>
      <p:ext uri="{BB962C8B-B14F-4D97-AF65-F5344CB8AC3E}">
        <p14:creationId xmlns:p14="http://schemas.microsoft.com/office/powerpoint/2010/main" val="31300213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lang="ja-JP" sz="1200" kern="1200">
        <a:solidFill>
          <a:schemeClr val="tx1"/>
        </a:solidFill>
        <a:latin typeface="+mn-lt"/>
        <a:ea typeface="+mn-ea"/>
        <a:cs typeface="+mn-cs"/>
      </a:defRPr>
    </a:lvl1pPr>
    <a:lvl2pPr marL="457200" algn="l" defTabSz="914400" rtl="0" eaLnBrk="1" latinLnBrk="0" hangingPunct="1">
      <a:defRPr kumimoji="1" lang="ja-JP" sz="1200" kern="1200">
        <a:solidFill>
          <a:schemeClr val="tx1"/>
        </a:solidFill>
        <a:latin typeface="+mn-lt"/>
        <a:ea typeface="+mn-ea"/>
        <a:cs typeface="+mn-cs"/>
      </a:defRPr>
    </a:lvl2pPr>
    <a:lvl3pPr marL="914400" algn="l" defTabSz="914400" rtl="0" eaLnBrk="1" latinLnBrk="0" hangingPunct="1">
      <a:defRPr kumimoji="1" lang="ja-JP" sz="1200" kern="1200">
        <a:solidFill>
          <a:schemeClr val="tx1"/>
        </a:solidFill>
        <a:latin typeface="+mn-lt"/>
        <a:ea typeface="+mn-ea"/>
        <a:cs typeface="+mn-cs"/>
      </a:defRPr>
    </a:lvl3pPr>
    <a:lvl4pPr marL="1371600" algn="l" defTabSz="914400" rtl="0" eaLnBrk="1" latinLnBrk="0" hangingPunct="1">
      <a:defRPr kumimoji="1" lang="ja-JP" sz="1200" kern="1200">
        <a:solidFill>
          <a:schemeClr val="tx1"/>
        </a:solidFill>
        <a:latin typeface="+mn-lt"/>
        <a:ea typeface="+mn-ea"/>
        <a:cs typeface="+mn-cs"/>
      </a:defRPr>
    </a:lvl4pPr>
    <a:lvl5pPr marL="1828800" algn="l" defTabSz="914400" rtl="0" eaLnBrk="1" latinLnBrk="0" hangingPunct="1">
      <a:defRPr kumimoji="1" lang="ja-JP" sz="1200" kern="1200">
        <a:solidFill>
          <a:schemeClr val="tx1"/>
        </a:solidFill>
        <a:latin typeface="+mn-lt"/>
        <a:ea typeface="+mn-ea"/>
        <a:cs typeface="+mn-cs"/>
      </a:defRPr>
    </a:lvl5pPr>
    <a:lvl6pPr marL="2286000" algn="l" defTabSz="914400" rtl="0" eaLnBrk="1" latinLnBrk="0" hangingPunct="1">
      <a:defRPr kumimoji="1" lang="ja-JP" sz="1200" kern="1200">
        <a:solidFill>
          <a:schemeClr val="tx1"/>
        </a:solidFill>
        <a:latin typeface="+mn-lt"/>
        <a:ea typeface="+mn-ea"/>
        <a:cs typeface="+mn-cs"/>
      </a:defRPr>
    </a:lvl6pPr>
    <a:lvl7pPr marL="2743200" algn="l" defTabSz="914400" rtl="0" eaLnBrk="1" latinLnBrk="0" hangingPunct="1">
      <a:defRPr kumimoji="1" lang="ja-JP" sz="1200" kern="1200">
        <a:solidFill>
          <a:schemeClr val="tx1"/>
        </a:solidFill>
        <a:latin typeface="+mn-lt"/>
        <a:ea typeface="+mn-ea"/>
        <a:cs typeface="+mn-cs"/>
      </a:defRPr>
    </a:lvl7pPr>
    <a:lvl8pPr marL="3200400" algn="l" defTabSz="914400" rtl="0" eaLnBrk="1" latinLnBrk="0" hangingPunct="1">
      <a:defRPr kumimoji="1" lang="ja-JP" sz="1200" kern="1200">
        <a:solidFill>
          <a:schemeClr val="tx1"/>
        </a:solidFill>
        <a:latin typeface="+mn-lt"/>
        <a:ea typeface="+mn-ea"/>
        <a:cs typeface="+mn-cs"/>
      </a:defRPr>
    </a:lvl8pPr>
    <a:lvl9pPr marL="3657600" algn="l" defTabSz="914400" rtl="0" eaLnBrk="1" latinLnBrk="0" hangingPunct="1">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91980-0BF3-461C-95D4-87E094E9751C}" type="slidenum">
              <a:rPr kumimoji="1" lang="en-US" altLang="ja-JP"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1792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14</a:t>
            </a:fld>
            <a:endParaRPr kumimoji="1" lang="ja-JP" dirty="0"/>
          </a:p>
        </p:txBody>
      </p:sp>
    </p:spTree>
    <p:extLst>
      <p:ext uri="{BB962C8B-B14F-4D97-AF65-F5344CB8AC3E}">
        <p14:creationId xmlns:p14="http://schemas.microsoft.com/office/powerpoint/2010/main" val="109712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17</a:t>
            </a:fld>
            <a:endParaRPr kumimoji="1" lang="ja-JP" dirty="0"/>
          </a:p>
        </p:txBody>
      </p:sp>
    </p:spTree>
    <p:extLst>
      <p:ext uri="{BB962C8B-B14F-4D97-AF65-F5344CB8AC3E}">
        <p14:creationId xmlns:p14="http://schemas.microsoft.com/office/powerpoint/2010/main" val="995748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19</a:t>
            </a:fld>
            <a:endParaRPr kumimoji="1" lang="ja-JP" dirty="0"/>
          </a:p>
        </p:txBody>
      </p:sp>
    </p:spTree>
    <p:extLst>
      <p:ext uri="{BB962C8B-B14F-4D97-AF65-F5344CB8AC3E}">
        <p14:creationId xmlns:p14="http://schemas.microsoft.com/office/powerpoint/2010/main" val="258130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20</a:t>
            </a:fld>
            <a:endParaRPr kumimoji="1" lang="ja-JP" dirty="0"/>
          </a:p>
        </p:txBody>
      </p:sp>
    </p:spTree>
    <p:extLst>
      <p:ext uri="{BB962C8B-B14F-4D97-AF65-F5344CB8AC3E}">
        <p14:creationId xmlns:p14="http://schemas.microsoft.com/office/powerpoint/2010/main" val="99574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58CC9574-A819-4FE4-99A7-1E27AD09ADC2}" type="slidenum">
              <a:rPr lang="en-US" smtClean="0"/>
              <a:pPr/>
              <a:t>21</a:t>
            </a:fld>
            <a:endParaRPr kumimoji="1" lang="en-US" altLang="ja-JP" dirty="0"/>
          </a:p>
        </p:txBody>
      </p:sp>
    </p:spTree>
    <p:extLst>
      <p:ext uri="{BB962C8B-B14F-4D97-AF65-F5344CB8AC3E}">
        <p14:creationId xmlns:p14="http://schemas.microsoft.com/office/powerpoint/2010/main" val="3629263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22</a:t>
            </a:fld>
            <a:endParaRPr kumimoji="1" lang="ja-JP" dirty="0"/>
          </a:p>
        </p:txBody>
      </p:sp>
    </p:spTree>
    <p:extLst>
      <p:ext uri="{BB962C8B-B14F-4D97-AF65-F5344CB8AC3E}">
        <p14:creationId xmlns:p14="http://schemas.microsoft.com/office/powerpoint/2010/main" val="258130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23</a:t>
            </a:fld>
            <a:endParaRPr kumimoji="1" lang="ja-JP" dirty="0"/>
          </a:p>
        </p:txBody>
      </p:sp>
    </p:spTree>
    <p:extLst>
      <p:ext uri="{BB962C8B-B14F-4D97-AF65-F5344CB8AC3E}">
        <p14:creationId xmlns:p14="http://schemas.microsoft.com/office/powerpoint/2010/main" val="79403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25</a:t>
            </a:fld>
            <a:endParaRPr kumimoji="1" lang="ja-JP" dirty="0"/>
          </a:p>
        </p:txBody>
      </p:sp>
    </p:spTree>
    <p:extLst>
      <p:ext uri="{BB962C8B-B14F-4D97-AF65-F5344CB8AC3E}">
        <p14:creationId xmlns:p14="http://schemas.microsoft.com/office/powerpoint/2010/main" val="51732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27</a:t>
            </a:fld>
            <a:endParaRPr kumimoji="1" lang="ja-JP" dirty="0"/>
          </a:p>
        </p:txBody>
      </p:sp>
    </p:spTree>
    <p:extLst>
      <p:ext uri="{BB962C8B-B14F-4D97-AF65-F5344CB8AC3E}">
        <p14:creationId xmlns:p14="http://schemas.microsoft.com/office/powerpoint/2010/main" val="2725836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29</a:t>
            </a:fld>
            <a:endParaRPr kumimoji="1" lang="ja-JP" dirty="0"/>
          </a:p>
        </p:txBody>
      </p:sp>
    </p:spTree>
    <p:extLst>
      <p:ext uri="{BB962C8B-B14F-4D97-AF65-F5344CB8AC3E}">
        <p14:creationId xmlns:p14="http://schemas.microsoft.com/office/powerpoint/2010/main" val="184043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91980-0BF3-461C-95D4-87E094E9751C}" type="slidenum">
              <a:rPr kumimoji="1" lang="en-US" altLang="ja-JP"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54263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fld id="{58CC9574-A819-4FE4-99A7-1E27AD09ADC2}" type="slidenum">
              <a:rPr lang="en-US" smtClean="0"/>
              <a:pPr/>
              <a:t>32</a:t>
            </a:fld>
            <a:endParaRPr kumimoji="1" lang="en-US" altLang="ja-JP" dirty="0"/>
          </a:p>
        </p:txBody>
      </p:sp>
    </p:spTree>
    <p:extLst>
      <p:ext uri="{BB962C8B-B14F-4D97-AF65-F5344CB8AC3E}">
        <p14:creationId xmlns:p14="http://schemas.microsoft.com/office/powerpoint/2010/main" val="1257197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36</a:t>
            </a:fld>
            <a:endParaRPr kumimoji="1" lang="ja-JP" dirty="0"/>
          </a:p>
        </p:txBody>
      </p:sp>
    </p:spTree>
    <p:extLst>
      <p:ext uri="{BB962C8B-B14F-4D97-AF65-F5344CB8AC3E}">
        <p14:creationId xmlns:p14="http://schemas.microsoft.com/office/powerpoint/2010/main" val="99574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37</a:t>
            </a:fld>
            <a:endParaRPr kumimoji="1" lang="ja-JP" dirty="0"/>
          </a:p>
        </p:txBody>
      </p:sp>
    </p:spTree>
    <p:extLst>
      <p:ext uri="{BB962C8B-B14F-4D97-AF65-F5344CB8AC3E}">
        <p14:creationId xmlns:p14="http://schemas.microsoft.com/office/powerpoint/2010/main" val="374300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38</a:t>
            </a:fld>
            <a:endParaRPr kumimoji="1" lang="ja-JP" dirty="0"/>
          </a:p>
        </p:txBody>
      </p:sp>
    </p:spTree>
    <p:extLst>
      <p:ext uri="{BB962C8B-B14F-4D97-AF65-F5344CB8AC3E}">
        <p14:creationId xmlns:p14="http://schemas.microsoft.com/office/powerpoint/2010/main" val="3822972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42</a:t>
            </a:fld>
            <a:endParaRPr kumimoji="1" lang="ja-JP" dirty="0"/>
          </a:p>
        </p:txBody>
      </p:sp>
    </p:spTree>
    <p:extLst>
      <p:ext uri="{BB962C8B-B14F-4D97-AF65-F5344CB8AC3E}">
        <p14:creationId xmlns:p14="http://schemas.microsoft.com/office/powerpoint/2010/main" val="140864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43</a:t>
            </a:fld>
            <a:endParaRPr kumimoji="1" lang="ja-JP" dirty="0"/>
          </a:p>
        </p:txBody>
      </p:sp>
    </p:spTree>
    <p:extLst>
      <p:ext uri="{BB962C8B-B14F-4D97-AF65-F5344CB8AC3E}">
        <p14:creationId xmlns:p14="http://schemas.microsoft.com/office/powerpoint/2010/main" val="184592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6</a:t>
            </a:fld>
            <a:endParaRPr kumimoji="1" lang="ja-JP" dirty="0"/>
          </a:p>
        </p:txBody>
      </p:sp>
    </p:spTree>
    <p:extLst>
      <p:ext uri="{BB962C8B-B14F-4D97-AF65-F5344CB8AC3E}">
        <p14:creationId xmlns:p14="http://schemas.microsoft.com/office/powerpoint/2010/main" val="181309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8</a:t>
            </a:fld>
            <a:endParaRPr kumimoji="1" lang="ja-JP" dirty="0"/>
          </a:p>
        </p:txBody>
      </p:sp>
    </p:spTree>
    <p:extLst>
      <p:ext uri="{BB962C8B-B14F-4D97-AF65-F5344CB8AC3E}">
        <p14:creationId xmlns:p14="http://schemas.microsoft.com/office/powerpoint/2010/main" val="68725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9</a:t>
            </a:fld>
            <a:endParaRPr kumimoji="1" lang="ja-JP" dirty="0"/>
          </a:p>
        </p:txBody>
      </p:sp>
    </p:spTree>
    <p:extLst>
      <p:ext uri="{BB962C8B-B14F-4D97-AF65-F5344CB8AC3E}">
        <p14:creationId xmlns:p14="http://schemas.microsoft.com/office/powerpoint/2010/main" val="293633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10</a:t>
            </a:fld>
            <a:endParaRPr kumimoji="1" lang="ja-JP" dirty="0"/>
          </a:p>
        </p:txBody>
      </p:sp>
    </p:spTree>
    <p:extLst>
      <p:ext uri="{BB962C8B-B14F-4D97-AF65-F5344CB8AC3E}">
        <p14:creationId xmlns:p14="http://schemas.microsoft.com/office/powerpoint/2010/main" val="55671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11</a:t>
            </a:fld>
            <a:endParaRPr kumimoji="1" lang="ja-JP" dirty="0"/>
          </a:p>
        </p:txBody>
      </p:sp>
    </p:spTree>
    <p:extLst>
      <p:ext uri="{BB962C8B-B14F-4D97-AF65-F5344CB8AC3E}">
        <p14:creationId xmlns:p14="http://schemas.microsoft.com/office/powerpoint/2010/main" val="281153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12</a:t>
            </a:fld>
            <a:endParaRPr kumimoji="1" lang="ja-JP" dirty="0"/>
          </a:p>
        </p:txBody>
      </p:sp>
    </p:spTree>
    <p:extLst>
      <p:ext uri="{BB962C8B-B14F-4D97-AF65-F5344CB8AC3E}">
        <p14:creationId xmlns:p14="http://schemas.microsoft.com/office/powerpoint/2010/main" val="394604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746125"/>
            <a:ext cx="2578100" cy="3725863"/>
          </a:xfrm>
        </p:spPr>
      </p:sp>
      <p:sp>
        <p:nvSpPr>
          <p:cNvPr id="3" name="Notes Placeholder 2"/>
          <p:cNvSpPr>
            <a:spLocks noGrp="1"/>
          </p:cNvSpPr>
          <p:nvPr>
            <p:ph type="body" idx="1"/>
          </p:nvPr>
        </p:nvSpPr>
        <p:spPr/>
        <p:txBody>
          <a:bodyPr>
            <a:normAutofit/>
          </a:bodyPr>
          <a:lstStyle/>
          <a:p>
            <a:pPr lvl="0">
              <a:defRPr/>
            </a:pP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10"/>
          </p:nvPr>
        </p:nvSpPr>
        <p:spPr/>
        <p:txBody>
          <a:bodyPr/>
          <a:lstStyle/>
          <a:p>
            <a:fld id="{2B891980-0BF3-461C-95D4-87E094E9751C}" type="slidenum">
              <a:rPr kumimoji="1" lang="en-US" altLang="ja-JP" smtClean="0"/>
              <a:pPr/>
              <a:t>13</a:t>
            </a:fld>
            <a:endParaRPr kumimoji="1" lang="ja-JP" dirty="0"/>
          </a:p>
        </p:txBody>
      </p:sp>
    </p:spTree>
    <p:extLst>
      <p:ext uri="{BB962C8B-B14F-4D97-AF65-F5344CB8AC3E}">
        <p14:creationId xmlns:p14="http://schemas.microsoft.com/office/powerpoint/2010/main" val="280251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3" name="Footer Placeholder 4"/>
          <p:cNvSpPr txBox="1">
            <a:spLocks/>
          </p:cNvSpPr>
          <p:nvPr userDrawn="1"/>
        </p:nvSpPr>
        <p:spPr>
          <a:xfrm>
            <a:off x="-5174" y="9378598"/>
            <a:ext cx="6863174" cy="527403"/>
          </a:xfrm>
          <a:prstGeom prst="rect">
            <a:avLst/>
          </a:prstGeom>
          <a:solidFill>
            <a:schemeClr val="bg1">
              <a:lumMod val="95000"/>
            </a:schemeClr>
          </a:solidFill>
        </p:spPr>
        <p:txBody>
          <a:bodyPr vert="horz" lIns="68580" tIns="34290" rIns="68580" bIns="34290" rtlCol="0" anchor="ctr"/>
          <a:lstStyle>
            <a:defPPr>
              <a:defRPr kumimoji="1" lang="ja-JP"/>
            </a:defPPr>
            <a:lvl1pPr marL="0" algn="ctr" defTabSz="914400" rtl="0" eaLnBrk="1" latinLnBrk="0" hangingPunct="1">
              <a:defRPr kumimoji="0" lang="ja-JP" sz="1050" b="1" kern="1200">
                <a:solidFill>
                  <a:schemeClr val="bg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a:lstStyle>
          <a:p>
            <a:r>
              <a:rPr lang="en-US" altLang="ja-JP" sz="750" b="0" dirty="0">
                <a:solidFill>
                  <a:sysClr val="windowText" lastClr="000000"/>
                </a:solidFill>
                <a:latin typeface="Myriad Pro" pitchFamily="34" charset="0"/>
              </a:rPr>
              <a:t>Copyright © 2019 CIMTOPS CORPORATION  - All Rights Reserved. </a:t>
            </a:r>
          </a:p>
        </p:txBody>
      </p:sp>
      <p:cxnSp>
        <p:nvCxnSpPr>
          <p:cNvPr id="17" name="直線コネクタ 16"/>
          <p:cNvCxnSpPr/>
          <p:nvPr userDrawn="1"/>
        </p:nvCxnSpPr>
        <p:spPr>
          <a:xfrm>
            <a:off x="0" y="9378597"/>
            <a:ext cx="6858000" cy="0"/>
          </a:xfrm>
          <a:prstGeom prst="line">
            <a:avLst/>
          </a:prstGeom>
          <a:ln w="6350">
            <a:solidFill>
              <a:schemeClr val="bg1">
                <a:lumMod val="75000"/>
              </a:schemeClr>
            </a:solidFill>
          </a:ln>
          <a:effectLst/>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タイトルとメディア">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ja-JP">
                <a:solidFill>
                  <a:schemeClr val="bg1"/>
                </a:solidFill>
                <a:latin typeface="Meiryo UI" pitchFamily="50" charset="-128"/>
                <a:ea typeface="Meiryo UI" pitchFamily="50" charset="-128"/>
                <a:cs typeface="Meiryo UI" pitchFamily="50" charset="-128"/>
              </a:defRPr>
            </a:lvl1pPr>
          </a:lstStyle>
          <a:p>
            <a:fld id="{A258050E-B668-4FA7-85AD-C750C80A6E9B}" type="datetimeFigureOut">
              <a:rPr lang="en-US" altLang="ja-JP" smtClean="0"/>
              <a:pPr/>
              <a:t>6/8/2020</a:t>
            </a:fld>
            <a:endParaRPr lang="en-US" altLang="ja-JP" dirty="0"/>
          </a:p>
        </p:txBody>
      </p:sp>
      <p:sp>
        <p:nvSpPr>
          <p:cNvPr id="4" name="Footer Placeholder 3"/>
          <p:cNvSpPr>
            <a:spLocks noGrp="1"/>
          </p:cNvSpPr>
          <p:nvPr>
            <p:ph type="ftr" sz="quarter" idx="11"/>
          </p:nvPr>
        </p:nvSpPr>
        <p:spPr/>
        <p:txBody>
          <a:bodyPr/>
          <a:lstStyle>
            <a:lvl1pPr eaLnBrk="1" latinLnBrk="0" hangingPunct="1">
              <a:defRPr kumimoji="0" lang="ja-JP">
                <a:solidFill>
                  <a:schemeClr val="bg1"/>
                </a:solidFill>
                <a:latin typeface="Meiryo UI" pitchFamily="50" charset="-128"/>
                <a:ea typeface="Meiryo UI" pitchFamily="50" charset="-128"/>
                <a:cs typeface="Meiryo UI" pitchFamily="50" charset="-128"/>
              </a:defRPr>
            </a:lvl1pPr>
          </a:lstStyle>
          <a:p>
            <a:endParaRPr lang="ja-JP" altLang="en-US" dirty="0"/>
          </a:p>
        </p:txBody>
      </p:sp>
      <p:sp>
        <p:nvSpPr>
          <p:cNvPr id="5" name="Slide Number Placeholder 4"/>
          <p:cNvSpPr>
            <a:spLocks noGrp="1"/>
          </p:cNvSpPr>
          <p:nvPr>
            <p:ph type="sldNum" sz="quarter" idx="12"/>
          </p:nvPr>
        </p:nvSpPr>
        <p:spPr/>
        <p:txBody>
          <a:bodyPr/>
          <a:lstStyle>
            <a:lvl1pPr eaLnBrk="1" latinLnBrk="0" hangingPunct="1">
              <a:defRPr kumimoji="0" lang="ja-JP">
                <a:solidFill>
                  <a:schemeClr val="bg1"/>
                </a:solidFill>
                <a:latin typeface="Meiryo UI" pitchFamily="50" charset="-128"/>
                <a:ea typeface="Meiryo UI" pitchFamily="50" charset="-128"/>
                <a:cs typeface="Meiryo UI" pitchFamily="50" charset="-128"/>
              </a:defRPr>
            </a:lvl1pPr>
          </a:lstStyle>
          <a:p>
            <a:fld id="{240D5ECE-8B49-45CD-BE81-EF81920D1969}" type="slidenum">
              <a:rPr lang="en-US" altLang="ja-JP" smtClean="0"/>
              <a:pPr/>
              <a:t>‹#›</a:t>
            </a:fld>
            <a:endParaRPr lang="en-US" altLang="ja-JP" dirty="0"/>
          </a:p>
        </p:txBody>
      </p:sp>
      <p:sp>
        <p:nvSpPr>
          <p:cNvPr id="6" name="Rectangle 5"/>
          <p:cNvSpPr/>
          <p:nvPr userDrawn="1"/>
        </p:nvSpPr>
        <p:spPr>
          <a:xfrm>
            <a:off x="446447" y="6934200"/>
            <a:ext cx="3655314"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ja-JP" altLang="en-US" sz="1350" b="1" dirty="0">
              <a:latin typeface="Meiryo UI" pitchFamily="50" charset="-128"/>
              <a:ea typeface="Meiryo UI" pitchFamily="50" charset="-128"/>
              <a:cs typeface="Meiryo UI" pitchFamily="50" charset="-128"/>
            </a:endParaRPr>
          </a:p>
        </p:txBody>
      </p:sp>
      <p:sp>
        <p:nvSpPr>
          <p:cNvPr id="7" name="Title 1"/>
          <p:cNvSpPr>
            <a:spLocks noGrp="1"/>
          </p:cNvSpPr>
          <p:nvPr>
            <p:ph type="title"/>
          </p:nvPr>
        </p:nvSpPr>
        <p:spPr>
          <a:xfrm>
            <a:off x="454914" y="6934200"/>
            <a:ext cx="3606933" cy="818622"/>
          </a:xfrm>
        </p:spPr>
        <p:txBody>
          <a:bodyPr anchor="b">
            <a:normAutofit/>
          </a:bodyPr>
          <a:lstStyle>
            <a:lvl1pPr algn="ctr" eaLnBrk="1" latinLnBrk="0" hangingPunct="1">
              <a:defRPr kumimoji="0" lang="ja-JP" sz="1350" b="0">
                <a:solidFill>
                  <a:schemeClr val="bg1">
                    <a:lumMod val="85000"/>
                  </a:schemeClr>
                </a:solidFill>
                <a:latin typeface="Meiryo UI" pitchFamily="50" charset="-128"/>
                <a:ea typeface="Meiryo UI" pitchFamily="50" charset="-128"/>
                <a:cs typeface="Meiryo UI" pitchFamily="50" charset="-128"/>
              </a:defRPr>
            </a:lvl1pPr>
          </a:lstStyle>
          <a:p>
            <a:pPr eaLnBrk="1" latinLnBrk="0" hangingPunct="1"/>
            <a:r>
              <a:rPr lang="ja-JP" altLang="en-US"/>
              <a:t>マスター タイトルの書式設定</a:t>
            </a:r>
            <a:endParaRPr/>
          </a:p>
        </p:txBody>
      </p:sp>
      <p:sp>
        <p:nvSpPr>
          <p:cNvPr id="9" name="Media Placeholder 8"/>
          <p:cNvSpPr>
            <a:spLocks noGrp="1"/>
          </p:cNvSpPr>
          <p:nvPr>
            <p:ph type="media" sz="quarter" idx="13"/>
          </p:nvPr>
        </p:nvSpPr>
        <p:spPr>
          <a:xfrm>
            <a:off x="440267" y="1210733"/>
            <a:ext cx="3655314" cy="5507410"/>
          </a:xfrm>
        </p:spPr>
        <p:txBody>
          <a:bodyPr/>
          <a:lstStyle>
            <a:lvl1pPr eaLnBrk="1" latinLnBrk="0" hangingPunct="1">
              <a:buNone/>
              <a:defRPr kumimoji="0" lang="ja-JP">
                <a:latin typeface="Meiryo UI" pitchFamily="50" charset="-128"/>
                <a:ea typeface="Meiryo UI" pitchFamily="50" charset="-128"/>
                <a:cs typeface="Meiryo UI" pitchFamily="50" charset="-128"/>
              </a:defRPr>
            </a:lvl1pPr>
          </a:lstStyle>
          <a:p>
            <a:pPr eaLnBrk="1" latinLnBrk="0" hangingPunct="1"/>
            <a:r>
              <a:rPr lang="ja-JP" altLang="en-US" dirty="0"/>
              <a:t>アイコンをクリックしてメディアを追加</a:t>
            </a:r>
            <a:endParaRPr dirty="0"/>
          </a:p>
        </p:txBody>
      </p:sp>
      <p:sp>
        <p:nvSpPr>
          <p:cNvPr id="11" name="Text Placeholder 10"/>
          <p:cNvSpPr>
            <a:spLocks noGrp="1"/>
          </p:cNvSpPr>
          <p:nvPr>
            <p:ph type="body" sz="quarter" idx="14"/>
          </p:nvPr>
        </p:nvSpPr>
        <p:spPr>
          <a:xfrm>
            <a:off x="4332647" y="1210734"/>
            <a:ext cx="2114550" cy="6697760"/>
          </a:xfrm>
        </p:spPr>
        <p:txBody>
          <a:bodyPr>
            <a:normAutofit/>
          </a:bodyPr>
          <a:lstStyle>
            <a:lvl1pPr marL="0" indent="0" algn="l" eaLnBrk="1" latinLnBrk="0" hangingPunct="1">
              <a:buNone/>
              <a:defRPr kumimoji="0" lang="ja-JP" sz="1800">
                <a:solidFill>
                  <a:schemeClr val="bg1"/>
                </a:solidFill>
                <a:latin typeface="Meiryo UI" pitchFamily="50" charset="-128"/>
                <a:ea typeface="Meiryo UI" pitchFamily="50" charset="-128"/>
                <a:cs typeface="Meiryo UI" pitchFamily="50" charset="-128"/>
              </a:defRPr>
            </a:lvl1pPr>
          </a:lstStyle>
          <a:p>
            <a:pPr lvl="0" eaLnBrk="1" latinLnBrk="0" hangingPunct="1"/>
            <a:r>
              <a:rPr lang="ja-JP" altLang="en-US"/>
              <a:t>マスター テキストの書式設定</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spTree>
      <p:nvGrpSpPr>
        <p:cNvPr id="1" name=""/>
        <p:cNvGrpSpPr/>
        <p:nvPr/>
      </p:nvGrpSpPr>
      <p:grpSpPr>
        <a:xfrm>
          <a:off x="0" y="0"/>
          <a:ext cx="0" cy="0"/>
          <a:chOff x="0" y="0"/>
          <a:chExt cx="0" cy="0"/>
        </a:xfrm>
      </p:grpSpPr>
      <p:sp>
        <p:nvSpPr>
          <p:cNvPr id="8" name="Rectangle 7"/>
          <p:cNvSpPr/>
          <p:nvPr userDrawn="1"/>
        </p:nvSpPr>
        <p:spPr>
          <a:xfrm>
            <a:off x="1344600" y="6934200"/>
            <a:ext cx="41256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ja-JP" altLang="en-US" sz="1350" b="1" dirty="0">
              <a:latin typeface="Meiryo UI" pitchFamily="50" charset="-128"/>
              <a:ea typeface="Meiryo UI" pitchFamily="50" charset="-128"/>
              <a:cs typeface="Meiryo UI" pitchFamily="50" charset="-128"/>
            </a:endParaRPr>
          </a:p>
        </p:txBody>
      </p:sp>
      <p:sp>
        <p:nvSpPr>
          <p:cNvPr id="2" name="Title 1"/>
          <p:cNvSpPr>
            <a:spLocks noGrp="1"/>
          </p:cNvSpPr>
          <p:nvPr>
            <p:ph type="title"/>
          </p:nvPr>
        </p:nvSpPr>
        <p:spPr>
          <a:xfrm>
            <a:off x="1344216" y="6934200"/>
            <a:ext cx="4114800" cy="818622"/>
          </a:xfrm>
        </p:spPr>
        <p:txBody>
          <a:bodyPr anchor="b">
            <a:normAutofit/>
          </a:bodyPr>
          <a:lstStyle>
            <a:lvl1pPr algn="ctr" eaLnBrk="1" latinLnBrk="0" hangingPunct="1">
              <a:defRPr kumimoji="0" lang="ja-JP" sz="1350" b="0">
                <a:solidFill>
                  <a:schemeClr val="bg1">
                    <a:lumMod val="85000"/>
                  </a:schemeClr>
                </a:solidFill>
                <a:latin typeface="Meiryo UI" pitchFamily="50" charset="-128"/>
                <a:ea typeface="Meiryo UI" pitchFamily="50" charset="-128"/>
                <a:cs typeface="Meiryo UI" pitchFamily="50" charset="-128"/>
              </a:defRPr>
            </a:lvl1pPr>
          </a:lstStyle>
          <a:p>
            <a:pPr eaLnBrk="1" latinLnBrk="0" hangingPunct="1"/>
            <a:r>
              <a:rPr lang="ja-JP" altLang="en-US"/>
              <a:t>マスター タイトルの書式設定</a:t>
            </a:r>
            <a:endParaRPr/>
          </a:p>
        </p:txBody>
      </p:sp>
      <p:sp>
        <p:nvSpPr>
          <p:cNvPr id="3" name="Picture Placeholder 2"/>
          <p:cNvSpPr>
            <a:spLocks noGrp="1"/>
          </p:cNvSpPr>
          <p:nvPr>
            <p:ph type="pic" idx="1"/>
          </p:nvPr>
        </p:nvSpPr>
        <p:spPr>
          <a:xfrm>
            <a:off x="1344216" y="885119"/>
            <a:ext cx="4114800" cy="5943600"/>
          </a:xfrm>
        </p:spPr>
        <p:txBody>
          <a:bodyPr/>
          <a:lstStyle>
            <a:lvl1pPr marL="0" indent="0" eaLnBrk="1" latinLnBrk="0" hangingPunct="1">
              <a:buNone/>
              <a:defRPr kumimoji="0" lang="ja-JP" sz="2400">
                <a:latin typeface="Meiryo UI" pitchFamily="50" charset="-128"/>
                <a:ea typeface="Meiryo UI" pitchFamily="50" charset="-128"/>
                <a:cs typeface="Meiryo UI" pitchFamily="50" charset="-128"/>
              </a:defRPr>
            </a:lvl1pPr>
            <a:lvl2pPr marL="342900" indent="0" eaLnBrk="1" latinLnBrk="0" hangingPunct="1">
              <a:buNone/>
              <a:defRPr kumimoji="0" lang="ja-JP" sz="2100"/>
            </a:lvl2pPr>
            <a:lvl3pPr marL="685800" indent="0" eaLnBrk="1" latinLnBrk="0" hangingPunct="1">
              <a:buNone/>
              <a:defRPr kumimoji="0" lang="ja-JP" sz="1800"/>
            </a:lvl3pPr>
            <a:lvl4pPr marL="1028700" indent="0" eaLnBrk="1" latinLnBrk="0" hangingPunct="1">
              <a:buNone/>
              <a:defRPr kumimoji="0" lang="ja-JP" sz="1500"/>
            </a:lvl4pPr>
            <a:lvl5pPr marL="1371600" indent="0" eaLnBrk="1" latinLnBrk="0" hangingPunct="1">
              <a:buNone/>
              <a:defRPr kumimoji="0" lang="ja-JP" sz="1500"/>
            </a:lvl5pPr>
            <a:lvl6pPr marL="1714500" indent="0" eaLnBrk="1" latinLnBrk="0" hangingPunct="1">
              <a:buNone/>
              <a:defRPr kumimoji="0" lang="ja-JP" sz="1500"/>
            </a:lvl6pPr>
            <a:lvl7pPr marL="2057400" indent="0" eaLnBrk="1" latinLnBrk="0" hangingPunct="1">
              <a:buNone/>
              <a:defRPr kumimoji="0" lang="ja-JP" sz="1500"/>
            </a:lvl7pPr>
            <a:lvl8pPr marL="2400300" indent="0" eaLnBrk="1" latinLnBrk="0" hangingPunct="1">
              <a:buNone/>
              <a:defRPr kumimoji="0" lang="ja-JP" sz="1500"/>
            </a:lvl8pPr>
            <a:lvl9pPr marL="2743200" indent="0" eaLnBrk="1" latinLnBrk="0" hangingPunct="1">
              <a:buNone/>
              <a:defRPr kumimoji="0" lang="ja-JP" sz="1500"/>
            </a:lvl9pPr>
          </a:lstStyle>
          <a:p>
            <a:pPr eaLnBrk="1" latinLnBrk="0" hangingPunct="1"/>
            <a:r>
              <a:rPr lang="ja-JP" altLang="en-US" dirty="0"/>
              <a:t>アイコンをクリックして図を追加</a:t>
            </a:r>
            <a:endParaRPr dirty="0"/>
          </a:p>
        </p:txBody>
      </p:sp>
      <p:sp>
        <p:nvSpPr>
          <p:cNvPr id="4" name="Text Placeholder 3"/>
          <p:cNvSpPr>
            <a:spLocks noGrp="1"/>
          </p:cNvSpPr>
          <p:nvPr>
            <p:ph type="body" sz="half" idx="2"/>
          </p:nvPr>
        </p:nvSpPr>
        <p:spPr>
          <a:xfrm>
            <a:off x="1344216" y="8034867"/>
            <a:ext cx="4114800" cy="880533"/>
          </a:xfrm>
        </p:spPr>
        <p:txBody>
          <a:bodyPr/>
          <a:lstStyle>
            <a:lvl1pPr marL="0" indent="0" algn="ctr" eaLnBrk="1" latinLnBrk="0" hangingPunct="1">
              <a:buNone/>
              <a:defRPr kumimoji="0" lang="ja-JP" sz="1050">
                <a:latin typeface="Meiryo UI" pitchFamily="50" charset="-128"/>
                <a:ea typeface="Meiryo UI" pitchFamily="50" charset="-128"/>
                <a:cs typeface="Meiryo UI" pitchFamily="50" charset="-128"/>
              </a:defRPr>
            </a:lvl1pPr>
            <a:lvl2pPr marL="342900" indent="0" eaLnBrk="1" latinLnBrk="0" hangingPunct="1">
              <a:buNone/>
              <a:defRPr kumimoji="0" lang="ja-JP" sz="900"/>
            </a:lvl2pPr>
            <a:lvl3pPr marL="685800" indent="0" eaLnBrk="1" latinLnBrk="0" hangingPunct="1">
              <a:buNone/>
              <a:defRPr kumimoji="0" lang="ja-JP" sz="750"/>
            </a:lvl3pPr>
            <a:lvl4pPr marL="1028700" indent="0" eaLnBrk="1" latinLnBrk="0" hangingPunct="1">
              <a:buNone/>
              <a:defRPr kumimoji="0" lang="ja-JP" sz="675"/>
            </a:lvl4pPr>
            <a:lvl5pPr marL="1371600" indent="0" eaLnBrk="1" latinLnBrk="0" hangingPunct="1">
              <a:buNone/>
              <a:defRPr kumimoji="0" lang="ja-JP" sz="675"/>
            </a:lvl5pPr>
            <a:lvl6pPr marL="1714500" indent="0" eaLnBrk="1" latinLnBrk="0" hangingPunct="1">
              <a:buNone/>
              <a:defRPr kumimoji="0" lang="ja-JP" sz="675"/>
            </a:lvl6pPr>
            <a:lvl7pPr marL="2057400" indent="0" eaLnBrk="1" latinLnBrk="0" hangingPunct="1">
              <a:buNone/>
              <a:defRPr kumimoji="0" lang="ja-JP" sz="675"/>
            </a:lvl7pPr>
            <a:lvl8pPr marL="2400300" indent="0" eaLnBrk="1" latinLnBrk="0" hangingPunct="1">
              <a:buNone/>
              <a:defRPr kumimoji="0" lang="ja-JP" sz="675"/>
            </a:lvl8pPr>
            <a:lvl9pPr marL="2743200" indent="0" eaLnBrk="1" latinLnBrk="0" hangingPunct="1">
              <a:buNone/>
              <a:defRPr kumimoji="0" lang="ja-JP" sz="675"/>
            </a:lvl9pPr>
          </a:lstStyle>
          <a:p>
            <a:pPr lvl="0" eaLnBrk="1" latinLnBrk="0" hangingPunct="1"/>
            <a:r>
              <a:rPr lang="ja-JP" altLang="en-US"/>
              <a:t>マスター テキストの書式設定</a:t>
            </a:r>
          </a:p>
        </p:txBody>
      </p:sp>
      <p:sp>
        <p:nvSpPr>
          <p:cNvPr id="5" name="Date Placeholder 4"/>
          <p:cNvSpPr>
            <a:spLocks noGrp="1"/>
          </p:cNvSpPr>
          <p:nvPr>
            <p:ph type="dt" sz="half" idx="10"/>
          </p:nvPr>
        </p:nvSpPr>
        <p:spPr/>
        <p:txBody>
          <a:bodyPr/>
          <a:lstStyle>
            <a:lvl1pPr eaLnBrk="1" latinLnBrk="0" hangingPunct="1">
              <a:defRPr kumimoji="0" lang="ja-JP">
                <a:solidFill>
                  <a:schemeClr val="bg1"/>
                </a:solidFill>
                <a:latin typeface="Meiryo UI" pitchFamily="50" charset="-128"/>
                <a:ea typeface="Meiryo UI" pitchFamily="50" charset="-128"/>
                <a:cs typeface="Meiryo UI" pitchFamily="50" charset="-128"/>
              </a:defRPr>
            </a:lvl1pPr>
          </a:lstStyle>
          <a:p>
            <a:fld id="{A258050E-B668-4FA7-85AD-C750C80A6E9B}" type="datetimeFigureOut">
              <a:rPr lang="en-US" altLang="ja-JP" smtClean="0"/>
              <a:pPr/>
              <a:t>6/8/2020</a:t>
            </a:fld>
            <a:endParaRPr lang="en-US" altLang="ja-JP" dirty="0"/>
          </a:p>
        </p:txBody>
      </p:sp>
      <p:sp>
        <p:nvSpPr>
          <p:cNvPr id="6" name="Footer Placeholder 5"/>
          <p:cNvSpPr>
            <a:spLocks noGrp="1"/>
          </p:cNvSpPr>
          <p:nvPr>
            <p:ph type="ftr" sz="quarter" idx="11"/>
          </p:nvPr>
        </p:nvSpPr>
        <p:spPr/>
        <p:txBody>
          <a:bodyPr/>
          <a:lstStyle>
            <a:lvl1pPr eaLnBrk="1" latinLnBrk="0" hangingPunct="1">
              <a:defRPr kumimoji="0" lang="ja-JP">
                <a:solidFill>
                  <a:schemeClr val="bg1"/>
                </a:solidFill>
                <a:latin typeface="Meiryo UI" pitchFamily="50" charset="-128"/>
                <a:ea typeface="Meiryo UI" pitchFamily="50" charset="-128"/>
                <a:cs typeface="Meiryo UI" pitchFamily="50" charset="-128"/>
              </a:defRPr>
            </a:lvl1pPr>
          </a:lstStyle>
          <a:p>
            <a:endParaRPr lang="ja-JP" altLang="en-US" dirty="0"/>
          </a:p>
        </p:txBody>
      </p:sp>
      <p:sp>
        <p:nvSpPr>
          <p:cNvPr id="7" name="Slide Number Placeholder 6"/>
          <p:cNvSpPr>
            <a:spLocks noGrp="1"/>
          </p:cNvSpPr>
          <p:nvPr>
            <p:ph type="sldNum" sz="quarter" idx="12"/>
          </p:nvPr>
        </p:nvSpPr>
        <p:spPr/>
        <p:txBody>
          <a:bodyPr/>
          <a:lstStyle>
            <a:lvl1pPr eaLnBrk="1" latinLnBrk="0" hangingPunct="1">
              <a:defRPr kumimoji="0" lang="ja-JP">
                <a:solidFill>
                  <a:schemeClr val="bg1"/>
                </a:solidFill>
                <a:latin typeface="Meiryo UI" pitchFamily="50" charset="-128"/>
                <a:ea typeface="Meiryo UI" pitchFamily="50" charset="-128"/>
                <a:cs typeface="Meiryo UI" pitchFamily="50" charset="-128"/>
              </a:defRPr>
            </a:lvl1pPr>
          </a:lstStyle>
          <a:p>
            <a:fld id="{240D5ECE-8B49-45CD-BE81-EF81920D1969}" type="slidenum">
              <a:rPr lang="en-US" altLang="ja-JP" smtClean="0"/>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タイトルと縦書きテキスト">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p>
            <a:fld id="{A258050E-B668-4FA7-85AD-C750C80A6E9B}" type="datetimeFigureOut">
              <a:pPr/>
              <a:t>2020/6/8</a:t>
            </a:fld>
            <a:endParaRPr kumimoji="0" lang="ja-JP" dirty="0"/>
          </a:p>
        </p:txBody>
      </p:sp>
      <p:sp>
        <p:nvSpPr>
          <p:cNvPr id="5" name="Footer Placeholder 4"/>
          <p:cNvSpPr>
            <a:spLocks noGrp="1"/>
          </p:cNvSpPr>
          <p:nvPr>
            <p:ph type="ftr" sz="quarter" idx="11"/>
          </p:nvPr>
        </p:nvSpPr>
        <p:spPr/>
        <p:txBody>
          <a:bodyPr/>
          <a:lstStyle/>
          <a:p>
            <a:endParaRPr kumimoji="0" lang="ja-JP" dirty="0"/>
          </a:p>
        </p:txBody>
      </p:sp>
      <p:sp>
        <p:nvSpPr>
          <p:cNvPr id="6" name="Slide Number Placeholder 5"/>
          <p:cNvSpPr>
            <a:spLocks noGrp="1"/>
          </p:cNvSpPr>
          <p:nvPr>
            <p:ph type="sldNum" sz="quarter" idx="12"/>
          </p:nvPr>
        </p:nvSpPr>
        <p:spPr/>
        <p:txBody>
          <a:bodyPr/>
          <a:lstStyle/>
          <a:p>
            <a:fld id="{240D5ECE-8B49-45CD-BE81-EF81920D1969}" type="slidenum">
              <a:pPr/>
              <a:t>‹#›</a:t>
            </a:fld>
            <a:endParaRPr kumimoji="0" lang="ja-JP" dirty="0"/>
          </a:p>
        </p:txBody>
      </p:sp>
      <p:sp>
        <p:nvSpPr>
          <p:cNvPr id="14" name="Title 1"/>
          <p:cNvSpPr>
            <a:spLocks noGrp="1"/>
          </p:cNvSpPr>
          <p:nvPr>
            <p:ph type="title" hasCustomPrompt="1"/>
          </p:nvPr>
        </p:nvSpPr>
        <p:spPr>
          <a:xfrm>
            <a:off x="0" y="599252"/>
            <a:ext cx="3771900" cy="660400"/>
          </a:xfrm>
          <a:solidFill>
            <a:schemeClr val="tx1">
              <a:lumMod val="50000"/>
              <a:lumOff val="50000"/>
            </a:schemeClr>
          </a:solidFill>
        </p:spPr>
        <p:txBody>
          <a:bodyPr>
            <a:normAutofit/>
          </a:bodyPr>
          <a:lstStyle>
            <a:lvl1pPr algn="l" eaLnBrk="1" latinLnBrk="0" hangingPunct="1">
              <a:defRPr kumimoji="0" lang="ja-JP" sz="2100" b="1" kern="1200" baseline="0">
                <a:solidFill>
                  <a:schemeClr val="bg1"/>
                </a:solidFill>
                <a:latin typeface="Meiryo UI" pitchFamily="50" charset="-128"/>
                <a:ea typeface="Meiryo UI" pitchFamily="50" charset="-128"/>
                <a:cs typeface="Meiryo UI" pitchFamily="50" charset="-128"/>
              </a:defRPr>
            </a:lvl1pPr>
          </a:lstStyle>
          <a:p>
            <a:r>
              <a:rPr kumimoji="0" lang="ja-JP"/>
              <a:t>    マスター タイトルの書式設定</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86250" y="396700"/>
            <a:ext cx="1543050" cy="8452203"/>
          </a:xfrm>
        </p:spPr>
        <p:txBody>
          <a:bodyPr vert="eaVert"/>
          <a:lstStyle>
            <a:lvl1pPr>
              <a:defRPr>
                <a:latin typeface="Meiryo UI" pitchFamily="50" charset="-128"/>
                <a:ea typeface="Meiryo UI" pitchFamily="50" charset="-128"/>
                <a:cs typeface="Meiryo UI" pitchFamily="50" charset="-128"/>
              </a:defRPr>
            </a:lvl1pPr>
          </a:lstStyle>
          <a:p>
            <a:pPr eaLnBrk="1" latinLnBrk="0" hangingPunct="1"/>
            <a:r>
              <a:rPr lang="ja-JP" altLang="en-US"/>
              <a:t>マスター タイトルの書式設定</a:t>
            </a:r>
            <a:endParaRPr/>
          </a:p>
        </p:txBody>
      </p:sp>
      <p:sp>
        <p:nvSpPr>
          <p:cNvPr id="3" name="Vertical Text Placeholder 2"/>
          <p:cNvSpPr>
            <a:spLocks noGrp="1"/>
          </p:cNvSpPr>
          <p:nvPr>
            <p:ph type="body" orient="vert" idx="1"/>
          </p:nvPr>
        </p:nvSpPr>
        <p:spPr>
          <a:xfrm>
            <a:off x="342900" y="396700"/>
            <a:ext cx="3829050" cy="8452203"/>
          </a:xfrm>
        </p:spPr>
        <p:txBody>
          <a:bodyPr vert="eaVert"/>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eaLnBrk="1" latinLnBrk="0" hangingPunct="1">
              <a:defRPr kumimoji="0" lang="ja-JP">
                <a:solidFill>
                  <a:schemeClr val="tx1">
                    <a:lumMod val="85000"/>
                    <a:lumOff val="15000"/>
                  </a:schemeClr>
                </a:solidFill>
                <a:latin typeface="Meiryo UI" pitchFamily="50" charset="-128"/>
                <a:ea typeface="Meiryo UI" pitchFamily="50" charset="-128"/>
                <a:cs typeface="Meiryo UI" pitchFamily="50" charset="-128"/>
              </a:defRPr>
            </a:lvl1pPr>
          </a:lstStyle>
          <a:p>
            <a:fld id="{A258050E-B668-4FA7-85AD-C750C80A6E9B}" type="datetimeFigureOut">
              <a:rPr lang="en-US" altLang="ja-JP" smtClean="0"/>
              <a:pPr/>
              <a:t>6/8/2020</a:t>
            </a:fld>
            <a:endParaRPr lang="en-US" altLang="ja-JP" dirty="0"/>
          </a:p>
        </p:txBody>
      </p:sp>
      <p:sp>
        <p:nvSpPr>
          <p:cNvPr id="5" name="Footer Placeholder 4"/>
          <p:cNvSpPr>
            <a:spLocks noGrp="1"/>
          </p:cNvSpPr>
          <p:nvPr>
            <p:ph type="ftr" sz="quarter" idx="11"/>
          </p:nvPr>
        </p:nvSpPr>
        <p:spPr/>
        <p:txBody>
          <a:bodyPr/>
          <a:lstStyle>
            <a:lvl1pPr>
              <a:defRPr>
                <a:latin typeface="Meiryo UI" pitchFamily="50" charset="-128"/>
                <a:ea typeface="Meiryo UI" pitchFamily="50" charset="-128"/>
                <a:cs typeface="Meiryo UI" pitchFamily="50" charset="-128"/>
              </a:defRPr>
            </a:lvl1pPr>
          </a:lstStyle>
          <a:p>
            <a:endParaRPr lang="ja-JP" altLang="en-US" dirty="0"/>
          </a:p>
        </p:txBody>
      </p:sp>
      <p:sp>
        <p:nvSpPr>
          <p:cNvPr id="6" name="Slide Number Placeholder 5"/>
          <p:cNvSpPr>
            <a:spLocks noGrp="1"/>
          </p:cNvSpPr>
          <p:nvPr>
            <p:ph type="sldNum" sz="quarter" idx="12"/>
          </p:nvPr>
        </p:nvSpPr>
        <p:spPr/>
        <p:txBody>
          <a:bodyPr/>
          <a:lstStyle>
            <a:lvl1pPr eaLnBrk="1" latinLnBrk="0" hangingPunct="1">
              <a:defRPr kumimoji="0" lang="ja-JP">
                <a:solidFill>
                  <a:schemeClr val="tx1">
                    <a:lumMod val="85000"/>
                    <a:lumOff val="15000"/>
                  </a:schemeClr>
                </a:solidFill>
                <a:latin typeface="Meiryo UI" pitchFamily="50" charset="-128"/>
                <a:ea typeface="Meiryo UI" pitchFamily="50" charset="-128"/>
                <a:cs typeface="Meiryo UI" pitchFamily="50" charset="-128"/>
              </a:defRPr>
            </a:lvl1pPr>
          </a:lstStyle>
          <a:p>
            <a:fld id="{240D5ECE-8B49-45CD-BE81-EF81920D1969}" type="slidenum">
              <a:rPr lang="en-US" altLang="ja-JP" smtClean="0"/>
              <a:pPr/>
              <a:t>‹#›</a:t>
            </a:fld>
            <a:endParaRPr lang="en-US" altLang="ja-JP"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白紙">
    <p:spTree>
      <p:nvGrpSpPr>
        <p:cNvPr id="1" name=""/>
        <p:cNvGrpSpPr/>
        <p:nvPr/>
      </p:nvGrpSpPr>
      <p:grpSpPr>
        <a:xfrm>
          <a:off x="0" y="0"/>
          <a:ext cx="0" cy="0"/>
          <a:chOff x="0" y="0"/>
          <a:chExt cx="0" cy="0"/>
        </a:xfrm>
      </p:grpSpPr>
      <p:sp>
        <p:nvSpPr>
          <p:cNvPr id="5" name="Footer Placeholder 4"/>
          <p:cNvSpPr txBox="1">
            <a:spLocks/>
          </p:cNvSpPr>
          <p:nvPr userDrawn="1"/>
        </p:nvSpPr>
        <p:spPr>
          <a:xfrm>
            <a:off x="-5174" y="9378598"/>
            <a:ext cx="6863174" cy="527403"/>
          </a:xfrm>
          <a:prstGeom prst="rect">
            <a:avLst/>
          </a:prstGeom>
          <a:solidFill>
            <a:schemeClr val="bg1">
              <a:lumMod val="95000"/>
            </a:schemeClr>
          </a:solidFill>
        </p:spPr>
        <p:txBody>
          <a:bodyPr vert="horz" lIns="68580" tIns="34290" rIns="68580" bIns="34290" rtlCol="0" anchor="ctr"/>
          <a:lstStyle>
            <a:defPPr>
              <a:defRPr kumimoji="1" lang="ja-JP"/>
            </a:defPPr>
            <a:lvl1pPr marL="0" algn="ctr" defTabSz="914400" rtl="0" eaLnBrk="1" latinLnBrk="0" hangingPunct="1">
              <a:defRPr kumimoji="0" lang="ja-JP" sz="1050" b="1" kern="1200">
                <a:solidFill>
                  <a:schemeClr val="bg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a:lstStyle>
          <a:p>
            <a:r>
              <a:rPr lang="en-US" altLang="ja-JP" sz="750" b="0" dirty="0">
                <a:solidFill>
                  <a:sysClr val="windowText" lastClr="000000"/>
                </a:solidFill>
                <a:latin typeface="Myriad Pro" pitchFamily="34" charset="0"/>
              </a:rPr>
              <a:t>Copyright © CIMTOPS CORPORATION  - All Rights Reserved. </a:t>
            </a:r>
          </a:p>
        </p:txBody>
      </p:sp>
      <p:sp>
        <p:nvSpPr>
          <p:cNvPr id="6" name="テキスト ボックス 5"/>
          <p:cNvSpPr txBox="1"/>
          <p:nvPr userDrawn="1"/>
        </p:nvSpPr>
        <p:spPr>
          <a:xfrm>
            <a:off x="6425952" y="9378598"/>
            <a:ext cx="432048" cy="527403"/>
          </a:xfrm>
          <a:prstGeom prst="rect">
            <a:avLst/>
          </a:prstGeom>
          <a:noFill/>
        </p:spPr>
        <p:txBody>
          <a:bodyPr wrap="square" rtlCol="0" anchor="ctr">
            <a:noAutofit/>
          </a:bodyPr>
          <a:lstStyle/>
          <a:p>
            <a:pPr algn="ctr"/>
            <a:fld id="{5FB837A6-7C55-4832-9375-068F3190A347}" type="slidenum">
              <a:rPr kumimoji="1" lang="ja-JP" altLang="en-US" sz="825" smtClean="0">
                <a:solidFill>
                  <a:schemeClr val="tx1">
                    <a:lumMod val="90000"/>
                    <a:lumOff val="10000"/>
                  </a:schemeClr>
                </a:solidFill>
                <a:latin typeface="Myriad Pro" pitchFamily="34" charset="0"/>
              </a:rPr>
              <a:pPr algn="ctr"/>
              <a:t>‹#›</a:t>
            </a:fld>
            <a:endParaRPr kumimoji="1" lang="ja-JP" altLang="en-US" sz="825" dirty="0">
              <a:solidFill>
                <a:schemeClr val="tx1">
                  <a:lumMod val="90000"/>
                  <a:lumOff val="10000"/>
                </a:schemeClr>
              </a:solidFill>
              <a:latin typeface="Myriad Pro" pitchFamily="34" charset="0"/>
            </a:endParaRPr>
          </a:p>
        </p:txBody>
      </p:sp>
      <p:cxnSp>
        <p:nvCxnSpPr>
          <p:cNvPr id="10" name="直線コネクタ 9"/>
          <p:cNvCxnSpPr/>
          <p:nvPr userDrawn="1"/>
        </p:nvCxnSpPr>
        <p:spPr>
          <a:xfrm>
            <a:off x="0" y="9378597"/>
            <a:ext cx="6858000" cy="0"/>
          </a:xfrm>
          <a:prstGeom prst="line">
            <a:avLst/>
          </a:prstGeom>
          <a:ln w="6350">
            <a:solidFill>
              <a:schemeClr val="bg1">
                <a:lumMod val="75000"/>
              </a:schemeClr>
            </a:solidFill>
          </a:ln>
          <a:effectLst/>
        </p:spPr>
        <p:style>
          <a:lnRef idx="1">
            <a:schemeClr val="dk1"/>
          </a:lnRef>
          <a:fillRef idx="0">
            <a:schemeClr val="dk1"/>
          </a:fillRef>
          <a:effectRef idx="0">
            <a:schemeClr val="dk1"/>
          </a:effectRef>
          <a:fontRef idx="minor">
            <a:schemeClr val="tx1"/>
          </a:fontRef>
        </p:style>
      </p:cxn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2228850" y="2877845"/>
            <a:ext cx="4400550" cy="2845622"/>
          </a:xfrm>
        </p:spPr>
        <p:txBody>
          <a:bodyPr anchor="ctr">
            <a:normAutofit/>
          </a:bodyPr>
          <a:lstStyle>
            <a:lvl1pPr algn="l" eaLnBrk="1" latinLnBrk="0" hangingPunct="1">
              <a:defRPr kumimoji="0" lang="ja-JP" sz="2250" b="1" cap="all"/>
            </a:lvl1pPr>
          </a:lstStyle>
          <a:p>
            <a:pPr eaLnBrk="1" latinLnBrk="0" hangingPunct="1"/>
            <a:r>
              <a:rPr lang="ja-JP" altLang="en-US"/>
              <a:t>マスター タイトルの書式設定</a:t>
            </a:r>
            <a:endParaRPr/>
          </a:p>
        </p:txBody>
      </p:sp>
      <p:sp>
        <p:nvSpPr>
          <p:cNvPr id="3" name="Text Placeholder 2"/>
          <p:cNvSpPr>
            <a:spLocks noGrp="1"/>
          </p:cNvSpPr>
          <p:nvPr>
            <p:ph type="body" idx="1"/>
          </p:nvPr>
        </p:nvSpPr>
        <p:spPr>
          <a:xfrm>
            <a:off x="285750" y="7374468"/>
            <a:ext cx="6172201" cy="542803"/>
          </a:xfrm>
        </p:spPr>
        <p:txBody>
          <a:bodyPr anchor="b">
            <a:normAutofit/>
          </a:bodyPr>
          <a:lstStyle>
            <a:lvl1pPr marL="0" indent="0" algn="r" eaLnBrk="1" latinLnBrk="0" hangingPunct="1">
              <a:buNone/>
              <a:defRPr kumimoji="0" lang="ja-JP" sz="1350">
                <a:solidFill>
                  <a:schemeClr val="tx1">
                    <a:lumMod val="65000"/>
                    <a:lumOff val="35000"/>
                  </a:schemeClr>
                </a:solidFill>
              </a:defRPr>
            </a:lvl1pPr>
            <a:lvl2pPr marL="342900" indent="0" eaLnBrk="1" latinLnBrk="0" hangingPunct="1">
              <a:buNone/>
              <a:defRPr kumimoji="0" lang="ja-JP" sz="1350">
                <a:solidFill>
                  <a:schemeClr val="tx1">
                    <a:tint val="75000"/>
                  </a:schemeClr>
                </a:solidFill>
              </a:defRPr>
            </a:lvl2pPr>
            <a:lvl3pPr marL="685800" indent="0" eaLnBrk="1" latinLnBrk="0" hangingPunct="1">
              <a:buNone/>
              <a:defRPr kumimoji="0" lang="ja-JP" sz="1200">
                <a:solidFill>
                  <a:schemeClr val="tx1">
                    <a:tint val="75000"/>
                  </a:schemeClr>
                </a:solidFill>
              </a:defRPr>
            </a:lvl3pPr>
            <a:lvl4pPr marL="1028700" indent="0" eaLnBrk="1" latinLnBrk="0" hangingPunct="1">
              <a:buNone/>
              <a:defRPr kumimoji="0" lang="ja-JP" sz="1050">
                <a:solidFill>
                  <a:schemeClr val="tx1">
                    <a:tint val="75000"/>
                  </a:schemeClr>
                </a:solidFill>
              </a:defRPr>
            </a:lvl4pPr>
            <a:lvl5pPr marL="1371600" indent="0" eaLnBrk="1" latinLnBrk="0" hangingPunct="1">
              <a:buNone/>
              <a:defRPr kumimoji="0" lang="ja-JP" sz="1050">
                <a:solidFill>
                  <a:schemeClr val="tx1">
                    <a:tint val="75000"/>
                  </a:schemeClr>
                </a:solidFill>
              </a:defRPr>
            </a:lvl5pPr>
            <a:lvl6pPr marL="1714500" indent="0" eaLnBrk="1" latinLnBrk="0" hangingPunct="1">
              <a:buNone/>
              <a:defRPr kumimoji="0" lang="ja-JP" sz="1050">
                <a:solidFill>
                  <a:schemeClr val="tx1">
                    <a:tint val="75000"/>
                  </a:schemeClr>
                </a:solidFill>
              </a:defRPr>
            </a:lvl6pPr>
            <a:lvl7pPr marL="2057400" indent="0" eaLnBrk="1" latinLnBrk="0" hangingPunct="1">
              <a:buNone/>
              <a:defRPr kumimoji="0" lang="ja-JP" sz="1050">
                <a:solidFill>
                  <a:schemeClr val="tx1">
                    <a:tint val="75000"/>
                  </a:schemeClr>
                </a:solidFill>
              </a:defRPr>
            </a:lvl7pPr>
            <a:lvl8pPr marL="2400300" indent="0" eaLnBrk="1" latinLnBrk="0" hangingPunct="1">
              <a:buNone/>
              <a:defRPr kumimoji="0" lang="ja-JP" sz="1050">
                <a:solidFill>
                  <a:schemeClr val="tx1">
                    <a:tint val="75000"/>
                  </a:schemeClr>
                </a:solidFill>
              </a:defRPr>
            </a:lvl8pPr>
            <a:lvl9pPr marL="2743200" indent="0" eaLnBrk="1" latinLnBrk="0" hangingPunct="1">
              <a:buNone/>
              <a:defRPr kumimoji="0" lang="ja-JP" sz="1050">
                <a:solidFill>
                  <a:schemeClr val="tx1">
                    <a:tint val="75000"/>
                  </a:schemeClr>
                </a:solidFill>
              </a:defRPr>
            </a:lvl9pPr>
          </a:lstStyle>
          <a:p>
            <a:pPr lvl="0" eaLnBrk="1" latinLnBrk="0" hangingPunct="1"/>
            <a:r>
              <a:rPr lang="ja-JP" altLang="en-US"/>
              <a:t>マスター テキストの書式設定</a:t>
            </a:r>
          </a:p>
        </p:txBody>
      </p:sp>
      <p:sp>
        <p:nvSpPr>
          <p:cNvPr id="5" name="Footer Placeholder 4"/>
          <p:cNvSpPr>
            <a:spLocks noGrp="1"/>
          </p:cNvSpPr>
          <p:nvPr>
            <p:ph type="ftr" sz="quarter" idx="11"/>
          </p:nvPr>
        </p:nvSpPr>
        <p:spPr>
          <a:xfrm>
            <a:off x="1700808" y="9365683"/>
            <a:ext cx="3348372" cy="527403"/>
          </a:xfrm>
        </p:spPr>
        <p:txBody>
          <a:bodyPr anchor="b"/>
          <a:lstStyle>
            <a:lvl1pPr eaLnBrk="1" latinLnBrk="0" hangingPunct="1">
              <a:defRPr kumimoji="0" lang="ja-JP" b="1">
                <a:solidFill>
                  <a:schemeClr val="bg1"/>
                </a:solidFill>
              </a:defRPr>
            </a:lvl1pPr>
          </a:lstStyle>
          <a:p>
            <a:r>
              <a:rPr lang="en-US" altLang="ja-JP" dirty="0"/>
              <a:t>Copyright © 2012 CIMTOPS CORPORATION  - All Rights Reserved. </a:t>
            </a:r>
          </a:p>
        </p:txBody>
      </p:sp>
      <p:sp>
        <p:nvSpPr>
          <p:cNvPr id="6" name="Slide Number Placeholder 5"/>
          <p:cNvSpPr>
            <a:spLocks noGrp="1"/>
          </p:cNvSpPr>
          <p:nvPr>
            <p:ph type="sldNum" sz="quarter" idx="12"/>
          </p:nvPr>
        </p:nvSpPr>
        <p:spPr/>
        <p:txBody>
          <a:bodyPr/>
          <a:lstStyle>
            <a:lvl1pPr eaLnBrk="1" latinLnBrk="0" hangingPunct="1">
              <a:defRPr kumimoji="0" lang="ja-JP">
                <a:solidFill>
                  <a:schemeClr val="tx1">
                    <a:lumMod val="85000"/>
                    <a:lumOff val="15000"/>
                  </a:schemeClr>
                </a:solidFill>
              </a:defRPr>
            </a:lvl1pPr>
          </a:lstStyle>
          <a:p>
            <a:fld id="{240D5ECE-8B49-45CD-BE81-EF81920D1969}" type="slidenum">
              <a:pPr/>
              <a:t>‹#›</a:t>
            </a:fld>
            <a:endParaRPr kumimoji="0" lang="ja-JP" dirty="0"/>
          </a:p>
        </p:txBody>
      </p:sp>
      <p:sp>
        <p:nvSpPr>
          <p:cNvPr id="7" name="Oval 6"/>
          <p:cNvSpPr/>
          <p:nvPr userDrawn="1"/>
        </p:nvSpPr>
        <p:spPr>
          <a:xfrm>
            <a:off x="571500" y="2811191"/>
            <a:ext cx="1543050" cy="29718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ja-JP" altLang="en-US" sz="1350" dirty="0"/>
              <a:t>             </a:t>
            </a:r>
          </a:p>
        </p:txBody>
      </p:sp>
      <p:sp>
        <p:nvSpPr>
          <p:cNvPr id="8" name="Rectangle 7"/>
          <p:cNvSpPr/>
          <p:nvPr userDrawn="1"/>
        </p:nvSpPr>
        <p:spPr>
          <a:xfrm>
            <a:off x="6515100" y="7605543"/>
            <a:ext cx="342900" cy="1396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ja-JP" altLang="en-US" sz="1350" dirty="0">
                <a:solidFill>
                  <a:srgbClr val="FF6600"/>
                </a:solidFill>
              </a:rPr>
              <a:t>           </a:t>
            </a:r>
          </a:p>
        </p:txBody>
      </p:sp>
      <p:sp>
        <p:nvSpPr>
          <p:cNvPr id="9" name="Oval 8"/>
          <p:cNvSpPr/>
          <p:nvPr userDrawn="1"/>
        </p:nvSpPr>
        <p:spPr>
          <a:xfrm>
            <a:off x="755496" y="2877845"/>
            <a:ext cx="1187604" cy="1871133"/>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ja-JP" altLang="en-US" sz="1350"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27135" y="110067"/>
            <a:ext cx="6302265" cy="990600"/>
          </a:xfrm>
        </p:spPr>
        <p:txBody>
          <a:bodyPr anchor="ctr" anchorCtr="0">
            <a:normAutofit/>
          </a:bodyPr>
          <a:lstStyle>
            <a:lvl1pPr algn="l" eaLnBrk="1" latinLnBrk="0" hangingPunct="1">
              <a:defRPr kumimoji="0" lang="ja-JP" sz="2250" b="0">
                <a:solidFill>
                  <a:schemeClr val="tx1">
                    <a:lumMod val="85000"/>
                    <a:lumOff val="15000"/>
                  </a:schemeClr>
                </a:solidFill>
              </a:defRPr>
            </a:lvl1pPr>
          </a:lstStyle>
          <a:p>
            <a:pPr eaLnBrk="1" latinLnBrk="0" hangingPunct="1"/>
            <a:r>
              <a:rPr lang="ja-JP" altLang="en-US"/>
              <a:t>マスター タイトルの書式設定</a:t>
            </a:r>
            <a:endParaRPr/>
          </a:p>
        </p:txBody>
      </p:sp>
      <p:sp>
        <p:nvSpPr>
          <p:cNvPr id="3" name="Content Placeholder 2"/>
          <p:cNvSpPr>
            <a:spLocks noGrp="1"/>
          </p:cNvSpPr>
          <p:nvPr>
            <p:ph idx="1"/>
          </p:nvPr>
        </p:nvSpPr>
        <p:spPr/>
        <p:txBody>
          <a:bodyPr/>
          <a:lstStyle>
            <a:lvl1pPr eaLnBrk="1" latinLnBrk="0" hangingPunct="1">
              <a:defRPr kumimoji="0" lang="ja-JP">
                <a:solidFill>
                  <a:schemeClr val="tx1">
                    <a:lumMod val="85000"/>
                    <a:lumOff val="15000"/>
                  </a:schemeClr>
                </a:solidFill>
              </a:defRPr>
            </a:lvl1pPr>
            <a:lvl2pPr eaLnBrk="1" latinLnBrk="0" hangingPunct="1">
              <a:defRPr kumimoji="0" lang="ja-JP">
                <a:solidFill>
                  <a:schemeClr val="tx1">
                    <a:lumMod val="85000"/>
                    <a:lumOff val="15000"/>
                  </a:schemeClr>
                </a:solidFill>
              </a:defRPr>
            </a:lvl2pPr>
            <a:lvl3pPr eaLnBrk="1" latinLnBrk="0" hangingPunct="1">
              <a:defRPr kumimoji="0" lang="ja-JP">
                <a:solidFill>
                  <a:schemeClr val="tx1">
                    <a:lumMod val="85000"/>
                    <a:lumOff val="15000"/>
                  </a:schemeClr>
                </a:solidFill>
              </a:defRPr>
            </a:lvl3pPr>
            <a:lvl4pPr eaLnBrk="1" latinLnBrk="0" hangingPunct="1">
              <a:defRPr kumimoji="0" lang="ja-JP">
                <a:solidFill>
                  <a:schemeClr val="tx1">
                    <a:lumMod val="85000"/>
                    <a:lumOff val="15000"/>
                  </a:schemeClr>
                </a:solidFill>
              </a:defRPr>
            </a:lvl4pPr>
            <a:lvl5pPr eaLnBrk="1" latinLnBrk="0" hangingPunct="1">
              <a:defRPr kumimoji="0" lang="ja-JP">
                <a:solidFill>
                  <a:schemeClr val="tx1">
                    <a:lumMod val="85000"/>
                    <a:lumOff val="15000"/>
                  </a:schemeClr>
                </a:solidFill>
              </a:defRPr>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eaLnBrk="1" latinLnBrk="0" hangingPunct="1">
              <a:defRPr kumimoji="0" lang="ja-JP">
                <a:solidFill>
                  <a:schemeClr val="tx1">
                    <a:lumMod val="85000"/>
                    <a:lumOff val="15000"/>
                  </a:schemeClr>
                </a:solidFill>
              </a:defRPr>
            </a:lvl1pPr>
          </a:lstStyle>
          <a:p>
            <a:fld id="{A258050E-B668-4FA7-85AD-C750C80A6E9B}" type="datetimeFigureOut">
              <a:pPr/>
              <a:t>2020/6/8</a:t>
            </a:fld>
            <a:endParaRPr kumimoji="0" lang="ja-JP" dirty="0"/>
          </a:p>
        </p:txBody>
      </p:sp>
      <p:sp>
        <p:nvSpPr>
          <p:cNvPr id="5" name="Footer Placeholder 4"/>
          <p:cNvSpPr>
            <a:spLocks noGrp="1"/>
          </p:cNvSpPr>
          <p:nvPr>
            <p:ph type="ftr" sz="quarter" idx="11"/>
          </p:nvPr>
        </p:nvSpPr>
        <p:spPr/>
        <p:txBody>
          <a:bodyPr/>
          <a:lstStyle>
            <a:lvl1pPr eaLnBrk="1" latinLnBrk="0" hangingPunct="1">
              <a:defRPr kumimoji="0" lang="ja-JP">
                <a:solidFill>
                  <a:schemeClr val="tx1">
                    <a:lumMod val="85000"/>
                    <a:lumOff val="15000"/>
                  </a:schemeClr>
                </a:solidFill>
              </a:defRPr>
            </a:lvl1pPr>
          </a:lstStyle>
          <a:p>
            <a:endParaRPr kumimoji="0" lang="ja-JP" dirty="0"/>
          </a:p>
        </p:txBody>
      </p:sp>
      <p:sp>
        <p:nvSpPr>
          <p:cNvPr id="6" name="Slide Number Placeholder 5"/>
          <p:cNvSpPr>
            <a:spLocks noGrp="1"/>
          </p:cNvSpPr>
          <p:nvPr>
            <p:ph type="sldNum" sz="quarter" idx="12"/>
          </p:nvPr>
        </p:nvSpPr>
        <p:spPr/>
        <p:txBody>
          <a:bodyPr/>
          <a:lstStyle>
            <a:lvl1pPr eaLnBrk="1" latinLnBrk="0" hangingPunct="1">
              <a:defRPr kumimoji="0" lang="ja-JP">
                <a:solidFill>
                  <a:schemeClr val="tx1">
                    <a:lumMod val="85000"/>
                    <a:lumOff val="15000"/>
                  </a:schemeClr>
                </a:solidFill>
              </a:defRPr>
            </a:lvl1pPr>
          </a:lstStyle>
          <a:p>
            <a:fld id="{240D5ECE-8B49-45CD-BE81-EF81920D1969}" type="slidenum">
              <a:pPr/>
              <a:t>‹#›</a:t>
            </a:fld>
            <a:endParaRPr kumimoji="0" 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強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ja-JP" altLang="en-US"/>
              <a:t>マスター タイトルの書式設定</a:t>
            </a:r>
            <a:endParaRPr/>
          </a:p>
        </p:txBody>
      </p:sp>
      <p:sp>
        <p:nvSpPr>
          <p:cNvPr id="3" name="Date Placeholder 2"/>
          <p:cNvSpPr>
            <a:spLocks noGrp="1"/>
          </p:cNvSpPr>
          <p:nvPr>
            <p:ph type="dt" sz="half" idx="10"/>
          </p:nvPr>
        </p:nvSpPr>
        <p:spPr/>
        <p:txBody>
          <a:bodyPr/>
          <a:lstStyle>
            <a:lvl1pPr eaLnBrk="1" latinLnBrk="0" hangingPunct="1">
              <a:defRPr kumimoji="0" lang="ja-JP">
                <a:solidFill>
                  <a:schemeClr val="tx1">
                    <a:lumMod val="85000"/>
                    <a:lumOff val="15000"/>
                  </a:schemeClr>
                </a:solidFill>
              </a:defRPr>
            </a:lvl1pPr>
          </a:lstStyle>
          <a:p>
            <a:fld id="{A258050E-B668-4FA7-85AD-C750C80A6E9B}" type="datetimeFigureOut">
              <a:pPr/>
              <a:t>2020/6/8</a:t>
            </a:fld>
            <a:endParaRPr kumimoji="0" lang="ja-JP" dirty="0"/>
          </a:p>
        </p:txBody>
      </p:sp>
      <p:sp>
        <p:nvSpPr>
          <p:cNvPr id="4" name="Footer Placeholder 3"/>
          <p:cNvSpPr>
            <a:spLocks noGrp="1"/>
          </p:cNvSpPr>
          <p:nvPr>
            <p:ph type="ftr" sz="quarter" idx="11"/>
          </p:nvPr>
        </p:nvSpPr>
        <p:spPr/>
        <p:txBody>
          <a:bodyPr/>
          <a:lstStyle>
            <a:lvl1pPr eaLnBrk="1" latinLnBrk="0" hangingPunct="1">
              <a:defRPr kumimoji="0" lang="ja-JP">
                <a:solidFill>
                  <a:schemeClr val="tx1">
                    <a:lumMod val="85000"/>
                    <a:lumOff val="15000"/>
                  </a:schemeClr>
                </a:solidFill>
              </a:defRPr>
            </a:lvl1pPr>
          </a:lstStyle>
          <a:p>
            <a:endParaRPr kumimoji="0" lang="ja-JP" dirty="0"/>
          </a:p>
        </p:txBody>
      </p:sp>
      <p:sp>
        <p:nvSpPr>
          <p:cNvPr id="5" name="Slide Number Placeholder 4"/>
          <p:cNvSpPr>
            <a:spLocks noGrp="1"/>
          </p:cNvSpPr>
          <p:nvPr>
            <p:ph type="sldNum" sz="quarter" idx="12"/>
          </p:nvPr>
        </p:nvSpPr>
        <p:spPr/>
        <p:txBody>
          <a:bodyPr/>
          <a:lstStyle>
            <a:lvl1pPr eaLnBrk="1" latinLnBrk="0" hangingPunct="1">
              <a:defRPr kumimoji="0" lang="ja-JP">
                <a:solidFill>
                  <a:schemeClr val="tx1">
                    <a:lumMod val="85000"/>
                    <a:lumOff val="15000"/>
                  </a:schemeClr>
                </a:solidFill>
              </a:defRPr>
            </a:lvl1pPr>
          </a:lstStyle>
          <a:p>
            <a:fld id="{240D5ECE-8B49-45CD-BE81-EF81920D1969}" type="slidenum">
              <a:pPr/>
              <a:t>‹#›</a:t>
            </a:fld>
            <a:endParaRPr kumimoji="0" lang="ja-JP" dirty="0"/>
          </a:p>
        </p:txBody>
      </p:sp>
      <p:sp>
        <p:nvSpPr>
          <p:cNvPr id="6" name="Content Placeholder 2"/>
          <p:cNvSpPr>
            <a:spLocks noGrp="1"/>
          </p:cNvSpPr>
          <p:nvPr>
            <p:ph idx="1"/>
          </p:nvPr>
        </p:nvSpPr>
        <p:spPr>
          <a:xfrm>
            <a:off x="342900" y="2311401"/>
            <a:ext cx="6172200" cy="6537502"/>
          </a:xfrm>
        </p:spPr>
        <p:txBody>
          <a:bodyPr/>
          <a:lstStyle>
            <a:lvl1pPr eaLnBrk="1" latinLnBrk="0" hangingPunct="1">
              <a:defRPr kumimoji="0" lang="ja-JP">
                <a:solidFill>
                  <a:schemeClr val="tx1">
                    <a:lumMod val="85000"/>
                    <a:lumOff val="15000"/>
                  </a:schemeClr>
                </a:solidFill>
              </a:defRPr>
            </a:lvl1pPr>
            <a:lvl2pPr eaLnBrk="1" latinLnBrk="0" hangingPunct="1">
              <a:defRPr kumimoji="0" lang="ja-JP">
                <a:solidFill>
                  <a:schemeClr val="tx1">
                    <a:lumMod val="85000"/>
                    <a:lumOff val="15000"/>
                  </a:schemeClr>
                </a:solidFill>
              </a:defRPr>
            </a:lvl2pPr>
            <a:lvl3pPr eaLnBrk="1" latinLnBrk="0" hangingPunct="1">
              <a:defRPr kumimoji="0" lang="ja-JP">
                <a:solidFill>
                  <a:schemeClr val="tx1">
                    <a:lumMod val="85000"/>
                    <a:lumOff val="15000"/>
                  </a:schemeClr>
                </a:solidFill>
              </a:defRPr>
            </a:lvl3pPr>
            <a:lvl4pPr eaLnBrk="1" latinLnBrk="0" hangingPunct="1">
              <a:defRPr kumimoji="0" lang="ja-JP">
                <a:solidFill>
                  <a:schemeClr val="tx1">
                    <a:lumMod val="85000"/>
                    <a:lumOff val="15000"/>
                  </a:schemeClr>
                </a:solidFill>
              </a:defRPr>
            </a:lvl4pPr>
            <a:lvl5pPr eaLnBrk="1" latinLnBrk="0" hangingPunct="1">
              <a:defRPr kumimoji="0" lang="ja-JP">
                <a:solidFill>
                  <a:schemeClr val="tx1">
                    <a:lumMod val="85000"/>
                    <a:lumOff val="15000"/>
                  </a:schemeClr>
                </a:solidFill>
              </a:defRPr>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85750" y="2"/>
            <a:ext cx="5301011" cy="1210733"/>
          </a:xfrm>
        </p:spPr>
        <p:txBody>
          <a:bodyPr anchor="b">
            <a:normAutofit/>
          </a:bodyPr>
          <a:lstStyle>
            <a:lvl1pPr algn="l" eaLnBrk="1" latinLnBrk="0" hangingPunct="1">
              <a:defRPr kumimoji="0" lang="ja-JP" sz="2100">
                <a:solidFill>
                  <a:schemeClr val="bg1"/>
                </a:solidFill>
              </a:defRPr>
            </a:lvl1pPr>
          </a:lstStyle>
          <a:p>
            <a:pPr eaLnBrk="1" latinLnBrk="0" hangingPunct="1"/>
            <a:r>
              <a:rPr lang="ja-JP" altLang="en-US"/>
              <a:t>マスター タイトルの書式設定</a:t>
            </a:r>
            <a:endParaRPr/>
          </a:p>
        </p:txBody>
      </p:sp>
      <p:sp>
        <p:nvSpPr>
          <p:cNvPr id="3" name="Content Placeholder 2"/>
          <p:cNvSpPr>
            <a:spLocks noGrp="1"/>
          </p:cNvSpPr>
          <p:nvPr>
            <p:ph sz="half" idx="1"/>
          </p:nvPr>
        </p:nvSpPr>
        <p:spPr>
          <a:xfrm>
            <a:off x="342900" y="2421470"/>
            <a:ext cx="3028950" cy="5736546"/>
          </a:xfrm>
        </p:spPr>
        <p:txBody>
          <a:bodyPr/>
          <a:lstStyle>
            <a:lvl1pPr eaLnBrk="1" latinLnBrk="0" hangingPunct="1">
              <a:defRPr kumimoji="0" lang="ja-JP" sz="2100">
                <a:solidFill>
                  <a:schemeClr val="tx1">
                    <a:lumMod val="85000"/>
                    <a:lumOff val="15000"/>
                  </a:schemeClr>
                </a:solidFill>
              </a:defRPr>
            </a:lvl1pPr>
            <a:lvl2pPr eaLnBrk="1" latinLnBrk="0" hangingPunct="1">
              <a:defRPr kumimoji="0" lang="ja-JP" sz="1800">
                <a:solidFill>
                  <a:schemeClr val="tx1">
                    <a:lumMod val="85000"/>
                    <a:lumOff val="15000"/>
                  </a:schemeClr>
                </a:solidFill>
              </a:defRPr>
            </a:lvl2pPr>
            <a:lvl3pPr eaLnBrk="1" latinLnBrk="0" hangingPunct="1">
              <a:defRPr kumimoji="0" lang="ja-JP" sz="1500">
                <a:solidFill>
                  <a:schemeClr val="tx1">
                    <a:lumMod val="85000"/>
                    <a:lumOff val="15000"/>
                  </a:schemeClr>
                </a:solidFill>
              </a:defRPr>
            </a:lvl3pPr>
            <a:lvl4pPr eaLnBrk="1" latinLnBrk="0" hangingPunct="1">
              <a:defRPr kumimoji="0" lang="ja-JP" sz="1350">
                <a:solidFill>
                  <a:schemeClr val="tx1">
                    <a:lumMod val="85000"/>
                    <a:lumOff val="15000"/>
                  </a:schemeClr>
                </a:solidFill>
              </a:defRPr>
            </a:lvl4pPr>
            <a:lvl5pPr eaLnBrk="1" latinLnBrk="0" hangingPunct="1">
              <a:defRPr kumimoji="0" lang="ja-JP" sz="1350">
                <a:solidFill>
                  <a:schemeClr val="tx1">
                    <a:lumMod val="85000"/>
                    <a:lumOff val="15000"/>
                  </a:schemeClr>
                </a:solidFill>
              </a:defRPr>
            </a:lvl5pPr>
            <a:lvl6pPr eaLnBrk="1" latinLnBrk="0" hangingPunct="1">
              <a:defRPr kumimoji="0" lang="ja-JP" sz="1350"/>
            </a:lvl6pPr>
            <a:lvl7pPr eaLnBrk="1" latinLnBrk="0" hangingPunct="1">
              <a:defRPr kumimoji="0" lang="ja-JP" sz="1350"/>
            </a:lvl7pPr>
            <a:lvl8pPr eaLnBrk="1" latinLnBrk="0" hangingPunct="1">
              <a:defRPr kumimoji="0" lang="ja-JP" sz="1350"/>
            </a:lvl8pPr>
            <a:lvl9pPr eaLnBrk="1" latinLnBrk="0" hangingPunct="1">
              <a:defRPr kumimoji="0" lang="ja-JP" sz="135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
        <p:nvSpPr>
          <p:cNvPr id="4" name="Content Placeholder 3"/>
          <p:cNvSpPr>
            <a:spLocks noGrp="1"/>
          </p:cNvSpPr>
          <p:nvPr>
            <p:ph sz="half" idx="2"/>
          </p:nvPr>
        </p:nvSpPr>
        <p:spPr>
          <a:xfrm>
            <a:off x="3486150" y="2421467"/>
            <a:ext cx="3028950" cy="5736545"/>
          </a:xfrm>
        </p:spPr>
        <p:txBody>
          <a:bodyPr/>
          <a:lstStyle>
            <a:lvl1pPr eaLnBrk="1" latinLnBrk="0" hangingPunct="1">
              <a:defRPr kumimoji="0" lang="ja-JP" sz="2100">
                <a:solidFill>
                  <a:schemeClr val="tx1">
                    <a:lumMod val="85000"/>
                    <a:lumOff val="15000"/>
                  </a:schemeClr>
                </a:solidFill>
              </a:defRPr>
            </a:lvl1pPr>
            <a:lvl2pPr eaLnBrk="1" latinLnBrk="0" hangingPunct="1">
              <a:defRPr kumimoji="0" lang="ja-JP" sz="1800">
                <a:solidFill>
                  <a:schemeClr val="tx1">
                    <a:lumMod val="85000"/>
                    <a:lumOff val="15000"/>
                  </a:schemeClr>
                </a:solidFill>
              </a:defRPr>
            </a:lvl2pPr>
            <a:lvl3pPr eaLnBrk="1" latinLnBrk="0" hangingPunct="1">
              <a:defRPr kumimoji="0" lang="ja-JP" sz="1500">
                <a:solidFill>
                  <a:schemeClr val="tx1">
                    <a:lumMod val="85000"/>
                    <a:lumOff val="15000"/>
                  </a:schemeClr>
                </a:solidFill>
              </a:defRPr>
            </a:lvl3pPr>
            <a:lvl4pPr eaLnBrk="1" latinLnBrk="0" hangingPunct="1">
              <a:defRPr kumimoji="0" lang="ja-JP" sz="1350">
                <a:solidFill>
                  <a:schemeClr val="tx1">
                    <a:lumMod val="85000"/>
                    <a:lumOff val="15000"/>
                  </a:schemeClr>
                </a:solidFill>
              </a:defRPr>
            </a:lvl4pPr>
            <a:lvl5pPr eaLnBrk="1" latinLnBrk="0" hangingPunct="1">
              <a:defRPr kumimoji="0" lang="ja-JP" sz="1350">
                <a:solidFill>
                  <a:schemeClr val="tx1">
                    <a:lumMod val="85000"/>
                    <a:lumOff val="15000"/>
                  </a:schemeClr>
                </a:solidFill>
              </a:defRPr>
            </a:lvl5pPr>
            <a:lvl6pPr eaLnBrk="1" latinLnBrk="0" hangingPunct="1">
              <a:defRPr kumimoji="0" lang="ja-JP" sz="1350"/>
            </a:lvl6pPr>
            <a:lvl7pPr eaLnBrk="1" latinLnBrk="0" hangingPunct="1">
              <a:defRPr kumimoji="0" lang="ja-JP" sz="1350"/>
            </a:lvl7pPr>
            <a:lvl8pPr eaLnBrk="1" latinLnBrk="0" hangingPunct="1">
              <a:defRPr kumimoji="0" lang="ja-JP" sz="1350"/>
            </a:lvl8pPr>
            <a:lvl9pPr eaLnBrk="1" latinLnBrk="0" hangingPunct="1">
              <a:defRPr kumimoji="0" lang="ja-JP" sz="135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
        <p:nvSpPr>
          <p:cNvPr id="5" name="Date Placeholder 4"/>
          <p:cNvSpPr>
            <a:spLocks noGrp="1"/>
          </p:cNvSpPr>
          <p:nvPr>
            <p:ph type="dt" sz="half" idx="10"/>
          </p:nvPr>
        </p:nvSpPr>
        <p:spPr/>
        <p:txBody>
          <a:bodyPr/>
          <a:lstStyle/>
          <a:p>
            <a:fld id="{A258050E-B668-4FA7-85AD-C750C80A6E9B}" type="datetimeFigureOut">
              <a:pPr/>
              <a:t>2020/6/8</a:t>
            </a:fld>
            <a:endParaRPr kumimoji="0" lang="ja-JP" dirty="0"/>
          </a:p>
        </p:txBody>
      </p:sp>
      <p:sp>
        <p:nvSpPr>
          <p:cNvPr id="6" name="Footer Placeholder 5"/>
          <p:cNvSpPr>
            <a:spLocks noGrp="1"/>
          </p:cNvSpPr>
          <p:nvPr>
            <p:ph type="ftr" sz="quarter" idx="11"/>
          </p:nvPr>
        </p:nvSpPr>
        <p:spPr/>
        <p:txBody>
          <a:bodyPr/>
          <a:lstStyle/>
          <a:p>
            <a:endParaRPr kumimoji="0" lang="ja-JP" dirty="0"/>
          </a:p>
        </p:txBody>
      </p:sp>
      <p:sp>
        <p:nvSpPr>
          <p:cNvPr id="7" name="Slide Number Placeholder 6"/>
          <p:cNvSpPr>
            <a:spLocks noGrp="1"/>
          </p:cNvSpPr>
          <p:nvPr>
            <p:ph type="sldNum" sz="quarter" idx="12"/>
          </p:nvPr>
        </p:nvSpPr>
        <p:spPr/>
        <p:txBody>
          <a:bodyPr/>
          <a:lstStyle/>
          <a:p>
            <a:fld id="{240D5ECE-8B49-45CD-BE81-EF81920D1969}" type="slidenum">
              <a:pPr/>
              <a:t>‹#›</a:t>
            </a:fld>
            <a:endParaRPr kumimoji="0" 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ja-JP">
                <a:solidFill>
                  <a:schemeClr val="bg1"/>
                </a:solidFill>
              </a:defRPr>
            </a:lvl1pPr>
          </a:lstStyle>
          <a:p>
            <a:fld id="{A258050E-B668-4FA7-85AD-C750C80A6E9B}" type="datetimeFigureOut">
              <a:pPr/>
              <a:t>2020/6/8</a:t>
            </a:fld>
            <a:endParaRPr kumimoji="0" lang="ja-JP" dirty="0"/>
          </a:p>
        </p:txBody>
      </p:sp>
      <p:sp>
        <p:nvSpPr>
          <p:cNvPr id="4" name="Footer Placeholder 3"/>
          <p:cNvSpPr>
            <a:spLocks noGrp="1"/>
          </p:cNvSpPr>
          <p:nvPr>
            <p:ph type="ftr" sz="quarter" idx="11"/>
          </p:nvPr>
        </p:nvSpPr>
        <p:spPr/>
        <p:txBody>
          <a:bodyPr/>
          <a:lstStyle>
            <a:lvl1pPr eaLnBrk="1" latinLnBrk="0" hangingPunct="1">
              <a:defRPr kumimoji="0" lang="ja-JP">
                <a:solidFill>
                  <a:schemeClr val="bg1"/>
                </a:solidFill>
              </a:defRPr>
            </a:lvl1pPr>
          </a:lstStyle>
          <a:p>
            <a:endParaRPr kumimoji="0" lang="ja-JP" dirty="0"/>
          </a:p>
        </p:txBody>
      </p:sp>
      <p:sp>
        <p:nvSpPr>
          <p:cNvPr id="5" name="Slide Number Placeholder 4"/>
          <p:cNvSpPr>
            <a:spLocks noGrp="1"/>
          </p:cNvSpPr>
          <p:nvPr>
            <p:ph type="sldNum" sz="quarter" idx="12"/>
          </p:nvPr>
        </p:nvSpPr>
        <p:spPr/>
        <p:txBody>
          <a:bodyPr/>
          <a:lstStyle>
            <a:lvl1pPr eaLnBrk="1" latinLnBrk="0" hangingPunct="1">
              <a:defRPr kumimoji="0" lang="ja-JP">
                <a:solidFill>
                  <a:schemeClr val="bg1"/>
                </a:solidFill>
              </a:defRPr>
            </a:lvl1pPr>
          </a:lstStyle>
          <a:p>
            <a:fld id="{240D5ECE-8B49-45CD-BE81-EF81920D1969}" type="slidenum">
              <a:pPr/>
              <a:t>‹#›</a:t>
            </a:fld>
            <a:endParaRPr kumimoji="0" lang="ja-JP" dirty="0"/>
          </a:p>
        </p:txBody>
      </p:sp>
      <p:pic>
        <p:nvPicPr>
          <p:cNvPr id="6" name="Picture 5"/>
          <p:cNvPicPr>
            <a:picLocks noChangeAspect="1"/>
          </p:cNvPicPr>
          <p:nvPr userDrawn="1"/>
        </p:nvPicPr>
        <p:blipFill>
          <a:blip r:embed="rId2" cstate="print"/>
          <a:stretch>
            <a:fillRect/>
          </a:stretch>
        </p:blipFill>
        <p:spPr>
          <a:xfrm>
            <a:off x="0" y="1100667"/>
            <a:ext cx="1834116" cy="3302000"/>
          </a:xfrm>
          <a:prstGeom prst="rect">
            <a:avLst/>
          </a:prstGeom>
        </p:spPr>
      </p:pic>
      <p:sp>
        <p:nvSpPr>
          <p:cNvPr id="2" name="Title 1"/>
          <p:cNvSpPr>
            <a:spLocks noGrp="1"/>
          </p:cNvSpPr>
          <p:nvPr>
            <p:ph type="title"/>
          </p:nvPr>
        </p:nvSpPr>
        <p:spPr>
          <a:xfrm>
            <a:off x="843300" y="3000400"/>
            <a:ext cx="5257800" cy="1651000"/>
          </a:xfrm>
        </p:spPr>
        <p:txBody>
          <a:bodyPr/>
          <a:lstStyle>
            <a:lvl1pPr algn="l" eaLnBrk="1" latinLnBrk="0" hangingPunct="1">
              <a:defRPr kumimoji="0" lang="ja-JP"/>
            </a:lvl1pPr>
          </a:lstStyle>
          <a:p>
            <a:pPr eaLnBrk="1" latinLnBrk="0" hangingPunct="1"/>
            <a:r>
              <a:rPr lang="ja-JP" altLang="en-US"/>
              <a:t>マスター タイトルの書式設定</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タイトルのみ: 強調">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pPr/>
              <a:t>2020/6/8</a:t>
            </a:fld>
            <a:endParaRPr kumimoji="0" lang="ja-JP" dirty="0"/>
          </a:p>
        </p:txBody>
      </p:sp>
      <p:sp>
        <p:nvSpPr>
          <p:cNvPr id="3" name="Footer Placeholder 2"/>
          <p:cNvSpPr>
            <a:spLocks noGrp="1"/>
          </p:cNvSpPr>
          <p:nvPr>
            <p:ph type="ftr" sz="quarter" idx="11"/>
          </p:nvPr>
        </p:nvSpPr>
        <p:spPr/>
        <p:txBody>
          <a:bodyPr/>
          <a:lstStyle/>
          <a:p>
            <a:endParaRPr kumimoji="0" lang="ja-JP" dirty="0"/>
          </a:p>
        </p:txBody>
      </p:sp>
      <p:sp>
        <p:nvSpPr>
          <p:cNvPr id="4" name="Slide Number Placeholder 3"/>
          <p:cNvSpPr>
            <a:spLocks noGrp="1"/>
          </p:cNvSpPr>
          <p:nvPr>
            <p:ph type="sldNum" sz="quarter" idx="12"/>
          </p:nvPr>
        </p:nvSpPr>
        <p:spPr/>
        <p:txBody>
          <a:bodyPr/>
          <a:lstStyle/>
          <a:p>
            <a:fld id="{240D5ECE-8B49-45CD-BE81-EF81920D1969}" type="slidenum">
              <a:pPr/>
              <a:t>‹#›</a:t>
            </a:fld>
            <a:endParaRPr kumimoji="0" lang="ja-JP" dirty="0"/>
          </a:p>
        </p:txBody>
      </p:sp>
      <p:sp>
        <p:nvSpPr>
          <p:cNvPr id="6" name="Title 1"/>
          <p:cNvSpPr>
            <a:spLocks noGrp="1"/>
          </p:cNvSpPr>
          <p:nvPr>
            <p:ph type="title" hasCustomPrompt="1"/>
          </p:nvPr>
        </p:nvSpPr>
        <p:spPr>
          <a:xfrm>
            <a:off x="217800" y="4450334"/>
            <a:ext cx="6515100" cy="1582533"/>
          </a:xfrm>
        </p:spPr>
        <p:txBody>
          <a:bodyPr>
            <a:normAutofit/>
          </a:bodyPr>
          <a:lstStyle>
            <a:lvl1pPr algn="ctr" eaLnBrk="1" latinLnBrk="0" hangingPunct="1">
              <a:defRPr kumimoji="0" lang="ja-JP" sz="3450" b="1" kern="1200" spc="-113"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ja-JP"/>
              <a:t>マスター タイトルの書式設定</a:t>
            </a:r>
          </a:p>
        </p:txBody>
      </p:sp>
      <p:sp>
        <p:nvSpPr>
          <p:cNvPr id="7" name="Text Placeholder 2"/>
          <p:cNvSpPr>
            <a:spLocks noGrp="1"/>
          </p:cNvSpPr>
          <p:nvPr>
            <p:ph type="body" idx="1"/>
          </p:nvPr>
        </p:nvSpPr>
        <p:spPr>
          <a:xfrm>
            <a:off x="212964" y="3502419"/>
            <a:ext cx="6520500" cy="924101"/>
          </a:xfrm>
        </p:spPr>
        <p:txBody>
          <a:bodyPr anchor="b">
            <a:normAutofit/>
          </a:bodyPr>
          <a:lstStyle>
            <a:lvl1pPr marL="0" indent="0" algn="ctr" eaLnBrk="1" latinLnBrk="0" hangingPunct="1">
              <a:buNone/>
              <a:defRPr kumimoji="0" lang="ja-JP" sz="2100" kern="1200">
                <a:solidFill>
                  <a:srgbClr val="2E507A">
                    <a:alpha val="81000"/>
                  </a:srgbClr>
                </a:solidFill>
                <a:latin typeface="+mn-lt"/>
                <a:ea typeface="+mn-ea"/>
                <a:cs typeface="+mn-cs"/>
              </a:defRPr>
            </a:lvl1pPr>
            <a:lvl2pPr marL="342900" indent="0" eaLnBrk="1" latinLnBrk="0" hangingPunct="1">
              <a:buNone/>
              <a:defRPr kumimoji="0" lang="ja-JP" sz="1500" b="1"/>
            </a:lvl2pPr>
            <a:lvl3pPr marL="685800" indent="0" eaLnBrk="1" latinLnBrk="0" hangingPunct="1">
              <a:buNone/>
              <a:defRPr kumimoji="0" lang="ja-JP" sz="1350" b="1"/>
            </a:lvl3pPr>
            <a:lvl4pPr marL="1028700" indent="0" eaLnBrk="1" latinLnBrk="0" hangingPunct="1">
              <a:buNone/>
              <a:defRPr kumimoji="0" lang="ja-JP" sz="1200" b="1"/>
            </a:lvl4pPr>
            <a:lvl5pPr marL="1371600" indent="0" eaLnBrk="1" latinLnBrk="0" hangingPunct="1">
              <a:buNone/>
              <a:defRPr kumimoji="0" lang="ja-JP" sz="1200" b="1"/>
            </a:lvl5pPr>
            <a:lvl6pPr marL="1714500" indent="0" eaLnBrk="1" latinLnBrk="0" hangingPunct="1">
              <a:buNone/>
              <a:defRPr kumimoji="0" lang="ja-JP" sz="1200" b="1"/>
            </a:lvl6pPr>
            <a:lvl7pPr marL="2057400" indent="0" eaLnBrk="1" latinLnBrk="0" hangingPunct="1">
              <a:buNone/>
              <a:defRPr kumimoji="0" lang="ja-JP" sz="1200" b="1"/>
            </a:lvl7pPr>
            <a:lvl8pPr marL="2400300" indent="0" eaLnBrk="1" latinLnBrk="0" hangingPunct="1">
              <a:buNone/>
              <a:defRPr kumimoji="0" lang="ja-JP" sz="1200" b="1"/>
            </a:lvl8pPr>
            <a:lvl9pPr marL="2743200" indent="0" eaLnBrk="1" latinLnBrk="0" hangingPunct="1">
              <a:buNone/>
              <a:defRPr kumimoji="0" lang="ja-JP" sz="1200" b="1"/>
            </a:lvl9pPr>
          </a:lstStyle>
          <a:p>
            <a:pPr lvl="0" eaLnBrk="1" latinLnBrk="0" hangingPunct="1"/>
            <a:r>
              <a:rPr lang="ja-JP" altLang="en-US"/>
              <a:t>マスター テキストの書式設定</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タイトルとテキスト">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ja-JP">
                <a:solidFill>
                  <a:schemeClr val="bg1"/>
                </a:solidFill>
              </a:defRPr>
            </a:lvl1pPr>
          </a:lstStyle>
          <a:p>
            <a:fld id="{A258050E-B668-4FA7-85AD-C750C80A6E9B}" type="datetimeFigureOut">
              <a:pPr/>
              <a:t>2020/6/8</a:t>
            </a:fld>
            <a:endParaRPr kumimoji="0" lang="ja-JP" dirty="0"/>
          </a:p>
        </p:txBody>
      </p:sp>
      <p:sp>
        <p:nvSpPr>
          <p:cNvPr id="4" name="Footer Placeholder 3"/>
          <p:cNvSpPr>
            <a:spLocks noGrp="1"/>
          </p:cNvSpPr>
          <p:nvPr>
            <p:ph type="ftr" sz="quarter" idx="11"/>
          </p:nvPr>
        </p:nvSpPr>
        <p:spPr/>
        <p:txBody>
          <a:bodyPr/>
          <a:lstStyle>
            <a:lvl1pPr eaLnBrk="1" latinLnBrk="0" hangingPunct="1">
              <a:defRPr kumimoji="0" lang="ja-JP">
                <a:solidFill>
                  <a:schemeClr val="bg1"/>
                </a:solidFill>
              </a:defRPr>
            </a:lvl1pPr>
          </a:lstStyle>
          <a:p>
            <a:endParaRPr kumimoji="0" lang="ja-JP" dirty="0"/>
          </a:p>
        </p:txBody>
      </p:sp>
      <p:sp>
        <p:nvSpPr>
          <p:cNvPr id="5" name="Slide Number Placeholder 4"/>
          <p:cNvSpPr>
            <a:spLocks noGrp="1"/>
          </p:cNvSpPr>
          <p:nvPr>
            <p:ph type="sldNum" sz="quarter" idx="12"/>
          </p:nvPr>
        </p:nvSpPr>
        <p:spPr/>
        <p:txBody>
          <a:bodyPr/>
          <a:lstStyle>
            <a:lvl1pPr eaLnBrk="1" latinLnBrk="0" hangingPunct="1">
              <a:defRPr kumimoji="0" lang="ja-JP">
                <a:solidFill>
                  <a:schemeClr val="bg1"/>
                </a:solidFill>
              </a:defRPr>
            </a:lvl1pPr>
          </a:lstStyle>
          <a:p>
            <a:fld id="{240D5ECE-8B49-45CD-BE81-EF81920D1969}" type="slidenum">
              <a:pPr/>
              <a:t>‹#›</a:t>
            </a:fld>
            <a:endParaRPr kumimoji="0" lang="ja-JP" dirty="0"/>
          </a:p>
        </p:txBody>
      </p:sp>
      <p:sp>
        <p:nvSpPr>
          <p:cNvPr id="7" name="Rectangle 6"/>
          <p:cNvSpPr/>
          <p:nvPr userDrawn="1"/>
        </p:nvSpPr>
        <p:spPr>
          <a:xfrm>
            <a:off x="0" y="4182533"/>
            <a:ext cx="5657850" cy="3081867"/>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ja-JP" altLang="en-US" sz="1350" dirty="0"/>
          </a:p>
        </p:txBody>
      </p:sp>
      <p:sp>
        <p:nvSpPr>
          <p:cNvPr id="9" name="Title 1"/>
          <p:cNvSpPr>
            <a:spLocks noGrp="1"/>
          </p:cNvSpPr>
          <p:nvPr>
            <p:ph type="title"/>
          </p:nvPr>
        </p:nvSpPr>
        <p:spPr>
          <a:xfrm>
            <a:off x="311150" y="4622800"/>
            <a:ext cx="5257800" cy="2421467"/>
          </a:xfrm>
        </p:spPr>
        <p:txBody>
          <a:bodyPr>
            <a:normAutofit/>
          </a:bodyPr>
          <a:lstStyle>
            <a:lvl1pPr marL="0" algn="l" defTabSz="685800" rtl="0" eaLnBrk="1" latinLnBrk="0" hangingPunct="1">
              <a:defRPr kumimoji="0" lang="ja-JP" sz="3000" kern="1200">
                <a:solidFill>
                  <a:schemeClr val="bg1"/>
                </a:solidFill>
                <a:latin typeface="+mn-lt"/>
                <a:ea typeface="+mn-ea"/>
                <a:cs typeface="+mn-cs"/>
              </a:defRPr>
            </a:lvl1pPr>
          </a:lstStyle>
          <a:p>
            <a:pPr eaLnBrk="1" latinLnBrk="0" hangingPunct="1"/>
            <a:r>
              <a:rPr lang="ja-JP" altLang="en-US"/>
              <a:t>マスター タイトルの書式設定</a:t>
            </a:r>
            <a:endParaRPr/>
          </a:p>
        </p:txBody>
      </p:sp>
      <p:sp>
        <p:nvSpPr>
          <p:cNvPr id="10" name="Text Placeholder 15"/>
          <p:cNvSpPr>
            <a:spLocks noGrp="1"/>
          </p:cNvSpPr>
          <p:nvPr>
            <p:ph type="body" sz="quarter" idx="14" hasCustomPrompt="1"/>
          </p:nvPr>
        </p:nvSpPr>
        <p:spPr>
          <a:xfrm>
            <a:off x="3486150" y="960238"/>
            <a:ext cx="3143250" cy="550333"/>
          </a:xfrm>
        </p:spPr>
        <p:txBody>
          <a:bodyPr>
            <a:normAutofit/>
          </a:bodyPr>
          <a:lstStyle>
            <a:lvl1pPr algn="r" eaLnBrk="1" latinLnBrk="0" hangingPunct="1">
              <a:buNone/>
              <a:defRPr kumimoji="0" lang="ja-JP" sz="1350" b="1" kern="1200">
                <a:solidFill>
                  <a:schemeClr val="bg1">
                    <a:lumMod val="65000"/>
                  </a:schemeClr>
                </a:solidFill>
                <a:latin typeface="Calibri" pitchFamily="34" charset="0"/>
                <a:ea typeface="+mn-ea"/>
                <a:cs typeface="+mn-cs"/>
              </a:defRPr>
            </a:lvl1pPr>
          </a:lstStyle>
          <a:p>
            <a:pPr lvl="0"/>
            <a:r>
              <a:rPr kumimoji="0" lang="ja-JP"/>
              <a:t>マスター サブタイトルの書式設定</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71450" y="880533"/>
            <a:ext cx="2256235" cy="1192389"/>
          </a:xfrm>
        </p:spPr>
        <p:txBody>
          <a:bodyPr anchor="b"/>
          <a:lstStyle>
            <a:lvl1pPr algn="l" eaLnBrk="1" latinLnBrk="0" hangingPunct="1">
              <a:defRPr kumimoji="0" lang="ja-JP" sz="1500" b="1"/>
            </a:lvl1pPr>
          </a:lstStyle>
          <a:p>
            <a:pPr eaLnBrk="1" latinLnBrk="0" hangingPunct="1"/>
            <a:r>
              <a:rPr lang="ja-JP" altLang="en-US"/>
              <a:t>マスター タイトルの書式設定</a:t>
            </a:r>
            <a:endParaRPr/>
          </a:p>
        </p:txBody>
      </p:sp>
      <p:sp>
        <p:nvSpPr>
          <p:cNvPr id="3" name="Content Placeholder 2"/>
          <p:cNvSpPr>
            <a:spLocks noGrp="1"/>
          </p:cNvSpPr>
          <p:nvPr>
            <p:ph idx="1"/>
          </p:nvPr>
        </p:nvSpPr>
        <p:spPr>
          <a:xfrm>
            <a:off x="2852737" y="880533"/>
            <a:ext cx="3833813" cy="7704667"/>
          </a:xfrm>
        </p:spPr>
        <p:txBody>
          <a:bodyPr/>
          <a:lstStyle>
            <a:lvl1pPr eaLnBrk="1" latinLnBrk="0" hangingPunct="1">
              <a:defRPr kumimoji="0" lang="ja-JP" sz="2100">
                <a:solidFill>
                  <a:schemeClr val="bg1"/>
                </a:solidFill>
              </a:defRPr>
            </a:lvl1pPr>
            <a:lvl2pPr eaLnBrk="1" latinLnBrk="0" hangingPunct="1">
              <a:defRPr kumimoji="0" lang="ja-JP" sz="2100">
                <a:solidFill>
                  <a:schemeClr val="bg1"/>
                </a:solidFill>
              </a:defRPr>
            </a:lvl2pPr>
            <a:lvl3pPr eaLnBrk="1" latinLnBrk="0" hangingPunct="1">
              <a:defRPr kumimoji="0" lang="ja-JP" sz="1800">
                <a:solidFill>
                  <a:schemeClr val="bg1"/>
                </a:solidFill>
              </a:defRPr>
            </a:lvl3pPr>
            <a:lvl4pPr eaLnBrk="1" latinLnBrk="0" hangingPunct="1">
              <a:defRPr kumimoji="0" lang="ja-JP" sz="1500">
                <a:solidFill>
                  <a:schemeClr val="bg1"/>
                </a:solidFill>
              </a:defRPr>
            </a:lvl4pPr>
            <a:lvl5pPr eaLnBrk="1" latinLnBrk="0" hangingPunct="1">
              <a:defRPr kumimoji="0" lang="ja-JP" sz="1500">
                <a:solidFill>
                  <a:schemeClr val="bg1"/>
                </a:solidFill>
              </a:defRPr>
            </a:lvl5pPr>
            <a:lvl6pPr eaLnBrk="1" latinLnBrk="0" hangingPunct="1">
              <a:defRPr kumimoji="0" lang="ja-JP" sz="1500"/>
            </a:lvl6pPr>
            <a:lvl7pPr eaLnBrk="1" latinLnBrk="0" hangingPunct="1">
              <a:defRPr kumimoji="0" lang="ja-JP" sz="1500"/>
            </a:lvl7pPr>
            <a:lvl8pPr eaLnBrk="1" latinLnBrk="0" hangingPunct="1">
              <a:defRPr kumimoji="0" lang="ja-JP" sz="1500"/>
            </a:lvl8pPr>
            <a:lvl9pPr eaLnBrk="1" latinLnBrk="0" hangingPunct="1">
              <a:defRPr kumimoji="0" lang="ja-JP" sz="15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a:p>
        </p:txBody>
      </p:sp>
      <p:sp>
        <p:nvSpPr>
          <p:cNvPr id="4" name="Text Placeholder 3"/>
          <p:cNvSpPr>
            <a:spLocks noGrp="1"/>
          </p:cNvSpPr>
          <p:nvPr>
            <p:ph type="body" sz="half" idx="2"/>
          </p:nvPr>
        </p:nvSpPr>
        <p:spPr>
          <a:xfrm>
            <a:off x="171450" y="2072925"/>
            <a:ext cx="2256235" cy="5521676"/>
          </a:xfrm>
        </p:spPr>
        <p:txBody>
          <a:bodyPr/>
          <a:lstStyle>
            <a:lvl1pPr marL="0" indent="0" eaLnBrk="1" latinLnBrk="0" hangingPunct="1">
              <a:buNone/>
              <a:defRPr kumimoji="0" lang="ja-JP" sz="1050">
                <a:solidFill>
                  <a:schemeClr val="tx1">
                    <a:lumMod val="75000"/>
                    <a:lumOff val="25000"/>
                  </a:schemeClr>
                </a:solidFill>
              </a:defRPr>
            </a:lvl1pPr>
            <a:lvl2pPr marL="342900" indent="0" eaLnBrk="1" latinLnBrk="0" hangingPunct="1">
              <a:buNone/>
              <a:defRPr kumimoji="0" lang="ja-JP" sz="900"/>
            </a:lvl2pPr>
            <a:lvl3pPr marL="685800" indent="0" eaLnBrk="1" latinLnBrk="0" hangingPunct="1">
              <a:buNone/>
              <a:defRPr kumimoji="0" lang="ja-JP" sz="750"/>
            </a:lvl3pPr>
            <a:lvl4pPr marL="1028700" indent="0" eaLnBrk="1" latinLnBrk="0" hangingPunct="1">
              <a:buNone/>
              <a:defRPr kumimoji="0" lang="ja-JP" sz="675"/>
            </a:lvl4pPr>
            <a:lvl5pPr marL="1371600" indent="0" eaLnBrk="1" latinLnBrk="0" hangingPunct="1">
              <a:buNone/>
              <a:defRPr kumimoji="0" lang="ja-JP" sz="675"/>
            </a:lvl5pPr>
            <a:lvl6pPr marL="1714500" indent="0" eaLnBrk="1" latinLnBrk="0" hangingPunct="1">
              <a:buNone/>
              <a:defRPr kumimoji="0" lang="ja-JP" sz="675"/>
            </a:lvl6pPr>
            <a:lvl7pPr marL="2057400" indent="0" eaLnBrk="1" latinLnBrk="0" hangingPunct="1">
              <a:buNone/>
              <a:defRPr kumimoji="0" lang="ja-JP" sz="675"/>
            </a:lvl7pPr>
            <a:lvl8pPr marL="2400300" indent="0" eaLnBrk="1" latinLnBrk="0" hangingPunct="1">
              <a:buNone/>
              <a:defRPr kumimoji="0" lang="ja-JP" sz="675"/>
            </a:lvl8pPr>
            <a:lvl9pPr marL="2743200" indent="0" eaLnBrk="1" latinLnBrk="0" hangingPunct="1">
              <a:buNone/>
              <a:defRPr kumimoji="0" lang="ja-JP" sz="675"/>
            </a:lvl9pPr>
          </a:lstStyle>
          <a:p>
            <a:pPr lvl="0" eaLnBrk="1" latinLnBrk="0" hangingPunct="1"/>
            <a:r>
              <a:rPr lang="ja-JP" altLang="en-US"/>
              <a:t>マスター テキストの書式設定</a:t>
            </a:r>
          </a:p>
        </p:txBody>
      </p:sp>
      <p:sp>
        <p:nvSpPr>
          <p:cNvPr id="5" name="Date Placeholder 4"/>
          <p:cNvSpPr>
            <a:spLocks noGrp="1"/>
          </p:cNvSpPr>
          <p:nvPr>
            <p:ph type="dt" sz="half" idx="10"/>
          </p:nvPr>
        </p:nvSpPr>
        <p:spPr/>
        <p:txBody>
          <a:bodyPr/>
          <a:lstStyle>
            <a:lvl1pPr eaLnBrk="1" latinLnBrk="0" hangingPunct="1">
              <a:defRPr kumimoji="0" lang="ja-JP">
                <a:solidFill>
                  <a:schemeClr val="bg1"/>
                </a:solidFill>
              </a:defRPr>
            </a:lvl1pPr>
          </a:lstStyle>
          <a:p>
            <a:fld id="{A258050E-B668-4FA7-85AD-C750C80A6E9B}" type="datetimeFigureOut">
              <a:pPr/>
              <a:t>2020/6/8</a:t>
            </a:fld>
            <a:endParaRPr kumimoji="0" lang="ja-JP" dirty="0"/>
          </a:p>
        </p:txBody>
      </p:sp>
      <p:sp>
        <p:nvSpPr>
          <p:cNvPr id="6" name="Footer Placeholder 5"/>
          <p:cNvSpPr>
            <a:spLocks noGrp="1"/>
          </p:cNvSpPr>
          <p:nvPr>
            <p:ph type="ftr" sz="quarter" idx="11"/>
          </p:nvPr>
        </p:nvSpPr>
        <p:spPr/>
        <p:txBody>
          <a:bodyPr/>
          <a:lstStyle>
            <a:lvl1pPr eaLnBrk="1" latinLnBrk="0" hangingPunct="1">
              <a:defRPr kumimoji="0" lang="ja-JP">
                <a:solidFill>
                  <a:schemeClr val="bg1"/>
                </a:solidFill>
              </a:defRPr>
            </a:lvl1pPr>
          </a:lstStyle>
          <a:p>
            <a:endParaRPr kumimoji="0" lang="ja-JP" dirty="0"/>
          </a:p>
        </p:txBody>
      </p:sp>
      <p:sp>
        <p:nvSpPr>
          <p:cNvPr id="7" name="Slide Number Placeholder 6"/>
          <p:cNvSpPr>
            <a:spLocks noGrp="1"/>
          </p:cNvSpPr>
          <p:nvPr>
            <p:ph type="sldNum" sz="quarter" idx="12"/>
          </p:nvPr>
        </p:nvSpPr>
        <p:spPr/>
        <p:txBody>
          <a:bodyPr/>
          <a:lstStyle>
            <a:lvl1pPr eaLnBrk="1" latinLnBrk="0" hangingPunct="1">
              <a:defRPr kumimoji="0" lang="ja-JP">
                <a:solidFill>
                  <a:schemeClr val="bg1"/>
                </a:solidFill>
              </a:defRPr>
            </a:lvl1pPr>
          </a:lstStyle>
          <a:p>
            <a:fld id="{240D5ECE-8B49-45CD-BE81-EF81920D1969}" type="slidenum">
              <a:pPr/>
              <a:t>‹#›</a:t>
            </a:fld>
            <a:endParaRPr kumimoji="0" 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pPr eaLnBrk="1" latinLnBrk="0" hangingPunct="1"/>
            <a:r>
              <a:rPr kumimoji="0" lang="ja-JP" altLang="en-US"/>
              <a:t>マスター タイトルの書式設定</a:t>
            </a:r>
            <a:endParaRPr kumimoji="0" lang="en-US"/>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eaLnBrk="1" latinLnBrk="0" hangingPunct="1">
              <a:defRPr kumimoji="0" lang="ja-JP" sz="900">
                <a:solidFill>
                  <a:schemeClr val="tx1">
                    <a:tint val="75000"/>
                  </a:schemeClr>
                </a:solidFill>
              </a:defRPr>
            </a:lvl1pPr>
          </a:lstStyle>
          <a:p>
            <a:fld id="{A258050E-B668-4FA7-85AD-C750C80A6E9B}" type="datetimeFigureOut">
              <a:pPr/>
              <a:t>2020/6/8</a:t>
            </a:fld>
            <a:endParaRPr kumimoji="0" lang="ja-JP" dirty="0"/>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eaLnBrk="1" latinLnBrk="0" hangingPunct="1">
              <a:defRPr kumimoji="0" lang="ja-JP" sz="900">
                <a:solidFill>
                  <a:schemeClr val="tx1">
                    <a:tint val="75000"/>
                  </a:schemeClr>
                </a:solidFill>
              </a:defRPr>
            </a:lvl1pPr>
          </a:lstStyle>
          <a:p>
            <a:endParaRPr kumimoji="0" lang="ja-JP" dirty="0"/>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eaLnBrk="1" latinLnBrk="0" hangingPunct="1">
              <a:defRPr kumimoji="0" lang="ja-JP" sz="900">
                <a:solidFill>
                  <a:schemeClr val="tx1">
                    <a:tint val="75000"/>
                  </a:schemeClr>
                </a:solidFill>
              </a:defRPr>
            </a:lvl1pPr>
          </a:lstStyle>
          <a:p>
            <a:fld id="{240D5ECE-8B49-45CD-BE81-EF81920D1969}" type="slidenum">
              <a:pPr/>
              <a:t>‹#›</a:t>
            </a:fld>
            <a:endParaRPr kumimoji="0" lang="ja-JP" dirty="0"/>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xStyles>
    <p:titleStyle>
      <a:lvl1pPr algn="ctr" defTabSz="685800" rtl="0" eaLnBrk="1" latinLnBrk="0" hangingPunct="1">
        <a:spcBef>
          <a:spcPct val="0"/>
        </a:spcBef>
        <a:buNone/>
        <a:defRPr kumimoji="1" lang="ja-JP"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kumimoji="1" lang="ja-JP"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kumimoji="1" lang="ja-JP"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kumimoji="1" lang="ja-JP"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kumimoji="1" lang="ja-JP"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kumimoji="1" lang="ja-JP"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lang="ja-JP"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lang="ja-JP"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lang="ja-JP"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lang="ja-JP" sz="1500" kern="1200">
          <a:solidFill>
            <a:schemeClr val="tx1"/>
          </a:solidFill>
          <a:latin typeface="+mn-lt"/>
          <a:ea typeface="+mn-ea"/>
          <a:cs typeface="+mn-cs"/>
        </a:defRPr>
      </a:lvl9pPr>
    </p:bodyStyle>
    <p:otherStyle>
      <a:defPPr>
        <a:defRPr kumimoji="0" lang="ja-JP"/>
      </a:defPPr>
      <a:lvl1pPr marL="0" algn="l" defTabSz="685800" rtl="0" eaLnBrk="1" latinLnBrk="0" hangingPunct="1">
        <a:defRPr kumimoji="1" lang="ja-JP" sz="1350" kern="1200">
          <a:solidFill>
            <a:schemeClr val="tx1"/>
          </a:solidFill>
          <a:latin typeface="+mn-lt"/>
          <a:ea typeface="+mn-ea"/>
          <a:cs typeface="+mn-cs"/>
        </a:defRPr>
      </a:lvl1pPr>
      <a:lvl2pPr marL="342900" algn="l" defTabSz="685800" rtl="0" eaLnBrk="1" latinLnBrk="0" hangingPunct="1">
        <a:defRPr kumimoji="1" lang="ja-JP" sz="1350" kern="1200">
          <a:solidFill>
            <a:schemeClr val="tx1"/>
          </a:solidFill>
          <a:latin typeface="+mn-lt"/>
          <a:ea typeface="+mn-ea"/>
          <a:cs typeface="+mn-cs"/>
        </a:defRPr>
      </a:lvl2pPr>
      <a:lvl3pPr marL="685800" algn="l" defTabSz="685800" rtl="0" eaLnBrk="1" latinLnBrk="0" hangingPunct="1">
        <a:defRPr kumimoji="1" lang="ja-JP" sz="1350" kern="1200">
          <a:solidFill>
            <a:schemeClr val="tx1"/>
          </a:solidFill>
          <a:latin typeface="+mn-lt"/>
          <a:ea typeface="+mn-ea"/>
          <a:cs typeface="+mn-cs"/>
        </a:defRPr>
      </a:lvl3pPr>
      <a:lvl4pPr marL="1028700" algn="l" defTabSz="685800" rtl="0" eaLnBrk="1" latinLnBrk="0" hangingPunct="1">
        <a:defRPr kumimoji="1" lang="ja-JP" sz="1350" kern="1200">
          <a:solidFill>
            <a:schemeClr val="tx1"/>
          </a:solidFill>
          <a:latin typeface="+mn-lt"/>
          <a:ea typeface="+mn-ea"/>
          <a:cs typeface="+mn-cs"/>
        </a:defRPr>
      </a:lvl4pPr>
      <a:lvl5pPr marL="1371600" algn="l" defTabSz="685800" rtl="0" eaLnBrk="1" latinLnBrk="0" hangingPunct="1">
        <a:defRPr kumimoji="1" lang="ja-JP" sz="1350" kern="1200">
          <a:solidFill>
            <a:schemeClr val="tx1"/>
          </a:solidFill>
          <a:latin typeface="+mn-lt"/>
          <a:ea typeface="+mn-ea"/>
          <a:cs typeface="+mn-cs"/>
        </a:defRPr>
      </a:lvl5pPr>
      <a:lvl6pPr marL="1714500" algn="l" defTabSz="685800" rtl="0" eaLnBrk="1" latinLnBrk="0" hangingPunct="1">
        <a:defRPr kumimoji="1" lang="ja-JP" sz="1350" kern="1200">
          <a:solidFill>
            <a:schemeClr val="tx1"/>
          </a:solidFill>
          <a:latin typeface="+mn-lt"/>
          <a:ea typeface="+mn-ea"/>
          <a:cs typeface="+mn-cs"/>
        </a:defRPr>
      </a:lvl6pPr>
      <a:lvl7pPr marL="2057400" algn="l" defTabSz="685800" rtl="0" eaLnBrk="1" latinLnBrk="0" hangingPunct="1">
        <a:defRPr kumimoji="1" lang="ja-JP" sz="1350" kern="1200">
          <a:solidFill>
            <a:schemeClr val="tx1"/>
          </a:solidFill>
          <a:latin typeface="+mn-lt"/>
          <a:ea typeface="+mn-ea"/>
          <a:cs typeface="+mn-cs"/>
        </a:defRPr>
      </a:lvl7pPr>
      <a:lvl8pPr marL="2400300" algn="l" defTabSz="685800" rtl="0" eaLnBrk="1" latinLnBrk="0" hangingPunct="1">
        <a:defRPr kumimoji="1" lang="ja-JP" sz="1350" kern="1200">
          <a:solidFill>
            <a:schemeClr val="tx1"/>
          </a:solidFill>
          <a:latin typeface="+mn-lt"/>
          <a:ea typeface="+mn-ea"/>
          <a:cs typeface="+mn-cs"/>
        </a:defRPr>
      </a:lvl8pPr>
      <a:lvl9pPr marL="2743200" algn="l" defTabSz="685800" rtl="0" eaLnBrk="1" latinLnBrk="0" hangingPunct="1">
        <a:defRPr kumimoji="1" lang="ja-JP"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0.png"/><Relationship Id="rId11" Type="http://schemas.openxmlformats.org/officeDocument/2006/relationships/image" Target="../media/image60.png"/><Relationship Id="rId5" Type="http://schemas.openxmlformats.org/officeDocument/2006/relationships/image" Target="../media/image57.jpe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39.png"/><Relationship Id="rId12" Type="http://schemas.openxmlformats.org/officeDocument/2006/relationships/image" Target="../media/image64.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63.png"/><Relationship Id="rId11" Type="http://schemas.openxmlformats.org/officeDocument/2006/relationships/image" Target="../media/image42.png"/><Relationship Id="rId5" Type="http://schemas.openxmlformats.org/officeDocument/2006/relationships/image" Target="../media/image62.png"/><Relationship Id="rId10" Type="http://schemas.openxmlformats.org/officeDocument/2006/relationships/image" Target="../media/image38.PNG"/><Relationship Id="rId4" Type="http://schemas.openxmlformats.org/officeDocument/2006/relationships/image" Target="../media/image61.jp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0.png"/><Relationship Id="rId3" Type="http://schemas.openxmlformats.org/officeDocument/2006/relationships/notesSlide" Target="../notesSlides/notesSlide8.xm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51.png"/><Relationship Id="rId15" Type="http://schemas.openxmlformats.org/officeDocument/2006/relationships/image" Target="../media/image13.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39.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9.xml"/><Relationship Id="rId7" Type="http://schemas.openxmlformats.org/officeDocument/2006/relationships/image" Target="../media/image71.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74.png"/><Relationship Id="rId4" Type="http://schemas.openxmlformats.org/officeDocument/2006/relationships/image" Target="../media/image40.pn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notesSlide" Target="../notesSlides/notesSlide10.xml"/><Relationship Id="rId7" Type="http://schemas.openxmlformats.org/officeDocument/2006/relationships/image" Target="../media/image76.png"/><Relationship Id="rId12" Type="http://schemas.openxmlformats.org/officeDocument/2006/relationships/image" Target="../media/image60.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63.png"/><Relationship Id="rId11" Type="http://schemas.openxmlformats.org/officeDocument/2006/relationships/image" Target="../media/image59.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75.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55.png"/><Relationship Id="rId5" Type="http://schemas.openxmlformats.org/officeDocument/2006/relationships/image" Target="../media/image79.pn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37.png"/><Relationship Id="rId5" Type="http://schemas.openxmlformats.org/officeDocument/2006/relationships/image" Target="../media/image41.png"/><Relationship Id="rId10" Type="http://schemas.openxmlformats.org/officeDocument/2006/relationships/image" Target="../media/image80.png"/><Relationship Id="rId4" Type="http://schemas.openxmlformats.org/officeDocument/2006/relationships/image" Target="../media/image81.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62.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82.png"/><Relationship Id="rId5"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13.xml"/><Relationship Id="rId7" Type="http://schemas.openxmlformats.org/officeDocument/2006/relationships/image" Target="../media/image85.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84.png"/><Relationship Id="rId11" Type="http://schemas.openxmlformats.org/officeDocument/2006/relationships/image" Target="../media/image51.png"/><Relationship Id="rId5" Type="http://schemas.openxmlformats.org/officeDocument/2006/relationships/image" Target="../media/image83.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9.svg"/><Relationship Id="rId18" Type="http://schemas.openxmlformats.org/officeDocument/2006/relationships/image" Target="../media/image6.png"/><Relationship Id="rId3" Type="http://schemas.openxmlformats.org/officeDocument/2006/relationships/notesSlide" Target="../notesSlides/notesSlide15.xml"/><Relationship Id="rId7" Type="http://schemas.openxmlformats.org/officeDocument/2006/relationships/image" Target="../media/image88.svg"/><Relationship Id="rId12" Type="http://schemas.openxmlformats.org/officeDocument/2006/relationships/image" Target="../media/image18.png"/><Relationship Id="rId17" Type="http://schemas.openxmlformats.org/officeDocument/2006/relationships/image" Target="../media/image94.png"/><Relationship Id="rId2" Type="http://schemas.openxmlformats.org/officeDocument/2006/relationships/slideLayout" Target="../slideLayouts/slideLayout14.xml"/><Relationship Id="rId16" Type="http://schemas.openxmlformats.org/officeDocument/2006/relationships/image" Target="../media/image93.png"/><Relationship Id="rId20" Type="http://schemas.openxmlformats.org/officeDocument/2006/relationships/image" Target="../media/image52.png"/><Relationship Id="rId1" Type="http://schemas.openxmlformats.org/officeDocument/2006/relationships/tags" Target="../tags/tag14.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12.svg"/><Relationship Id="rId15" Type="http://schemas.openxmlformats.org/officeDocument/2006/relationships/image" Target="../media/image31.svg"/><Relationship Id="rId10" Type="http://schemas.openxmlformats.org/officeDocument/2006/relationships/image" Target="../media/image91.png"/><Relationship Id="rId19"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90.sv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9.png"/><Relationship Id="rId3" Type="http://schemas.openxmlformats.org/officeDocument/2006/relationships/notesSlide" Target="../notesSlides/notesSlide16.xml"/><Relationship Id="rId7" Type="http://schemas.openxmlformats.org/officeDocument/2006/relationships/image" Target="../media/image39.png"/><Relationship Id="rId12" Type="http://schemas.openxmlformats.org/officeDocument/2006/relationships/image" Target="../media/image58.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63.png"/><Relationship Id="rId11" Type="http://schemas.openxmlformats.org/officeDocument/2006/relationships/image" Target="../media/image42.png"/><Relationship Id="rId5" Type="http://schemas.openxmlformats.org/officeDocument/2006/relationships/image" Target="../media/image62.png"/><Relationship Id="rId10" Type="http://schemas.openxmlformats.org/officeDocument/2006/relationships/image" Target="../media/image95.PNG"/><Relationship Id="rId4" Type="http://schemas.openxmlformats.org/officeDocument/2006/relationships/image" Target="../media/image48.png"/><Relationship Id="rId9" Type="http://schemas.openxmlformats.org/officeDocument/2006/relationships/image" Target="../media/image13.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7.png"/><Relationship Id="rId3" Type="http://schemas.openxmlformats.org/officeDocument/2006/relationships/notesSlide" Target="../notesSlides/notesSlide17.xml"/><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96.png"/><Relationship Id="rId9" Type="http://schemas.openxmlformats.org/officeDocument/2006/relationships/image" Target="../media/image63.png"/><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3.png"/><Relationship Id="rId18" Type="http://schemas.openxmlformats.org/officeDocument/2006/relationships/image" Target="../media/image103.png"/><Relationship Id="rId3" Type="http://schemas.openxmlformats.org/officeDocument/2006/relationships/notesSlide" Target="../notesSlides/notesSlide18.xml"/><Relationship Id="rId21" Type="http://schemas.openxmlformats.org/officeDocument/2006/relationships/image" Target="../media/image86.png"/><Relationship Id="rId7" Type="http://schemas.openxmlformats.org/officeDocument/2006/relationships/image" Target="../media/image99.png"/><Relationship Id="rId12" Type="http://schemas.openxmlformats.org/officeDocument/2006/relationships/image" Target="../media/image55.png"/><Relationship Id="rId17" Type="http://schemas.openxmlformats.org/officeDocument/2006/relationships/image" Target="../media/image53.png"/><Relationship Id="rId2" Type="http://schemas.openxmlformats.org/officeDocument/2006/relationships/slideLayout" Target="../slideLayouts/slideLayout14.xml"/><Relationship Id="rId16" Type="http://schemas.openxmlformats.org/officeDocument/2006/relationships/image" Target="../media/image54.png"/><Relationship Id="rId20" Type="http://schemas.openxmlformats.org/officeDocument/2006/relationships/image" Target="../media/image85.png"/><Relationship Id="rId1" Type="http://schemas.openxmlformats.org/officeDocument/2006/relationships/tags" Target="../tags/tag17.xml"/><Relationship Id="rId6" Type="http://schemas.openxmlformats.org/officeDocument/2006/relationships/image" Target="../media/image98.png"/><Relationship Id="rId11" Type="http://schemas.openxmlformats.org/officeDocument/2006/relationships/image" Target="../media/image42.png"/><Relationship Id="rId5" Type="http://schemas.openxmlformats.org/officeDocument/2006/relationships/image" Target="../media/image97.png"/><Relationship Id="rId15" Type="http://schemas.openxmlformats.org/officeDocument/2006/relationships/image" Target="../media/image52.png"/><Relationship Id="rId10" Type="http://schemas.openxmlformats.org/officeDocument/2006/relationships/image" Target="../media/image40.png"/><Relationship Id="rId19" Type="http://schemas.openxmlformats.org/officeDocument/2006/relationships/image" Target="../media/image84.png"/><Relationship Id="rId4" Type="http://schemas.openxmlformats.org/officeDocument/2006/relationships/image" Target="../media/image39.png"/><Relationship Id="rId9" Type="http://schemas.openxmlformats.org/officeDocument/2006/relationships/image" Target="../media/image101.png"/><Relationship Id="rId14" Type="http://schemas.openxmlformats.org/officeDocument/2006/relationships/image" Target="../media/image102.png"/><Relationship Id="rId22"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19.xml"/><Relationship Id="rId7"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41.png"/><Relationship Id="rId5" Type="http://schemas.openxmlformats.org/officeDocument/2006/relationships/image" Target="../media/image105.pn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11.png"/><Relationship Id="rId3" Type="http://schemas.openxmlformats.org/officeDocument/2006/relationships/image" Target="../media/image51.png"/><Relationship Id="rId7" Type="http://schemas.openxmlformats.org/officeDocument/2006/relationships/image" Target="../media/image41.png"/><Relationship Id="rId12" Type="http://schemas.openxmlformats.org/officeDocument/2006/relationships/image" Target="../media/image110.png"/><Relationship Id="rId2" Type="http://schemas.openxmlformats.org/officeDocument/2006/relationships/image" Target="../media/image39.png"/><Relationship Id="rId16"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109.png"/><Relationship Id="rId5" Type="http://schemas.openxmlformats.org/officeDocument/2006/relationships/image" Target="../media/image38.PNG"/><Relationship Id="rId15" Type="http://schemas.openxmlformats.org/officeDocument/2006/relationships/image" Target="../media/image44.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13.png"/><Relationship Id="rId1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14.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0.png"/><Relationship Id="rId3" Type="http://schemas.openxmlformats.org/officeDocument/2006/relationships/notesSlide" Target="../notesSlides/notesSlide21.xml"/><Relationship Id="rId7" Type="http://schemas.openxmlformats.org/officeDocument/2006/relationships/image" Target="../media/image115.png"/><Relationship Id="rId12" Type="http://schemas.openxmlformats.org/officeDocument/2006/relationships/image" Target="../media/image119.png"/><Relationship Id="rId17" Type="http://schemas.openxmlformats.org/officeDocument/2006/relationships/image" Target="../media/image13.png"/><Relationship Id="rId2" Type="http://schemas.openxmlformats.org/officeDocument/2006/relationships/slideLayout" Target="../slideLayouts/slideLayout14.xml"/><Relationship Id="rId16" Type="http://schemas.openxmlformats.org/officeDocument/2006/relationships/image" Target="../media/image120.png"/><Relationship Id="rId1" Type="http://schemas.openxmlformats.org/officeDocument/2006/relationships/tags" Target="../tags/tag19.xml"/><Relationship Id="rId6" Type="http://schemas.openxmlformats.org/officeDocument/2006/relationships/image" Target="../media/image51.png"/><Relationship Id="rId11" Type="http://schemas.openxmlformats.org/officeDocument/2006/relationships/image" Target="../media/image52.png"/><Relationship Id="rId5" Type="http://schemas.openxmlformats.org/officeDocument/2006/relationships/image" Target="../media/image39.png"/><Relationship Id="rId15" Type="http://schemas.openxmlformats.org/officeDocument/2006/relationships/image" Target="../media/image54.png"/><Relationship Id="rId10" Type="http://schemas.openxmlformats.org/officeDocument/2006/relationships/image" Target="../media/image118.png"/><Relationship Id="rId4" Type="http://schemas.openxmlformats.org/officeDocument/2006/relationships/image" Target="../media/image65.png"/><Relationship Id="rId9" Type="http://schemas.openxmlformats.org/officeDocument/2006/relationships/image" Target="../media/image117.pn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3.png"/><Relationship Id="rId3" Type="http://schemas.openxmlformats.org/officeDocument/2006/relationships/notesSlide" Target="../notesSlides/notesSlide22.xml"/><Relationship Id="rId7" Type="http://schemas.openxmlformats.org/officeDocument/2006/relationships/image" Target="../media/image51.png"/><Relationship Id="rId12" Type="http://schemas.openxmlformats.org/officeDocument/2006/relationships/image" Target="../media/image122.png"/><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121.png"/><Relationship Id="rId9"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7.jpeg"/><Relationship Id="rId3" Type="http://schemas.openxmlformats.org/officeDocument/2006/relationships/notesSlide" Target="../notesSlides/notesSlide23.xml"/><Relationship Id="rId7" Type="http://schemas.openxmlformats.org/officeDocument/2006/relationships/image" Target="../media/image125.png"/><Relationship Id="rId12" Type="http://schemas.openxmlformats.org/officeDocument/2006/relationships/image" Target="../media/image38.PNG"/><Relationship Id="rId2" Type="http://schemas.openxmlformats.org/officeDocument/2006/relationships/slideLayout" Target="../slideLayouts/slideLayout14.xml"/><Relationship Id="rId16" Type="http://schemas.openxmlformats.org/officeDocument/2006/relationships/image" Target="../media/image53.png"/><Relationship Id="rId1" Type="http://schemas.openxmlformats.org/officeDocument/2006/relationships/tags" Target="../tags/tag21.xml"/><Relationship Id="rId6" Type="http://schemas.openxmlformats.org/officeDocument/2006/relationships/image" Target="../media/image124.png"/><Relationship Id="rId11" Type="http://schemas.openxmlformats.org/officeDocument/2006/relationships/image" Target="../media/image37.png"/><Relationship Id="rId5" Type="http://schemas.openxmlformats.org/officeDocument/2006/relationships/image" Target="../media/image123.png"/><Relationship Id="rId15" Type="http://schemas.openxmlformats.org/officeDocument/2006/relationships/image" Target="../media/image40.png"/><Relationship Id="rId10" Type="http://schemas.openxmlformats.org/officeDocument/2006/relationships/image" Target="../media/image13.png"/><Relationship Id="rId4" Type="http://schemas.openxmlformats.org/officeDocument/2006/relationships/image" Target="../media/image63.png"/><Relationship Id="rId9" Type="http://schemas.openxmlformats.org/officeDocument/2006/relationships/image" Target="../media/image62.png"/><Relationship Id="rId1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1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sv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40.png"/><Relationship Id="rId18" Type="http://schemas.openxmlformats.org/officeDocument/2006/relationships/image" Target="../media/image129.png"/><Relationship Id="rId3" Type="http://schemas.openxmlformats.org/officeDocument/2006/relationships/notesSlide" Target="../notesSlides/notesSlide24.xml"/><Relationship Id="rId7" Type="http://schemas.openxmlformats.org/officeDocument/2006/relationships/image" Target="../media/image116.png"/><Relationship Id="rId12" Type="http://schemas.openxmlformats.org/officeDocument/2006/relationships/image" Target="../media/image13.png"/><Relationship Id="rId17" Type="http://schemas.openxmlformats.org/officeDocument/2006/relationships/image" Target="../media/image103.png"/><Relationship Id="rId2" Type="http://schemas.openxmlformats.org/officeDocument/2006/relationships/slideLayout" Target="../slideLayouts/slideLayout14.xml"/><Relationship Id="rId16" Type="http://schemas.openxmlformats.org/officeDocument/2006/relationships/image" Target="../media/image47.png"/><Relationship Id="rId1" Type="http://schemas.openxmlformats.org/officeDocument/2006/relationships/tags" Target="../tags/tag2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51.png"/><Relationship Id="rId1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65.png"/><Relationship Id="rId9" Type="http://schemas.openxmlformats.org/officeDocument/2006/relationships/image" Target="../media/image118.png"/><Relationship Id="rId1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25.xml"/><Relationship Id="rId7" Type="http://schemas.openxmlformats.org/officeDocument/2006/relationships/image" Target="../media/image133.png"/><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14.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40.png"/><Relationship Id="rId12" Type="http://schemas.openxmlformats.org/officeDocument/2006/relationships/image" Target="../media/image103.png"/><Relationship Id="rId2" Type="http://schemas.openxmlformats.org/officeDocument/2006/relationships/image" Target="../media/image135.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38.PNG"/><Relationship Id="rId5" Type="http://schemas.openxmlformats.org/officeDocument/2006/relationships/image" Target="../media/image118.png"/><Relationship Id="rId10" Type="http://schemas.openxmlformats.org/officeDocument/2006/relationships/image" Target="../media/image37.png"/><Relationship Id="rId4" Type="http://schemas.openxmlformats.org/officeDocument/2006/relationships/image" Target="../media/image52.png"/><Relationship Id="rId9" Type="http://schemas.openxmlformats.org/officeDocument/2006/relationships/image" Target="../media/image39.png"/><Relationship Id="rId14"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3" Type="http://schemas.openxmlformats.org/officeDocument/2006/relationships/image" Target="../media/image39.png"/><Relationship Id="rId7" Type="http://schemas.openxmlformats.org/officeDocument/2006/relationships/image" Target="../media/image138.png"/><Relationship Id="rId12" Type="http://schemas.openxmlformats.org/officeDocument/2006/relationships/image" Target="../media/image142.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137.png"/><Relationship Id="rId11" Type="http://schemas.openxmlformats.org/officeDocument/2006/relationships/image" Target="../media/image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png"/><Relationship Id="rId9" Type="http://schemas.openxmlformats.org/officeDocument/2006/relationships/image" Target="../media/image140.png"/><Relationship Id="rId14" Type="http://schemas.openxmlformats.org/officeDocument/2006/relationships/image" Target="../media/image144.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svg"/><Relationship Id="rId2" Type="http://schemas.openxmlformats.org/officeDocument/2006/relationships/slideLayout" Target="../slideLayouts/slideLayout1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3.svg"/><Relationship Id="rId18" Type="http://schemas.openxmlformats.org/officeDocument/2006/relationships/image" Target="../media/image35.svg"/><Relationship Id="rId3" Type="http://schemas.openxmlformats.org/officeDocument/2006/relationships/notesSlide" Target="../notesSlides/notesSlide3.xml"/><Relationship Id="rId21" Type="http://schemas.openxmlformats.org/officeDocument/2006/relationships/image" Target="../media/image36.png"/><Relationship Id="rId7" Type="http://schemas.openxmlformats.org/officeDocument/2006/relationships/image" Target="../media/image31.svg"/><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slideLayout" Target="../slideLayouts/slideLayout14.xml"/><Relationship Id="rId16" Type="http://schemas.openxmlformats.org/officeDocument/2006/relationships/image" Target="../media/image22.png"/><Relationship Id="rId20" Type="http://schemas.openxmlformats.org/officeDocument/2006/relationships/image" Target="../media/image10.svg"/><Relationship Id="rId1" Type="http://schemas.openxmlformats.org/officeDocument/2006/relationships/tags" Target="../tags/tag3.xml"/><Relationship Id="rId6" Type="http://schemas.openxmlformats.org/officeDocument/2006/relationships/image" Target="../media/image30.png"/><Relationship Id="rId11" Type="http://schemas.openxmlformats.org/officeDocument/2006/relationships/image" Target="../media/image15.svg"/><Relationship Id="rId5" Type="http://schemas.openxmlformats.org/officeDocument/2006/relationships/image" Target="../media/image29.svg"/><Relationship Id="rId15" Type="http://schemas.openxmlformats.org/officeDocument/2006/relationships/image" Target="../media/image17.svg"/><Relationship Id="rId10" Type="http://schemas.openxmlformats.org/officeDocument/2006/relationships/image" Target="../media/image14.png"/><Relationship Id="rId19"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12.svg"/><Relationship Id="rId14" Type="http://schemas.openxmlformats.org/officeDocument/2006/relationships/image" Target="../media/image16.png"/><Relationship Id="rId2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4.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png"/><Relationship Id="rId3" Type="http://schemas.openxmlformats.org/officeDocument/2006/relationships/notesSlide" Target="../notesSlides/notesSlide5.xml"/><Relationship Id="rId7" Type="http://schemas.openxmlformats.org/officeDocument/2006/relationships/image" Target="../media/image50.png"/><Relationship Id="rId12" Type="http://schemas.openxmlformats.org/officeDocument/2006/relationships/image" Target="../media/image42.png"/><Relationship Id="rId2" Type="http://schemas.openxmlformats.org/officeDocument/2006/relationships/slideLayout" Target="../slideLayouts/slideLayout14.xml"/><Relationship Id="rId16" Type="http://schemas.openxmlformats.org/officeDocument/2006/relationships/image" Target="../media/image56.png"/><Relationship Id="rId1" Type="http://schemas.openxmlformats.org/officeDocument/2006/relationships/tags" Target="../tags/tag5.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40.png"/><Relationship Id="rId4" Type="http://schemas.openxmlformats.org/officeDocument/2006/relationships/image" Target="../media/image6.png"/><Relationship Id="rId9" Type="http://schemas.openxmlformats.org/officeDocument/2006/relationships/image" Target="../media/image51.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CEBCF6A-8C8E-4F49-AB86-56041DCF99EC}"/>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16F4248-BAB8-4085-BDDC-C6AB04831439}"/>
              </a:ext>
            </a:extLst>
          </p:cNvPr>
          <p:cNvSpPr txBox="1"/>
          <p:nvPr/>
        </p:nvSpPr>
        <p:spPr>
          <a:xfrm>
            <a:off x="365501" y="3202285"/>
            <a:ext cx="6284028" cy="646331"/>
          </a:xfrm>
          <a:prstGeom prst="rect">
            <a:avLst/>
          </a:prstGeom>
          <a:noFill/>
        </p:spPr>
        <p:txBody>
          <a:bodyPr wrap="none" rtlCol="0">
            <a:spAutoFit/>
          </a:bodyPr>
          <a:lstStyle/>
          <a:p>
            <a:r>
              <a:rPr lang="en-US" altLang="ja-JP" sz="3600" dirty="0">
                <a:ln w="0"/>
                <a:effectLst>
                  <a:outerShdw blurRad="38100" dist="19050" dir="2700000" algn="tl" rotWithShape="0">
                    <a:schemeClr val="dk1">
                      <a:alpha val="40000"/>
                    </a:schemeClr>
                  </a:outerShdw>
                </a:effectLst>
              </a:rPr>
              <a:t>Problem</a:t>
            </a:r>
            <a:r>
              <a:rPr lang="ja-JP" altLang="en-US" sz="3600" dirty="0">
                <a:ln w="0"/>
                <a:effectLst>
                  <a:outerShdw blurRad="38100" dist="19050" dir="2700000" algn="tl" rotWithShape="0">
                    <a:schemeClr val="dk1">
                      <a:alpha val="40000"/>
                    </a:schemeClr>
                  </a:outerShdw>
                </a:effectLst>
              </a:rPr>
              <a:t> </a:t>
            </a:r>
            <a:r>
              <a:rPr lang="en-US" altLang="ja-JP" sz="3600" dirty="0">
                <a:ln w="0"/>
                <a:effectLst>
                  <a:outerShdw blurRad="38100" dist="19050" dir="2700000" algn="tl" rotWithShape="0">
                    <a:schemeClr val="dk1">
                      <a:alpha val="40000"/>
                    </a:schemeClr>
                  </a:outerShdw>
                </a:effectLst>
              </a:rPr>
              <a:t>solving ideas collection</a:t>
            </a:r>
            <a:r>
              <a:rPr lang="ja-JP" altLang="en-US" sz="3600" dirty="0">
                <a:ln w="0"/>
                <a:effectLst>
                  <a:outerShdw blurRad="38100" dist="19050" dir="2700000" algn="tl" rotWithShape="0">
                    <a:schemeClr val="dk1">
                      <a:alpha val="40000"/>
                    </a:schemeClr>
                  </a:outerShdw>
                </a:effectLst>
              </a:rPr>
              <a:t> </a:t>
            </a:r>
          </a:p>
        </p:txBody>
      </p:sp>
      <p:pic>
        <p:nvPicPr>
          <p:cNvPr id="5" name="図 4">
            <a:extLst>
              <a:ext uri="{FF2B5EF4-FFF2-40B4-BE49-F238E27FC236}">
                <a16:creationId xmlns:a16="http://schemas.microsoft.com/office/drawing/2014/main" id="{5238FA20-2A5D-4241-8185-8E1D63F5EA39}"/>
              </a:ext>
            </a:extLst>
          </p:cNvPr>
          <p:cNvPicPr>
            <a:picLocks noChangeAspect="1"/>
          </p:cNvPicPr>
          <p:nvPr/>
        </p:nvPicPr>
        <p:blipFill>
          <a:blip r:embed="rId2"/>
          <a:stretch>
            <a:fillRect/>
          </a:stretch>
        </p:blipFill>
        <p:spPr>
          <a:xfrm>
            <a:off x="0" y="4232920"/>
            <a:ext cx="6858000" cy="5287576"/>
          </a:xfrm>
          <a:prstGeom prst="rect">
            <a:avLst/>
          </a:prstGeom>
        </p:spPr>
      </p:pic>
      <p:pic>
        <p:nvPicPr>
          <p:cNvPr id="6" name="図 5">
            <a:extLst>
              <a:ext uri="{FF2B5EF4-FFF2-40B4-BE49-F238E27FC236}">
                <a16:creationId xmlns:a16="http://schemas.microsoft.com/office/drawing/2014/main" id="{3AB30BE1-BF4B-4935-A18B-49B203F44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
        <p:nvSpPr>
          <p:cNvPr id="3" name="吹き出し: 円形 2">
            <a:extLst>
              <a:ext uri="{FF2B5EF4-FFF2-40B4-BE49-F238E27FC236}">
                <a16:creationId xmlns:a16="http://schemas.microsoft.com/office/drawing/2014/main" id="{521C007B-C188-453A-B99D-D44704545EEA}"/>
              </a:ext>
            </a:extLst>
          </p:cNvPr>
          <p:cNvSpPr/>
          <p:nvPr/>
        </p:nvSpPr>
        <p:spPr>
          <a:xfrm>
            <a:off x="2206804" y="1861095"/>
            <a:ext cx="4176464" cy="890566"/>
          </a:xfrm>
          <a:prstGeom prst="wedgeEllipseCallout">
            <a:avLst>
              <a:gd name="adj1" fmla="val -57319"/>
              <a:gd name="adj2" fmla="val 41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メイリオ" panose="020B0604030504040204" pitchFamily="50" charset="-128"/>
                <a:ea typeface="メイリオ" panose="020B0604030504040204" pitchFamily="50" charset="-128"/>
              </a:rPr>
              <a:t>It’s not just digitalization</a:t>
            </a:r>
            <a:endParaRPr kumimoji="1" lang="ja-JP" altLang="en-US" sz="1600" b="1" dirty="0">
              <a:latin typeface="メイリオ" panose="020B0604030504040204" pitchFamily="50" charset="-128"/>
              <a:ea typeface="メイリオ" panose="020B0604030504040204" pitchFamily="50" charset="-128"/>
            </a:endParaRPr>
          </a:p>
        </p:txBody>
      </p:sp>
      <p:pic>
        <p:nvPicPr>
          <p:cNvPr id="4098" name="Picture 2" descr="https://4.bp.blogspot.com/-RK1r8J9kF_c/VwIjHdTzFVI/AAAAAAAA5e8/_N9Xhc0JtM0DLsHLU5eqhqxkk8lQ-aZSQ/s800/internet_kanki_man2.png">
            <a:extLst>
              <a:ext uri="{FF2B5EF4-FFF2-40B4-BE49-F238E27FC236}">
                <a16:creationId xmlns:a16="http://schemas.microsoft.com/office/drawing/2014/main" id="{8BFB131E-1A8B-4185-97A8-67B7BE1C8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01" y="1702891"/>
            <a:ext cx="1182647" cy="149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47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https://2.bp.blogspot.com/-ktUvoiZMCcM/VCkbkgctusI/AAAAAAAAnJM/nGH3iaIS6dQ/s800/koujou_mokushi_kensa.png">
            <a:extLst>
              <a:ext uri="{FF2B5EF4-FFF2-40B4-BE49-F238E27FC236}">
                <a16:creationId xmlns:a16="http://schemas.microsoft.com/office/drawing/2014/main" id="{42D96CA0-1050-452C-8A88-FE88E3EAC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5035" y="4953000"/>
            <a:ext cx="1656054" cy="1759621"/>
          </a:xfrm>
          <a:prstGeom prst="rect">
            <a:avLst/>
          </a:prstGeom>
          <a:noFill/>
          <a:extLst>
            <a:ext uri="{909E8E84-426E-40DD-AFC4-6F175D3DCCD1}">
              <a14:hiddenFill xmlns:a14="http://schemas.microsoft.com/office/drawing/2010/main">
                <a:solidFill>
                  <a:srgbClr val="FFFFFF"/>
                </a:solidFill>
              </a14:hiddenFill>
            </a:ext>
          </a:extLst>
        </p:spPr>
      </p:pic>
      <p:sp>
        <p:nvSpPr>
          <p:cNvPr id="3" name="矢印: 五方向 2">
            <a:extLst>
              <a:ext uri="{FF2B5EF4-FFF2-40B4-BE49-F238E27FC236}">
                <a16:creationId xmlns:a16="http://schemas.microsoft.com/office/drawing/2014/main" id="{B66DBD8D-5644-4A40-A17F-2A3DC11D4A59}"/>
              </a:ext>
            </a:extLst>
          </p:cNvPr>
          <p:cNvSpPr/>
          <p:nvPr/>
        </p:nvSpPr>
        <p:spPr>
          <a:xfrm>
            <a:off x="255477" y="1188778"/>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242784"/>
            <a:ext cx="6347046" cy="1067406"/>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a:t>
            </a:r>
            <a:r>
              <a:rPr lang="en-US" sz="1100" dirty="0">
                <a:solidFill>
                  <a:schemeClr val="tx1"/>
                </a:solidFill>
              </a:rPr>
              <a:t>Two man-hours are required for measurement and report entry.</a:t>
            </a:r>
            <a:endParaRPr lang="ja-JP" altLang="en-US" sz="1100" dirty="0">
              <a:solidFill>
                <a:schemeClr val="tx1"/>
              </a:solidFill>
            </a:endParaRPr>
          </a:p>
          <a:p>
            <a:r>
              <a:rPr lang="ja-JP" altLang="en-US" sz="1100" dirty="0">
                <a:solidFill>
                  <a:schemeClr val="tx1"/>
                </a:solidFill>
              </a:rPr>
              <a:t>　</a:t>
            </a:r>
            <a:r>
              <a:rPr lang="en-US" sz="1100" dirty="0">
                <a:solidFill>
                  <a:schemeClr val="tx1"/>
                </a:solidFill>
              </a:rPr>
              <a:t>(One person reads out the measurement value and the other person fills out the report form)</a:t>
            </a:r>
            <a:endParaRPr lang="ja-JP" altLang="en-US" sz="1100" dirty="0">
              <a:solidFill>
                <a:schemeClr val="tx1"/>
              </a:solidFill>
            </a:endParaRPr>
          </a:p>
          <a:p>
            <a:r>
              <a:rPr lang="ja-JP" altLang="en-US" sz="1100" dirty="0">
                <a:solidFill>
                  <a:schemeClr val="tx1"/>
                </a:solidFill>
              </a:rPr>
              <a:t>・</a:t>
            </a:r>
            <a:r>
              <a:rPr lang="en-US" sz="1100" dirty="0">
                <a:solidFill>
                  <a:schemeClr val="tx1"/>
                </a:solidFill>
              </a:rPr>
              <a:t>Changing the measuring instrument and report form is a hassle.</a:t>
            </a:r>
            <a:endParaRPr lang="ja-JP" altLang="en-US" sz="1100" dirty="0">
              <a:solidFill>
                <a:schemeClr val="tx1"/>
              </a:solidFill>
            </a:endParaRPr>
          </a:p>
          <a:p>
            <a:r>
              <a:rPr lang="ja-JP" altLang="en-US" sz="1100" dirty="0">
                <a:solidFill>
                  <a:schemeClr val="tx1"/>
                </a:solidFill>
              </a:rPr>
              <a:t>・</a:t>
            </a:r>
            <a:r>
              <a:rPr lang="en-US" sz="1100" dirty="0">
                <a:solidFill>
                  <a:schemeClr val="tx1"/>
                </a:solidFill>
              </a:rPr>
              <a:t>In environments where it is difficult to fill in paper reports (closed, dark, high places, etc.), there is a time </a:t>
            </a:r>
          </a:p>
          <a:p>
            <a:r>
              <a:rPr lang="en-US" sz="1100" dirty="0">
                <a:solidFill>
                  <a:schemeClr val="tx1"/>
                </a:solidFill>
              </a:rPr>
              <a:t>   lag from visual observation to filling in measured values, and errors occur.</a:t>
            </a:r>
            <a:endParaRPr lang="en-US" altLang="ja-JP" sz="11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8778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a:t>
            </a:r>
            <a:r>
              <a:rPr lang="en-US" sz="1100" dirty="0">
                <a:solidFill>
                  <a:schemeClr val="tx1"/>
                </a:solidFill>
              </a:rPr>
              <a:t>By simply reading out the measurement results, they can be entered immediately in a designated place in the report.</a:t>
            </a:r>
            <a:endParaRPr lang="en-US" altLang="ja-JP" sz="1100" dirty="0">
              <a:solidFill>
                <a:schemeClr val="tx1"/>
              </a:solidFill>
            </a:endParaRPr>
          </a:p>
          <a:p>
            <a:r>
              <a:rPr lang="ja-JP" altLang="en-US" sz="1100" dirty="0">
                <a:solidFill>
                  <a:schemeClr val="tx1"/>
                </a:solidFill>
              </a:rPr>
              <a:t>・</a:t>
            </a:r>
            <a:r>
              <a:rPr lang="en-US" sz="1100" dirty="0">
                <a:solidFill>
                  <a:schemeClr val="tx1"/>
                </a:solidFill>
              </a:rPr>
              <a:t>Man-hours for a clerk are not required.</a:t>
            </a:r>
            <a:endParaRPr lang="en-US" altLang="ja-JP" sz="1100" dirty="0">
              <a:solidFill>
                <a:schemeClr val="tx1"/>
              </a:solidFill>
            </a:endParaRPr>
          </a:p>
          <a:p>
            <a:r>
              <a:rPr lang="ja-JP" altLang="en-US" sz="1100" dirty="0">
                <a:solidFill>
                  <a:schemeClr val="tx1"/>
                </a:solidFill>
              </a:rPr>
              <a:t>・</a:t>
            </a:r>
            <a:r>
              <a:rPr lang="en-US" sz="1100" dirty="0">
                <a:solidFill>
                  <a:schemeClr val="tx1"/>
                </a:solidFill>
              </a:rPr>
              <a:t>Hands-free work is possible without having to hold a report.</a:t>
            </a:r>
            <a:endParaRPr lang="en-US" altLang="ja-JP" sz="11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#Voice input</a:t>
            </a:r>
            <a:endParaRPr lang="ja-JP" altLang="en-US" sz="1000" b="1" dirty="0">
              <a:solidFill>
                <a:schemeClr val="tx1"/>
              </a:solidFill>
            </a:endParaRPr>
          </a:p>
        </p:txBody>
      </p:sp>
      <p:sp>
        <p:nvSpPr>
          <p:cNvPr id="46" name="テキスト ボックス 45">
            <a:extLst>
              <a:ext uri="{FF2B5EF4-FFF2-40B4-BE49-F238E27FC236}">
                <a16:creationId xmlns:a16="http://schemas.microsoft.com/office/drawing/2014/main" id="{10CF8197-8218-4FA7-A33C-88E2C75CCECF}"/>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Voice input for inspection measurements</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A8768BA2-17D8-44A9-8B53-3E0B62F9D541}"/>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Manufacturing: Quality inspection</a:t>
            </a:r>
          </a:p>
          <a:p>
            <a:pPr algn="ctr"/>
            <a:endParaRPr kumimoji="1" lang="ja-JP" altLang="en-US" sz="1400" dirty="0">
              <a:solidFill>
                <a:schemeClr val="tx1">
                  <a:lumMod val="75000"/>
                  <a:lumOff val="25000"/>
                </a:schemeClr>
              </a:solidFill>
            </a:endParaRPr>
          </a:p>
        </p:txBody>
      </p:sp>
      <p:pic>
        <p:nvPicPr>
          <p:cNvPr id="1026" name="Picture 2" descr="https://www.advanced-media.co.jp/media/2015/07/004-1100x471.jpg">
            <a:extLst>
              <a:ext uri="{FF2B5EF4-FFF2-40B4-BE49-F238E27FC236}">
                <a16:creationId xmlns:a16="http://schemas.microsoft.com/office/drawing/2014/main" id="{5210A2C8-D3B4-43DB-83C7-A69067FC68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50" t="11997" r="71000" b="20577"/>
          <a:stretch/>
        </p:blipFill>
        <p:spPr bwMode="auto">
          <a:xfrm>
            <a:off x="1271430" y="5840145"/>
            <a:ext cx="343803" cy="859506"/>
          </a:xfrm>
          <a:prstGeom prst="rect">
            <a:avLst/>
          </a:prstGeom>
          <a:noFill/>
          <a:extLst>
            <a:ext uri="{909E8E84-426E-40DD-AFC4-6F175D3DCCD1}">
              <a14:hiddenFill xmlns:a14="http://schemas.microsoft.com/office/drawing/2010/main">
                <a:solidFill>
                  <a:srgbClr val="FFFFFF"/>
                </a:solidFill>
              </a14:hiddenFill>
            </a:ext>
          </a:extLst>
        </p:spPr>
      </p:pic>
      <p:sp>
        <p:nvSpPr>
          <p:cNvPr id="2" name="吹き出し: 円形 1">
            <a:extLst>
              <a:ext uri="{FF2B5EF4-FFF2-40B4-BE49-F238E27FC236}">
                <a16:creationId xmlns:a16="http://schemas.microsoft.com/office/drawing/2014/main" id="{FB0CB777-2604-4BEB-84C6-DE8F43629B67}"/>
              </a:ext>
            </a:extLst>
          </p:cNvPr>
          <p:cNvSpPr/>
          <p:nvPr/>
        </p:nvSpPr>
        <p:spPr>
          <a:xfrm>
            <a:off x="919874" y="4336920"/>
            <a:ext cx="1656054" cy="1062701"/>
          </a:xfrm>
          <a:prstGeom prst="wedgeEllipseCallout">
            <a:avLst>
              <a:gd name="adj1" fmla="val -28620"/>
              <a:gd name="adj2" fmla="val 6470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Measured value</a:t>
            </a:r>
            <a:r>
              <a:rPr kumimoji="1" lang="ja-JP" altLang="en-US" sz="1600" dirty="0">
                <a:solidFill>
                  <a:schemeClr val="tx1"/>
                </a:solidFill>
              </a:rPr>
              <a:t>　</a:t>
            </a:r>
            <a:r>
              <a:rPr kumimoji="1" lang="en-US" altLang="ja-JP" sz="1600" dirty="0">
                <a:solidFill>
                  <a:schemeClr val="tx1"/>
                </a:solidFill>
              </a:rPr>
              <a:t>45mm</a:t>
            </a:r>
            <a:endParaRPr kumimoji="1" lang="ja-JP" altLang="en-US" sz="1600" dirty="0">
              <a:solidFill>
                <a:schemeClr val="tx1"/>
              </a:solidFill>
            </a:endParaRPr>
          </a:p>
        </p:txBody>
      </p:sp>
      <p:sp>
        <p:nvSpPr>
          <p:cNvPr id="49" name="テキスト ボックス 44">
            <a:extLst>
              <a:ext uri="{FF2B5EF4-FFF2-40B4-BE49-F238E27FC236}">
                <a16:creationId xmlns:a16="http://schemas.microsoft.com/office/drawing/2014/main" id="{EDB164C2-B8E2-4864-9634-7631C918473F}"/>
              </a:ext>
            </a:extLst>
          </p:cNvPr>
          <p:cNvSpPr txBox="1"/>
          <p:nvPr/>
        </p:nvSpPr>
        <p:spPr>
          <a:xfrm>
            <a:off x="794386" y="6673027"/>
            <a:ext cx="1045251" cy="246221"/>
          </a:xfrm>
          <a:prstGeom prst="rect">
            <a:avLst/>
          </a:prstGeom>
          <a:noFill/>
        </p:spPr>
        <p:txBody>
          <a:bodyPr wrap="square" rtlCol="0">
            <a:spAutoFit/>
          </a:bodyPr>
          <a:lstStyle/>
          <a:p>
            <a:r>
              <a:rPr lang="en-US" altLang="ja-JP" sz="1000" b="1" dirty="0"/>
              <a:t>Audio</a:t>
            </a:r>
            <a:r>
              <a:rPr lang="ja-JP" altLang="en-US" sz="1000" b="1" dirty="0"/>
              <a:t> </a:t>
            </a:r>
            <a:r>
              <a:rPr lang="en-US" altLang="ja-JP" sz="1000" b="1" dirty="0"/>
              <a:t>input mic</a:t>
            </a:r>
          </a:p>
        </p:txBody>
      </p:sp>
      <p:sp>
        <p:nvSpPr>
          <p:cNvPr id="51" name="吹き出し: 円形 50">
            <a:extLst>
              <a:ext uri="{FF2B5EF4-FFF2-40B4-BE49-F238E27FC236}">
                <a16:creationId xmlns:a16="http://schemas.microsoft.com/office/drawing/2014/main" id="{D55C1521-6983-4872-85E1-2E8CFDC7DA9C}"/>
              </a:ext>
            </a:extLst>
          </p:cNvPr>
          <p:cNvSpPr/>
          <p:nvPr/>
        </p:nvSpPr>
        <p:spPr>
          <a:xfrm>
            <a:off x="1652822" y="5648535"/>
            <a:ext cx="1045250" cy="673598"/>
          </a:xfrm>
          <a:prstGeom prst="wedgeEllipseCallout">
            <a:avLst>
              <a:gd name="adj1" fmla="val -59449"/>
              <a:gd name="adj2" fmla="val 172"/>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tx1"/>
                </a:solidFill>
              </a:rPr>
              <a:t>Measured</a:t>
            </a:r>
            <a:r>
              <a:rPr lang="ja-JP" altLang="en-US" sz="1050" dirty="0">
                <a:solidFill>
                  <a:schemeClr val="tx1"/>
                </a:solidFill>
              </a:rPr>
              <a:t> </a:t>
            </a:r>
            <a:r>
              <a:rPr lang="en-US" altLang="ja-JP" sz="1050" dirty="0">
                <a:solidFill>
                  <a:schemeClr val="tx1"/>
                </a:solidFill>
              </a:rPr>
              <a:t>value</a:t>
            </a:r>
            <a:endParaRPr kumimoji="1" lang="en-US" altLang="ja-JP" sz="1050" dirty="0">
              <a:solidFill>
                <a:schemeClr val="tx1"/>
              </a:solidFill>
            </a:endParaRPr>
          </a:p>
          <a:p>
            <a:pPr algn="ctr"/>
            <a:r>
              <a:rPr kumimoji="1" lang="en-US" altLang="ja-JP" sz="1050" dirty="0">
                <a:solidFill>
                  <a:schemeClr val="tx1"/>
                </a:solidFill>
              </a:rPr>
              <a:t>45mm</a:t>
            </a:r>
            <a:endParaRPr kumimoji="1" lang="ja-JP" altLang="en-US" sz="1050" dirty="0">
              <a:solidFill>
                <a:schemeClr val="tx1"/>
              </a:solidFill>
            </a:endParaRPr>
          </a:p>
        </p:txBody>
      </p:sp>
      <p:sp>
        <p:nvSpPr>
          <p:cNvPr id="52" name="四角形吹き出し 19">
            <a:extLst>
              <a:ext uri="{FF2B5EF4-FFF2-40B4-BE49-F238E27FC236}">
                <a16:creationId xmlns:a16="http://schemas.microsoft.com/office/drawing/2014/main" id="{113409FF-0736-4F2B-AE93-C0B9F1D81BCE}"/>
              </a:ext>
            </a:extLst>
          </p:cNvPr>
          <p:cNvSpPr/>
          <p:nvPr/>
        </p:nvSpPr>
        <p:spPr>
          <a:xfrm>
            <a:off x="332656" y="7039042"/>
            <a:ext cx="2520280" cy="475489"/>
          </a:xfrm>
          <a:prstGeom prst="wedgeRectCallout">
            <a:avLst>
              <a:gd name="adj1" fmla="val -4968"/>
              <a:gd name="adj2" fmla="val -80409"/>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b="1" dirty="0">
              <a:ea typeface="ヒラギノ角ゴ ProN W3" pitchFamily="34" charset="-128"/>
            </a:endParaRPr>
          </a:p>
          <a:p>
            <a:r>
              <a:rPr lang="en-US" sz="1100" b="1" dirty="0">
                <a:ea typeface="ヒラギノ角ゴ ProN W3" pitchFamily="34" charset="-128"/>
              </a:rPr>
              <a:t>Correctness of the voice input</a:t>
            </a:r>
          </a:p>
          <a:p>
            <a:r>
              <a:rPr lang="en-US" sz="1100" b="1" dirty="0">
                <a:ea typeface="ヒラギノ角ゴ ProN W3" pitchFamily="34" charset="-128"/>
              </a:rPr>
              <a:t>  value can be confirmed by answerback</a:t>
            </a:r>
          </a:p>
          <a:p>
            <a:endParaRPr lang="ja-JP" altLang="en-US" sz="1100" b="1" dirty="0">
              <a:latin typeface="ヒラギノ角ゴ ProN W3" pitchFamily="34" charset="-128"/>
              <a:ea typeface="ヒラギノ角ゴ ProN W3" pitchFamily="34" charset="-128"/>
            </a:endParaRPr>
          </a:p>
        </p:txBody>
      </p:sp>
      <p:sp>
        <p:nvSpPr>
          <p:cNvPr id="53" name="テキスト ボックス 44">
            <a:extLst>
              <a:ext uri="{FF2B5EF4-FFF2-40B4-BE49-F238E27FC236}">
                <a16:creationId xmlns:a16="http://schemas.microsoft.com/office/drawing/2014/main" id="{C402F82E-FFE0-4E58-B61C-DAC09638B8A3}"/>
              </a:ext>
            </a:extLst>
          </p:cNvPr>
          <p:cNvSpPr txBox="1"/>
          <p:nvPr/>
        </p:nvSpPr>
        <p:spPr>
          <a:xfrm>
            <a:off x="489295" y="7580318"/>
            <a:ext cx="2251876" cy="553998"/>
          </a:xfrm>
          <a:prstGeom prst="rect">
            <a:avLst/>
          </a:prstGeom>
          <a:noFill/>
        </p:spPr>
        <p:txBody>
          <a:bodyPr wrap="square" rtlCol="0">
            <a:spAutoFit/>
          </a:bodyPr>
          <a:lstStyle/>
          <a:p>
            <a:r>
              <a:rPr lang="ja-JP" altLang="en-US" sz="1000" b="1" dirty="0"/>
              <a:t>◎ </a:t>
            </a:r>
            <a:r>
              <a:rPr lang="en-US" sz="1000" b="1" dirty="0"/>
              <a:t>Hands-free form entry is possible</a:t>
            </a:r>
            <a:endParaRPr lang="en-US" altLang="ja-JP" sz="1000" b="1" dirty="0"/>
          </a:p>
          <a:p>
            <a:r>
              <a:rPr lang="ja-JP" altLang="en-US" sz="1000" b="1" dirty="0"/>
              <a:t>◎ </a:t>
            </a:r>
            <a:r>
              <a:rPr lang="en-US" sz="1000" b="1" dirty="0"/>
              <a:t>No need to fill out reports</a:t>
            </a:r>
          </a:p>
          <a:p>
            <a:endParaRPr lang="en-US" altLang="ja-JP" sz="1000" b="1" dirty="0"/>
          </a:p>
        </p:txBody>
      </p:sp>
      <p:pic>
        <p:nvPicPr>
          <p:cNvPr id="54" name="Picture 8" descr="https://4.bp.blogspot.com/-pX3VDqFvrOs/VCkbv5VSShI/AAAAAAAAnL8/dMnwQHL1X5s/s800/yajirushi04_hayai.png">
            <a:extLst>
              <a:ext uri="{FF2B5EF4-FFF2-40B4-BE49-F238E27FC236}">
                <a16:creationId xmlns:a16="http://schemas.microsoft.com/office/drawing/2014/main" id="{97684F07-597F-4766-9DC5-F82735FC4F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475" y="5745239"/>
            <a:ext cx="674037" cy="47235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053C1531-F7C6-4DF6-A176-28B177DF828F}"/>
              </a:ext>
            </a:extLst>
          </p:cNvPr>
          <p:cNvGrpSpPr/>
          <p:nvPr/>
        </p:nvGrpSpPr>
        <p:grpSpPr>
          <a:xfrm>
            <a:off x="4546930" y="5001298"/>
            <a:ext cx="1316496" cy="1960237"/>
            <a:chOff x="4488768" y="5168097"/>
            <a:chExt cx="1316496" cy="1960237"/>
          </a:xfrm>
        </p:grpSpPr>
        <p:grpSp>
          <p:nvGrpSpPr>
            <p:cNvPr id="56" name="グループ化 55">
              <a:extLst>
                <a:ext uri="{FF2B5EF4-FFF2-40B4-BE49-F238E27FC236}">
                  <a16:creationId xmlns:a16="http://schemas.microsoft.com/office/drawing/2014/main" id="{07954A36-81DA-4C51-8C92-B383C2534909}"/>
                </a:ext>
              </a:extLst>
            </p:cNvPr>
            <p:cNvGrpSpPr/>
            <p:nvPr/>
          </p:nvGrpSpPr>
          <p:grpSpPr>
            <a:xfrm>
              <a:off x="4488768" y="5168097"/>
              <a:ext cx="1316496" cy="1960237"/>
              <a:chOff x="2060849" y="6698449"/>
              <a:chExt cx="1440160" cy="2057371"/>
            </a:xfrm>
          </p:grpSpPr>
          <p:pic>
            <p:nvPicPr>
              <p:cNvPr id="58" name="Picture 2" descr="https://3.bp.blogspot.com/-swZ71wjMAE8/XGjxvbZeGAI/AAAAAAABRbU/UrY2q58Xur0xbMHS0nZXh9_N_bGJnfG_QCLcBGAs/s800/computer_tablet1_blank.png">
                <a:extLst>
                  <a:ext uri="{FF2B5EF4-FFF2-40B4-BE49-F238E27FC236}">
                    <a16:creationId xmlns:a16="http://schemas.microsoft.com/office/drawing/2014/main" id="{6F361DB2-3B7F-4C19-B22B-78FED44D0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a:extLst>
                  <a:ext uri="{FF2B5EF4-FFF2-40B4-BE49-F238E27FC236}">
                    <a16:creationId xmlns:a16="http://schemas.microsoft.com/office/drawing/2014/main" id="{7F050010-C138-4A15-8C36-0B5A87A5E504}"/>
                  </a:ext>
                </a:extLst>
              </p:cNvPr>
              <p:cNvPicPr>
                <a:picLocks noChangeAspect="1"/>
              </p:cNvPicPr>
              <p:nvPr/>
            </p:nvPicPr>
            <p:blipFill>
              <a:blip r:embed="rId8"/>
              <a:stretch>
                <a:fillRect/>
              </a:stretch>
            </p:blipFill>
            <p:spPr>
              <a:xfrm>
                <a:off x="2132878" y="6886016"/>
                <a:ext cx="1285941" cy="1714588"/>
              </a:xfrm>
              <a:prstGeom prst="rect">
                <a:avLst/>
              </a:prstGeom>
            </p:spPr>
          </p:pic>
        </p:grpSp>
        <p:sp>
          <p:nvSpPr>
            <p:cNvPr id="9" name="正方形/長方形 8">
              <a:extLst>
                <a:ext uri="{FF2B5EF4-FFF2-40B4-BE49-F238E27FC236}">
                  <a16:creationId xmlns:a16="http://schemas.microsoft.com/office/drawing/2014/main" id="{DCC7FC8F-F7B8-4213-9B39-B3FFDE1775E8}"/>
                </a:ext>
              </a:extLst>
            </p:cNvPr>
            <p:cNvSpPr/>
            <p:nvPr/>
          </p:nvSpPr>
          <p:spPr>
            <a:xfrm>
              <a:off x="4869180" y="6033120"/>
              <a:ext cx="617220" cy="1467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tx1"/>
                  </a:solidFill>
                </a:rPr>
                <a:t>45</a:t>
              </a:r>
              <a:r>
                <a:rPr kumimoji="1" lang="ja-JP" altLang="en-US" sz="1050" b="1" dirty="0">
                  <a:solidFill>
                    <a:schemeClr val="tx1"/>
                  </a:solidFill>
                </a:rPr>
                <a:t>㎜</a:t>
              </a:r>
            </a:p>
          </p:txBody>
        </p:sp>
        <p:sp>
          <p:nvSpPr>
            <p:cNvPr id="60" name="正方形/長方形 59">
              <a:extLst>
                <a:ext uri="{FF2B5EF4-FFF2-40B4-BE49-F238E27FC236}">
                  <a16:creationId xmlns:a16="http://schemas.microsoft.com/office/drawing/2014/main" id="{1DC0FB7D-30F0-432C-862D-A4D49ECE82DA}"/>
                </a:ext>
              </a:extLst>
            </p:cNvPr>
            <p:cNvSpPr/>
            <p:nvPr/>
          </p:nvSpPr>
          <p:spPr>
            <a:xfrm>
              <a:off x="4560569" y="6040755"/>
              <a:ext cx="304801" cy="13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b="1" dirty="0">
                  <a:solidFill>
                    <a:schemeClr val="tx1"/>
                  </a:solidFill>
                </a:rPr>
                <a:t>厚み</a:t>
              </a:r>
              <a:endParaRPr kumimoji="1" lang="ja-JP" altLang="en-US" sz="700" b="1" dirty="0">
                <a:solidFill>
                  <a:schemeClr val="tx1"/>
                </a:solidFill>
              </a:endParaRPr>
            </a:p>
          </p:txBody>
        </p:sp>
      </p:grpSp>
      <p:sp>
        <p:nvSpPr>
          <p:cNvPr id="11" name="正方形/長方形 10">
            <a:extLst>
              <a:ext uri="{FF2B5EF4-FFF2-40B4-BE49-F238E27FC236}">
                <a16:creationId xmlns:a16="http://schemas.microsoft.com/office/drawing/2014/main" id="{2E2AEED8-5C6F-4A7D-B735-35C701E05A78}"/>
              </a:ext>
            </a:extLst>
          </p:cNvPr>
          <p:cNvSpPr/>
          <p:nvPr/>
        </p:nvSpPr>
        <p:spPr>
          <a:xfrm>
            <a:off x="4833532" y="5828963"/>
            <a:ext cx="804839" cy="197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吹き出し 19">
            <a:extLst>
              <a:ext uri="{FF2B5EF4-FFF2-40B4-BE49-F238E27FC236}">
                <a16:creationId xmlns:a16="http://schemas.microsoft.com/office/drawing/2014/main" id="{5C2A033A-031C-4AF4-B144-74652AEE9564}"/>
              </a:ext>
            </a:extLst>
          </p:cNvPr>
          <p:cNvSpPr/>
          <p:nvPr/>
        </p:nvSpPr>
        <p:spPr>
          <a:xfrm>
            <a:off x="3888507" y="5343207"/>
            <a:ext cx="1749863" cy="277565"/>
          </a:xfrm>
          <a:prstGeom prst="wedgeRectCallout">
            <a:avLst>
              <a:gd name="adj1" fmla="val 23273"/>
              <a:gd name="adj2" fmla="val 135936"/>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ea typeface="ヒラギノ角ゴ ProN W3" pitchFamily="34" charset="-128"/>
              </a:rPr>
              <a:t>Measurement value is set</a:t>
            </a:r>
            <a:endParaRPr lang="ja-JP" altLang="en-US" sz="1100" b="1" dirty="0">
              <a:ea typeface="ヒラギノ角ゴ ProN W3" pitchFamily="34" charset="-128"/>
            </a:endParaRPr>
          </a:p>
        </p:txBody>
      </p:sp>
      <p:pic>
        <p:nvPicPr>
          <p:cNvPr id="1030" name="Picture 6" descr="https://4.bp.blogspot.com/-993E8FTMZds/U9zsXft5wXI/AAAAAAAAkcg/yjF2qgfDIDk/s1600/number_1.png">
            <a:extLst>
              <a:ext uri="{FF2B5EF4-FFF2-40B4-BE49-F238E27FC236}">
                <a16:creationId xmlns:a16="http://schemas.microsoft.com/office/drawing/2014/main" id="{DB04B633-7FE9-421E-8068-FAAB1EE64D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559" y="4037224"/>
            <a:ext cx="615480" cy="6128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1.bp.blogspot.com/-a0AMrvLUJmM/U9zsXbwKokI/AAAAAAAAkck/UPrQbQ1R50E/s1600/number_2.png">
            <a:extLst>
              <a:ext uri="{FF2B5EF4-FFF2-40B4-BE49-F238E27FC236}">
                <a16:creationId xmlns:a16="http://schemas.microsoft.com/office/drawing/2014/main" id="{9BE7E66C-DA50-4440-92E3-BF54507ACA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7236" y="5383424"/>
            <a:ext cx="615481" cy="6128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2.bp.blogspot.com/-wsph92D4YYQ/U9zsYIuFt3I/AAAAAAAAkc0/bdRK56v8Rfg/s1600/number_3.png">
            <a:extLst>
              <a:ext uri="{FF2B5EF4-FFF2-40B4-BE49-F238E27FC236}">
                <a16:creationId xmlns:a16="http://schemas.microsoft.com/office/drawing/2014/main" id="{3D90873C-AEF5-4F0F-A67C-52EBD3217D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8051" y="4689473"/>
            <a:ext cx="615481" cy="612817"/>
          </a:xfrm>
          <a:prstGeom prst="rect">
            <a:avLst/>
          </a:prstGeom>
          <a:noFill/>
          <a:extLst>
            <a:ext uri="{909E8E84-426E-40DD-AFC4-6F175D3DCCD1}">
              <a14:hiddenFill xmlns:a14="http://schemas.microsoft.com/office/drawing/2010/main">
                <a:solidFill>
                  <a:srgbClr val="FFFFFF"/>
                </a:solidFill>
              </a14:hiddenFill>
            </a:ext>
          </a:extLst>
        </p:spPr>
      </p:pic>
      <p:sp>
        <p:nvSpPr>
          <p:cNvPr id="62" name="四角形: 角を丸くする 61">
            <a:extLst>
              <a:ext uri="{FF2B5EF4-FFF2-40B4-BE49-F238E27FC236}">
                <a16:creationId xmlns:a16="http://schemas.microsoft.com/office/drawing/2014/main" id="{18A9413D-11F0-484E-B0E3-02CDEC9DCC48}"/>
              </a:ext>
            </a:extLst>
          </p:cNvPr>
          <p:cNvSpPr/>
          <p:nvPr/>
        </p:nvSpPr>
        <p:spPr>
          <a:xfrm>
            <a:off x="2924944" y="6976845"/>
            <a:ext cx="3677579" cy="111267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dirty="0">
                <a:solidFill>
                  <a:schemeClr val="tx1"/>
                </a:solidFill>
              </a:rPr>
              <a:t>Other things possible to do:</a:t>
            </a:r>
            <a:endParaRPr lang="en-US" altLang="ja-JP" sz="1400" u="sng" dirty="0">
              <a:solidFill>
                <a:schemeClr val="tx1"/>
              </a:solidFill>
            </a:endParaRPr>
          </a:p>
          <a:p>
            <a:r>
              <a:rPr lang="ja-JP" altLang="en-US" sz="1050" dirty="0">
                <a:solidFill>
                  <a:schemeClr val="tx1"/>
                </a:solidFill>
              </a:rPr>
              <a:t>・</a:t>
            </a:r>
            <a:r>
              <a:rPr lang="en-US" altLang="ja-JP" sz="1050" dirty="0">
                <a:solidFill>
                  <a:schemeClr val="tx1"/>
                </a:solidFill>
              </a:rPr>
              <a:t>Customer</a:t>
            </a:r>
            <a:r>
              <a:rPr lang="en-US" sz="1050" dirty="0">
                <a:solidFill>
                  <a:schemeClr val="tx1"/>
                </a:solidFill>
              </a:rPr>
              <a:t> can also enter with own words</a:t>
            </a:r>
            <a:endParaRPr kumimoji="1" lang="en-US" altLang="ja-JP" sz="1050" dirty="0">
              <a:solidFill>
                <a:schemeClr val="tx1"/>
              </a:solidFill>
            </a:endParaRPr>
          </a:p>
          <a:p>
            <a:r>
              <a:rPr lang="ja-JP" altLang="en-US" sz="1050" dirty="0">
                <a:solidFill>
                  <a:schemeClr val="tx1"/>
                </a:solidFill>
              </a:rPr>
              <a:t>・</a:t>
            </a:r>
            <a:r>
              <a:rPr lang="en-US" sz="1050" dirty="0">
                <a:solidFill>
                  <a:schemeClr val="tx1"/>
                </a:solidFill>
              </a:rPr>
              <a:t>When you ask "Where is it now?" it tells you the name of the item that was entered most recently</a:t>
            </a:r>
            <a:endParaRPr kumimoji="1" lang="en-US" altLang="ja-JP" sz="1050" dirty="0">
              <a:solidFill>
                <a:schemeClr val="tx1"/>
              </a:solidFill>
            </a:endParaRPr>
          </a:p>
          <a:p>
            <a:r>
              <a:rPr lang="ja-JP" altLang="en-US" sz="1050" dirty="0">
                <a:solidFill>
                  <a:schemeClr val="tx1"/>
                </a:solidFill>
              </a:rPr>
              <a:t>・</a:t>
            </a:r>
            <a:r>
              <a:rPr lang="en-US" sz="1050" dirty="0">
                <a:solidFill>
                  <a:schemeClr val="tx1"/>
                </a:solidFill>
              </a:rPr>
              <a:t>Input setting by abbreviation is also possible</a:t>
            </a:r>
            <a:endParaRPr lang="en-US" altLang="ja-JP" sz="1050" dirty="0">
              <a:solidFill>
                <a:schemeClr val="tx1"/>
              </a:solidFill>
            </a:endParaRPr>
          </a:p>
        </p:txBody>
      </p:sp>
      <p:sp>
        <p:nvSpPr>
          <p:cNvPr id="34" name="テキスト ボックス 3">
            <a:extLst>
              <a:ext uri="{FF2B5EF4-FFF2-40B4-BE49-F238E27FC236}">
                <a16:creationId xmlns:a16="http://schemas.microsoft.com/office/drawing/2014/main" id="{3E4CC5DB-E421-4C86-B6B0-30791A00BD5C}"/>
              </a:ext>
            </a:extLst>
          </p:cNvPr>
          <p:cNvSpPr txBox="1"/>
          <p:nvPr/>
        </p:nvSpPr>
        <p:spPr>
          <a:xfrm>
            <a:off x="294927" y="848544"/>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35" name="テキスト ボックス 6">
            <a:extLst>
              <a:ext uri="{FF2B5EF4-FFF2-40B4-BE49-F238E27FC236}">
                <a16:creationId xmlns:a16="http://schemas.microsoft.com/office/drawing/2014/main" id="{A9DBDA2F-EC7A-4B5E-BBEC-769481A5D7B9}"/>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36" name="テキスト ボックス 39">
            <a:extLst>
              <a:ext uri="{FF2B5EF4-FFF2-40B4-BE49-F238E27FC236}">
                <a16:creationId xmlns:a16="http://schemas.microsoft.com/office/drawing/2014/main" id="{1149CB90-45EA-4E82-967C-E22F51A48E31}"/>
              </a:ext>
            </a:extLst>
          </p:cNvPr>
          <p:cNvSpPr txBox="1"/>
          <p:nvPr/>
        </p:nvSpPr>
        <p:spPr>
          <a:xfrm>
            <a:off x="255477" y="8480578"/>
            <a:ext cx="2597459" cy="276999"/>
          </a:xfrm>
          <a:prstGeom prst="rect">
            <a:avLst/>
          </a:prstGeom>
          <a:noFill/>
        </p:spPr>
        <p:txBody>
          <a:bodyPr wrap="square" rtlCol="0">
            <a:spAutoFit/>
          </a:bodyPr>
          <a:lstStyle/>
          <a:p>
            <a:r>
              <a:rPr lang="en-US" altLang="ja-JP" sz="1200" dirty="0"/>
              <a:t>i-Reporter functions to be used</a:t>
            </a:r>
            <a:endParaRPr lang="ja-JP" altLang="en-US" sz="1200" dirty="0"/>
          </a:p>
        </p:txBody>
      </p:sp>
    </p:spTree>
    <p:custDataLst>
      <p:tags r:id="rId1"/>
    </p:custDataLst>
    <p:extLst>
      <p:ext uri="{BB962C8B-B14F-4D97-AF65-F5344CB8AC3E}">
        <p14:creationId xmlns:p14="http://schemas.microsoft.com/office/powerpoint/2010/main" val="335285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77825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There are so many product numbers that it is difficult to find a target check sheet.</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Finding a check sheet in progress of that of another person in charge takes time.</a:t>
            </a:r>
          </a:p>
          <a:p>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2"/>
            <a:ext cx="6347046" cy="8055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altLang="ja-JP" sz="1400" dirty="0">
                <a:solidFill>
                  <a:schemeClr val="tx1"/>
                </a:solidFill>
              </a:rPr>
              <a:t>N</a:t>
            </a:r>
            <a:r>
              <a:rPr lang="en-US" sz="1400" dirty="0">
                <a:solidFill>
                  <a:schemeClr val="tx1"/>
                </a:solidFill>
              </a:rPr>
              <a:t>ecessary check sheet for work can be started on tablet immediately.</a:t>
            </a:r>
          </a:p>
          <a:p>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76972" y="8770521"/>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a:t>
            </a:r>
            <a:r>
              <a:rPr lang="en-US" altLang="ja-JP" sz="1000" b="1" dirty="0">
                <a:solidFill>
                  <a:schemeClr val="tx1"/>
                </a:solidFill>
              </a:rPr>
              <a:t>Custom</a:t>
            </a:r>
            <a:r>
              <a:rPr lang="ja-JP" altLang="en-US" sz="1000" b="1" dirty="0">
                <a:solidFill>
                  <a:schemeClr val="tx1"/>
                </a:solidFill>
              </a:rPr>
              <a:t> </a:t>
            </a:r>
            <a:r>
              <a:rPr lang="en-US" altLang="ja-JP" sz="1000" b="1" dirty="0">
                <a:solidFill>
                  <a:schemeClr val="tx1"/>
                </a:solidFill>
              </a:rPr>
              <a:t>menu</a:t>
            </a:r>
            <a:endParaRPr lang="ja-JP" altLang="en-US" sz="1000" b="1" dirty="0">
              <a:solidFill>
                <a:schemeClr val="tx1"/>
              </a:solidFill>
            </a:endParaRPr>
          </a:p>
        </p:txBody>
      </p:sp>
      <p:grpSp>
        <p:nvGrpSpPr>
          <p:cNvPr id="24" name="グループ化 23">
            <a:extLst>
              <a:ext uri="{FF2B5EF4-FFF2-40B4-BE49-F238E27FC236}">
                <a16:creationId xmlns:a16="http://schemas.microsoft.com/office/drawing/2014/main" id="{CE92E2D1-85D4-4B3D-B449-EE9C64AA9779}"/>
              </a:ext>
            </a:extLst>
          </p:cNvPr>
          <p:cNvGrpSpPr/>
          <p:nvPr/>
        </p:nvGrpSpPr>
        <p:grpSpPr>
          <a:xfrm>
            <a:off x="256535" y="5630295"/>
            <a:ext cx="1512168" cy="1068872"/>
            <a:chOff x="255477" y="6249144"/>
            <a:chExt cx="1512168" cy="1068872"/>
          </a:xfrm>
        </p:grpSpPr>
        <p:pic>
          <p:nvPicPr>
            <p:cNvPr id="25" name="図 24">
              <a:extLst>
                <a:ext uri="{FF2B5EF4-FFF2-40B4-BE49-F238E27FC236}">
                  <a16:creationId xmlns:a16="http://schemas.microsoft.com/office/drawing/2014/main" id="{D2D9A765-24FD-453A-8E1C-DF6B4BB83F8B}"/>
                </a:ext>
              </a:extLst>
            </p:cNvPr>
            <p:cNvPicPr>
              <a:picLocks noChangeAspect="1"/>
            </p:cNvPicPr>
            <p:nvPr/>
          </p:nvPicPr>
          <p:blipFill>
            <a:blip r:embed="rId4"/>
            <a:stretch>
              <a:fillRect/>
            </a:stretch>
          </p:blipFill>
          <p:spPr>
            <a:xfrm>
              <a:off x="255477" y="6249144"/>
              <a:ext cx="1512168" cy="1068872"/>
            </a:xfrm>
            <a:prstGeom prst="rect">
              <a:avLst/>
            </a:prstGeom>
          </p:spPr>
        </p:pic>
        <p:pic>
          <p:nvPicPr>
            <p:cNvPr id="26" name="Picture 4" descr="https://3.bp.blogspot.com/-ZMrpdt1m_0w/XCQhF0FK6TI/AAAAAAABQ6U/pbbsQXyXetM_0O8KNzsVe_810K0L9j-AACLcBGAs/s800/saisenbako_qr.png">
              <a:extLst>
                <a:ext uri="{FF2B5EF4-FFF2-40B4-BE49-F238E27FC236}">
                  <a16:creationId xmlns:a16="http://schemas.microsoft.com/office/drawing/2014/main" id="{14CF271A-A142-4C0C-8B65-355CB04050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358" t="12254" r="41201" b="71335"/>
            <a:stretch/>
          </p:blipFill>
          <p:spPr bwMode="auto">
            <a:xfrm>
              <a:off x="331775" y="6401843"/>
              <a:ext cx="410689" cy="397329"/>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https://3.bp.blogspot.com/-aLzsUH4ENgc/WUdZGc_TJ_I/AAAAAAABFCg/9lApl5U5gSA2TA48xvnfXlc6dwrTvsh2wCLcBGAs/s800/smartphone_photo_satsuei_man.png">
            <a:extLst>
              <a:ext uri="{FF2B5EF4-FFF2-40B4-BE49-F238E27FC236}">
                <a16:creationId xmlns:a16="http://schemas.microsoft.com/office/drawing/2014/main" id="{6D2A628C-5557-462B-BE3C-26FA04814C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19820" y="5360333"/>
            <a:ext cx="1469831" cy="1639979"/>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BE5B050B-9700-42F9-A97F-5D2BCB887822}"/>
              </a:ext>
            </a:extLst>
          </p:cNvPr>
          <p:cNvSpPr/>
          <p:nvPr/>
        </p:nvSpPr>
        <p:spPr>
          <a:xfrm>
            <a:off x="332833" y="5782994"/>
            <a:ext cx="410689" cy="397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08E431F-4612-4326-BFBA-FDCBE5C40DC4}"/>
              </a:ext>
            </a:extLst>
          </p:cNvPr>
          <p:cNvSpPr txBox="1"/>
          <p:nvPr/>
        </p:nvSpPr>
        <p:spPr>
          <a:xfrm>
            <a:off x="353797" y="6650811"/>
            <a:ext cx="1288943" cy="276999"/>
          </a:xfrm>
          <a:prstGeom prst="rect">
            <a:avLst/>
          </a:prstGeom>
          <a:noFill/>
        </p:spPr>
        <p:txBody>
          <a:bodyPr wrap="none" rtlCol="0">
            <a:spAutoFit/>
          </a:bodyPr>
          <a:lstStyle/>
          <a:p>
            <a:r>
              <a:rPr lang="en-US" altLang="ja-JP" sz="1200" dirty="0"/>
              <a:t>Work</a:t>
            </a:r>
            <a:r>
              <a:rPr lang="ja-JP" altLang="en-US" sz="1200" dirty="0"/>
              <a:t> </a:t>
            </a:r>
            <a:r>
              <a:rPr lang="en-US" altLang="ja-JP" sz="1200" dirty="0"/>
              <a:t>instructions</a:t>
            </a:r>
            <a:endParaRPr kumimoji="1" lang="ja-JP" altLang="en-US" sz="1200" dirty="0"/>
          </a:p>
        </p:txBody>
      </p:sp>
      <p:pic>
        <p:nvPicPr>
          <p:cNvPr id="31" name="図 30">
            <a:extLst>
              <a:ext uri="{FF2B5EF4-FFF2-40B4-BE49-F238E27FC236}">
                <a16:creationId xmlns:a16="http://schemas.microsoft.com/office/drawing/2014/main" id="{5EABC68B-E9B9-4933-83FE-57CC7F9DC55D}"/>
              </a:ext>
            </a:extLst>
          </p:cNvPr>
          <p:cNvPicPr>
            <a:picLocks noChangeAspect="1"/>
          </p:cNvPicPr>
          <p:nvPr/>
        </p:nvPicPr>
        <p:blipFill>
          <a:blip r:embed="rId7"/>
          <a:stretch>
            <a:fillRect/>
          </a:stretch>
        </p:blipFill>
        <p:spPr>
          <a:xfrm>
            <a:off x="2852936" y="5479021"/>
            <a:ext cx="1469544" cy="1469544"/>
          </a:xfrm>
          <a:prstGeom prst="rect">
            <a:avLst/>
          </a:prstGeom>
        </p:spPr>
      </p:pic>
      <p:pic>
        <p:nvPicPr>
          <p:cNvPr id="32" name="Picture 8" descr="https://4.bp.blogspot.com/-pX3VDqFvrOs/VCkbv5VSShI/AAAAAAAAnL8/dMnwQHL1X5s/s800/yajirushi04_hayai.png">
            <a:extLst>
              <a:ext uri="{FF2B5EF4-FFF2-40B4-BE49-F238E27FC236}">
                <a16:creationId xmlns:a16="http://schemas.microsoft.com/office/drawing/2014/main" id="{D203FABB-A607-4EDB-9D07-EBBD019911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2372" y="6053054"/>
            <a:ext cx="670388" cy="329099"/>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314B3A74-A129-4536-B774-3151FC30B495}"/>
              </a:ext>
            </a:extLst>
          </p:cNvPr>
          <p:cNvSpPr txBox="1"/>
          <p:nvPr/>
        </p:nvSpPr>
        <p:spPr>
          <a:xfrm>
            <a:off x="2269336" y="6343034"/>
            <a:ext cx="672556" cy="307777"/>
          </a:xfrm>
          <a:prstGeom prst="rect">
            <a:avLst/>
          </a:prstGeom>
          <a:noFill/>
        </p:spPr>
        <p:txBody>
          <a:bodyPr wrap="none" rtlCol="0">
            <a:spAutoFit/>
          </a:bodyPr>
          <a:lstStyle/>
          <a:p>
            <a:r>
              <a:rPr kumimoji="1" lang="en-US" altLang="ja-JP" sz="1400" dirty="0"/>
              <a:t>Search</a:t>
            </a:r>
            <a:endParaRPr kumimoji="1" lang="ja-JP" altLang="en-US" sz="1400" dirty="0"/>
          </a:p>
        </p:txBody>
      </p:sp>
      <p:grpSp>
        <p:nvGrpSpPr>
          <p:cNvPr id="34" name="グループ化 33">
            <a:extLst>
              <a:ext uri="{FF2B5EF4-FFF2-40B4-BE49-F238E27FC236}">
                <a16:creationId xmlns:a16="http://schemas.microsoft.com/office/drawing/2014/main" id="{A442D20A-967B-47D0-B301-4AA5F7A9A42A}"/>
              </a:ext>
            </a:extLst>
          </p:cNvPr>
          <p:cNvGrpSpPr/>
          <p:nvPr/>
        </p:nvGrpSpPr>
        <p:grpSpPr>
          <a:xfrm>
            <a:off x="5052686" y="5267050"/>
            <a:ext cx="1222807" cy="1697331"/>
            <a:chOff x="2060849" y="6698449"/>
            <a:chExt cx="1440160" cy="2057371"/>
          </a:xfrm>
        </p:grpSpPr>
        <p:pic>
          <p:nvPicPr>
            <p:cNvPr id="35" name="Picture 2" descr="https://3.bp.blogspot.com/-swZ71wjMAE8/XGjxvbZeGAI/AAAAAAABRbU/UrY2q58Xur0xbMHS0nZXh9_N_bGJnfG_QCLcBGAs/s800/computer_tablet1_blank.png">
              <a:extLst>
                <a:ext uri="{FF2B5EF4-FFF2-40B4-BE49-F238E27FC236}">
                  <a16:creationId xmlns:a16="http://schemas.microsoft.com/office/drawing/2014/main" id="{D298E26C-9E63-453E-AEDE-326176F252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36" name="図 35">
              <a:extLst>
                <a:ext uri="{FF2B5EF4-FFF2-40B4-BE49-F238E27FC236}">
                  <a16:creationId xmlns:a16="http://schemas.microsoft.com/office/drawing/2014/main" id="{F4D7D075-9A21-4A85-AD39-0C5D76F9BE38}"/>
                </a:ext>
              </a:extLst>
            </p:cNvPr>
            <p:cNvPicPr>
              <a:picLocks noChangeAspect="1"/>
            </p:cNvPicPr>
            <p:nvPr/>
          </p:nvPicPr>
          <p:blipFill>
            <a:blip r:embed="rId10"/>
            <a:stretch>
              <a:fillRect/>
            </a:stretch>
          </p:blipFill>
          <p:spPr>
            <a:xfrm>
              <a:off x="2132878" y="6886016"/>
              <a:ext cx="1285941" cy="1714588"/>
            </a:xfrm>
            <a:prstGeom prst="rect">
              <a:avLst/>
            </a:prstGeom>
          </p:spPr>
        </p:pic>
      </p:grpSp>
      <p:pic>
        <p:nvPicPr>
          <p:cNvPr id="38" name="Picture 12" descr="https://4.bp.blogspot.com/-4ew2IFYmQ24/U5l4o8FrA0I/AAAAAAAAhPs/mVuU_7QlAHE/s800/computer_tethering.png">
            <a:extLst>
              <a:ext uri="{FF2B5EF4-FFF2-40B4-BE49-F238E27FC236}">
                <a16:creationId xmlns:a16="http://schemas.microsoft.com/office/drawing/2014/main" id="{7117789B-C704-4BDE-8891-B4B5BBD6D65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95" t="15127" r="32546" b="60239"/>
          <a:stretch/>
        </p:blipFill>
        <p:spPr bwMode="auto">
          <a:xfrm rot="19622477">
            <a:off x="4232269" y="5877069"/>
            <a:ext cx="668675" cy="673448"/>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29112510-ED8A-42FA-AEB7-1D9922267E2A}"/>
              </a:ext>
            </a:extLst>
          </p:cNvPr>
          <p:cNvSpPr txBox="1"/>
          <p:nvPr/>
        </p:nvSpPr>
        <p:spPr>
          <a:xfrm>
            <a:off x="4485950" y="6956746"/>
            <a:ext cx="2277547" cy="523220"/>
          </a:xfrm>
          <a:prstGeom prst="rect">
            <a:avLst/>
          </a:prstGeom>
          <a:noFill/>
        </p:spPr>
        <p:txBody>
          <a:bodyPr wrap="none" rtlCol="0">
            <a:spAutoFit/>
          </a:bodyPr>
          <a:lstStyle/>
          <a:p>
            <a:r>
              <a:rPr kumimoji="1" lang="ja-JP" altLang="en-US" sz="1400" b="1" dirty="0"/>
              <a:t>◎</a:t>
            </a:r>
            <a:r>
              <a:rPr lang="en-US" altLang="ja-JP" sz="1400" b="1" dirty="0"/>
              <a:t>Necessary check sheet is </a:t>
            </a:r>
          </a:p>
          <a:p>
            <a:r>
              <a:rPr lang="en-US" altLang="ja-JP" sz="1400" b="1" dirty="0"/>
              <a:t>     opened immediately</a:t>
            </a:r>
            <a:endParaRPr lang="ja-JP" altLang="en-US" sz="1400" b="1" dirty="0"/>
          </a:p>
        </p:txBody>
      </p:sp>
      <p:sp>
        <p:nvSpPr>
          <p:cNvPr id="41" name="四角形吹き出し 19">
            <a:extLst>
              <a:ext uri="{FF2B5EF4-FFF2-40B4-BE49-F238E27FC236}">
                <a16:creationId xmlns:a16="http://schemas.microsoft.com/office/drawing/2014/main" id="{8EEE98A1-5A96-4CB2-9AE4-D48F9C8110D4}"/>
              </a:ext>
            </a:extLst>
          </p:cNvPr>
          <p:cNvSpPr/>
          <p:nvPr/>
        </p:nvSpPr>
        <p:spPr>
          <a:xfrm>
            <a:off x="353797" y="4429672"/>
            <a:ext cx="2787171" cy="593016"/>
          </a:xfrm>
          <a:prstGeom prst="wedgeRectCallout">
            <a:avLst>
              <a:gd name="adj1" fmla="val -28565"/>
              <a:gd name="adj2" fmla="val 134638"/>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b="1" dirty="0">
              <a:ea typeface="ヒラギノ角ゴ ProN W3" pitchFamily="34" charset="-128"/>
            </a:endParaRPr>
          </a:p>
          <a:p>
            <a:r>
              <a:rPr lang="en-US" sz="1100" b="1" dirty="0">
                <a:ea typeface="ヒラギノ角ゴ ProN W3" pitchFamily="34" charset="-128"/>
              </a:rPr>
              <a:t>Get information in barcode</a:t>
            </a:r>
          </a:p>
          <a:p>
            <a:r>
              <a:rPr lang="en-US" sz="1100" b="1" dirty="0">
                <a:ea typeface="ヒラギノ角ゴ ProN W3" pitchFamily="34" charset="-128"/>
              </a:rPr>
              <a:t>(Order information: product number, etc.)</a:t>
            </a:r>
          </a:p>
          <a:p>
            <a:endParaRPr lang="ja-JP" altLang="en-US" sz="1100" b="1" dirty="0">
              <a:latin typeface="ヒラギノ角ゴ ProN W3" pitchFamily="34" charset="-128"/>
              <a:ea typeface="ヒラギノ角ゴ ProN W3" pitchFamily="34" charset="-128"/>
            </a:endParaRPr>
          </a:p>
        </p:txBody>
      </p:sp>
      <p:pic>
        <p:nvPicPr>
          <p:cNvPr id="29" name="Picture 18" descr="リポートのイラスト">
            <a:extLst>
              <a:ext uri="{FF2B5EF4-FFF2-40B4-BE49-F238E27FC236}">
                <a16:creationId xmlns:a16="http://schemas.microsoft.com/office/drawing/2014/main" id="{46A03336-86D1-488E-A62B-B4B197F476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4663" y="6956186"/>
            <a:ext cx="670388" cy="670388"/>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A5F5D8BD-8922-4335-B7A1-27FEEAE69B6B}"/>
              </a:ext>
            </a:extLst>
          </p:cNvPr>
          <p:cNvSpPr txBox="1"/>
          <p:nvPr/>
        </p:nvSpPr>
        <p:spPr>
          <a:xfrm>
            <a:off x="2308335" y="7626574"/>
            <a:ext cx="1249766" cy="523220"/>
          </a:xfrm>
          <a:prstGeom prst="rect">
            <a:avLst/>
          </a:prstGeom>
          <a:noFill/>
        </p:spPr>
        <p:txBody>
          <a:bodyPr wrap="none" rtlCol="0">
            <a:spAutoFit/>
          </a:bodyPr>
          <a:lstStyle/>
          <a:p>
            <a:r>
              <a:rPr lang="en-US" sz="1400" dirty="0"/>
              <a:t>Template form</a:t>
            </a:r>
          </a:p>
          <a:p>
            <a:endParaRPr kumimoji="1" lang="ja-JP" altLang="en-US" sz="1400" dirty="0"/>
          </a:p>
        </p:txBody>
      </p:sp>
      <p:pic>
        <p:nvPicPr>
          <p:cNvPr id="44" name="Picture 18" descr="リポートのイラスト">
            <a:extLst>
              <a:ext uri="{FF2B5EF4-FFF2-40B4-BE49-F238E27FC236}">
                <a16:creationId xmlns:a16="http://schemas.microsoft.com/office/drawing/2014/main" id="{572BF0E3-3CB3-4C50-B3FE-60547FFCE1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6992" y="6956186"/>
            <a:ext cx="670388" cy="670388"/>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3EB77BCC-8DC6-417D-A236-24FA0D9D5E47}"/>
              </a:ext>
            </a:extLst>
          </p:cNvPr>
          <p:cNvSpPr txBox="1"/>
          <p:nvPr/>
        </p:nvSpPr>
        <p:spPr>
          <a:xfrm>
            <a:off x="3566788" y="7646998"/>
            <a:ext cx="1838324" cy="307777"/>
          </a:xfrm>
          <a:prstGeom prst="rect">
            <a:avLst/>
          </a:prstGeom>
          <a:noFill/>
        </p:spPr>
        <p:txBody>
          <a:bodyPr wrap="none" rtlCol="0">
            <a:spAutoFit/>
          </a:bodyPr>
          <a:lstStyle/>
          <a:p>
            <a:r>
              <a:rPr kumimoji="1" lang="en-US" altLang="ja-JP" sz="1400" dirty="0"/>
              <a:t>Check sheet in process</a:t>
            </a:r>
            <a:endParaRPr kumimoji="1" lang="ja-JP" altLang="en-US" sz="1400" dirty="0"/>
          </a:p>
        </p:txBody>
      </p:sp>
      <p:pic>
        <p:nvPicPr>
          <p:cNvPr id="50" name="図 49">
            <a:extLst>
              <a:ext uri="{FF2B5EF4-FFF2-40B4-BE49-F238E27FC236}">
                <a16:creationId xmlns:a16="http://schemas.microsoft.com/office/drawing/2014/main" id="{26A20C59-ADB0-4141-BA65-1C90C7366C1F}"/>
              </a:ext>
            </a:extLst>
          </p:cNvPr>
          <p:cNvPicPr>
            <a:picLocks noChangeAspect="1"/>
          </p:cNvPicPr>
          <p:nvPr/>
        </p:nvPicPr>
        <p:blipFill>
          <a:blip r:embed="rId13"/>
          <a:stretch>
            <a:fillRect/>
          </a:stretch>
        </p:blipFill>
        <p:spPr>
          <a:xfrm>
            <a:off x="3319800" y="5976033"/>
            <a:ext cx="578005" cy="661318"/>
          </a:xfrm>
          <a:prstGeom prst="rect">
            <a:avLst/>
          </a:prstGeom>
        </p:spPr>
      </p:pic>
      <p:sp>
        <p:nvSpPr>
          <p:cNvPr id="46" name="テキスト ボックス 45">
            <a:extLst>
              <a:ext uri="{FF2B5EF4-FFF2-40B4-BE49-F238E27FC236}">
                <a16:creationId xmlns:a16="http://schemas.microsoft.com/office/drawing/2014/main" id="{10CF8197-8218-4FA7-A33C-88E2C75CCECF}"/>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Immediate start of check sheet input</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A8768BA2-17D8-44A9-8B53-3E0B62F9D541}"/>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Manufacturing: Quality inspection</a:t>
            </a:r>
          </a:p>
          <a:p>
            <a:pPr algn="ctr"/>
            <a:endParaRPr lang="ja-JP" altLang="en-US" sz="1400" dirty="0">
              <a:solidFill>
                <a:schemeClr val="tx1">
                  <a:lumMod val="75000"/>
                  <a:lumOff val="25000"/>
                </a:schemeClr>
              </a:solidFill>
            </a:endParaRPr>
          </a:p>
        </p:txBody>
      </p:sp>
      <p:sp>
        <p:nvSpPr>
          <p:cNvPr id="48" name="テキスト ボックス 3">
            <a:extLst>
              <a:ext uri="{FF2B5EF4-FFF2-40B4-BE49-F238E27FC236}">
                <a16:creationId xmlns:a16="http://schemas.microsoft.com/office/drawing/2014/main" id="{6FEAC34E-CE2D-47C2-8711-122D32EF2178}"/>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49" name="テキスト ボックス 6">
            <a:extLst>
              <a:ext uri="{FF2B5EF4-FFF2-40B4-BE49-F238E27FC236}">
                <a16:creationId xmlns:a16="http://schemas.microsoft.com/office/drawing/2014/main" id="{A2555034-5A51-44DD-9354-F5A3AD82B850}"/>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51" name="テキスト ボックス 39">
            <a:extLst>
              <a:ext uri="{FF2B5EF4-FFF2-40B4-BE49-F238E27FC236}">
                <a16:creationId xmlns:a16="http://schemas.microsoft.com/office/drawing/2014/main" id="{D9103C42-9868-44BD-84D7-B0863CBC1FF5}"/>
              </a:ext>
            </a:extLst>
          </p:cNvPr>
          <p:cNvSpPr txBox="1"/>
          <p:nvPr/>
        </p:nvSpPr>
        <p:spPr>
          <a:xfrm>
            <a:off x="255477" y="8480578"/>
            <a:ext cx="2597459" cy="276999"/>
          </a:xfrm>
          <a:prstGeom prst="rect">
            <a:avLst/>
          </a:prstGeom>
          <a:noFill/>
        </p:spPr>
        <p:txBody>
          <a:bodyPr wrap="square" rtlCol="0">
            <a:spAutoFit/>
          </a:bodyPr>
          <a:lstStyle/>
          <a:p>
            <a:r>
              <a:rPr lang="en-US" altLang="ja-JP" sz="1200" dirty="0"/>
              <a:t>i-Reporter functions to be used</a:t>
            </a:r>
            <a:endParaRPr lang="ja-JP" altLang="en-US" sz="1200" dirty="0"/>
          </a:p>
        </p:txBody>
      </p:sp>
    </p:spTree>
    <p:custDataLst>
      <p:tags r:id="rId1"/>
    </p:custDataLst>
    <p:extLst>
      <p:ext uri="{BB962C8B-B14F-4D97-AF65-F5344CB8AC3E}">
        <p14:creationId xmlns:p14="http://schemas.microsoft.com/office/powerpoint/2010/main" val="190482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957706"/>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Do not know if the right work is done at the right time and place.</a:t>
            </a:r>
            <a:endParaRPr lang="ja-JP" altLang="en-US" sz="1400" dirty="0">
              <a:solidFill>
                <a:schemeClr val="tx1"/>
              </a:solidFill>
            </a:endParaRPr>
          </a:p>
          <a:p>
            <a:r>
              <a:rPr lang="ja-JP" altLang="en-US" sz="1400" dirty="0">
                <a:solidFill>
                  <a:schemeClr val="tx1"/>
                </a:solidFill>
              </a:rPr>
              <a:t>・</a:t>
            </a:r>
            <a:r>
              <a:rPr lang="en-US" sz="1400" dirty="0">
                <a:solidFill>
                  <a:schemeClr val="tx1"/>
                </a:solidFill>
              </a:rPr>
              <a:t>Do not know if the customer's signature after a repair is really done by the</a:t>
            </a:r>
          </a:p>
          <a:p>
            <a:r>
              <a:rPr lang="en-US" sz="1400" dirty="0">
                <a:solidFill>
                  <a:schemeClr val="tx1"/>
                </a:solidFill>
              </a:rPr>
              <a:t>   customer.</a:t>
            </a:r>
            <a:endParaRPr lang="ja-JP" altLang="en-US" sz="1400" dirty="0">
              <a:solidFill>
                <a:schemeClr val="tx1"/>
              </a:solidFill>
            </a:endParaRPr>
          </a:p>
          <a:p>
            <a:r>
              <a:rPr lang="ja-JP" altLang="en-US" sz="1400" dirty="0">
                <a:solidFill>
                  <a:schemeClr val="tx1"/>
                </a:solidFill>
              </a:rPr>
              <a:t>・</a:t>
            </a:r>
            <a:r>
              <a:rPr lang="en-US" sz="1400" dirty="0">
                <a:solidFill>
                  <a:schemeClr val="tx1"/>
                </a:solidFill>
              </a:rPr>
              <a:t>Do not know if reported photos were really taken at that site.</a:t>
            </a:r>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10315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altLang="ja-JP" sz="1400" dirty="0">
                <a:solidFill>
                  <a:schemeClr val="tx1"/>
                </a:solidFill>
              </a:rPr>
              <a:t>Has become possible to take l</a:t>
            </a:r>
            <a:r>
              <a:rPr lang="en-US" sz="1400" dirty="0">
                <a:solidFill>
                  <a:schemeClr val="tx1"/>
                </a:solidFill>
              </a:rPr>
              <a:t>ogs and manage "when and where and who wrote" for each item.</a:t>
            </a:r>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Has become possible to</a:t>
            </a:r>
            <a:r>
              <a:rPr lang="en-US" sz="1400" dirty="0">
                <a:solidFill>
                  <a:schemeClr val="tx1"/>
                </a:solidFill>
              </a:rPr>
              <a:t> see if customer signatures and report photos were entered and taken at the site.</a:t>
            </a:r>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a:t>
            </a:r>
            <a:r>
              <a:rPr lang="en-US" altLang="ja-JP" sz="1000" b="1" dirty="0" err="1">
                <a:solidFill>
                  <a:schemeClr val="tx1"/>
                </a:solidFill>
              </a:rPr>
              <a:t>ConMas</a:t>
            </a:r>
            <a:r>
              <a:rPr lang="en-US" altLang="ja-JP" sz="1000" b="1" dirty="0">
                <a:solidFill>
                  <a:schemeClr val="tx1"/>
                </a:solidFill>
              </a:rPr>
              <a:t> Manger/ # </a:t>
            </a:r>
            <a:r>
              <a:rPr lang="en-US" sz="1000" b="1" dirty="0">
                <a:solidFill>
                  <a:schemeClr val="tx1"/>
                </a:solidFill>
              </a:rPr>
              <a:t>Image cluster / # Create cluster</a:t>
            </a:r>
          </a:p>
          <a:p>
            <a:endParaRPr lang="ja-JP" altLang="en-US" sz="1000" b="1" dirty="0">
              <a:solidFill>
                <a:schemeClr val="tx1"/>
              </a:solidFill>
            </a:endParaRPr>
          </a:p>
        </p:txBody>
      </p:sp>
      <p:pic>
        <p:nvPicPr>
          <p:cNvPr id="48" name="Picture 12" descr="https://4.bp.blogspot.com/-C4HSiJSU3R4/VtofRuNhiAI/AAAAAAAA4Wg/xY35DGulaec/s800/building.png">
            <a:extLst>
              <a:ext uri="{FF2B5EF4-FFF2-40B4-BE49-F238E27FC236}">
                <a16:creationId xmlns:a16="http://schemas.microsoft.com/office/drawing/2014/main" id="{9390702C-E9D6-41D1-868B-D153A66F2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526" y="4016896"/>
            <a:ext cx="1432511" cy="16560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1.bp.blogspot.com/-TKjTYaM3rk8/WLEuop1AmWI/AAAAAAABCFw/syyafF_VhcwrIjov-ieSP59D9rBsS6MUwCLcB/s800/computer05_businessman.png">
            <a:extLst>
              <a:ext uri="{FF2B5EF4-FFF2-40B4-BE49-F238E27FC236}">
                <a16:creationId xmlns:a16="http://schemas.microsoft.com/office/drawing/2014/main" id="{2256996F-09A1-44EB-850C-C08971BE0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095219" y="4711406"/>
            <a:ext cx="1454612" cy="14637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3.bp.blogspot.com/-zfO154hEQho/Wge8BRjo1tI/AAAAAAABIE8/py-ovsWeVccgIgklpRJku5p2-tgnp8j-ACLcBGAs/s800/machine_senban.png">
            <a:extLst>
              <a:ext uri="{FF2B5EF4-FFF2-40B4-BE49-F238E27FC236}">
                <a16:creationId xmlns:a16="http://schemas.microsoft.com/office/drawing/2014/main" id="{168A8C95-3F93-47CF-9540-8B4BAB39E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169" y="4320484"/>
            <a:ext cx="2328106" cy="1656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1.bp.blogspot.com/-JxUVvibp3VI/XKWRKn2yn4I/AAAAAAABSOY/DCv8Z1O07lcBXrJsPgsnps2R-FhJk6XKwCLcBGAs/s800/text_kosyouchuu.png">
            <a:extLst>
              <a:ext uri="{FF2B5EF4-FFF2-40B4-BE49-F238E27FC236}">
                <a16:creationId xmlns:a16="http://schemas.microsoft.com/office/drawing/2014/main" id="{C2A13A3B-80FC-46E3-9A5A-0D679B0126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69" y="5429653"/>
            <a:ext cx="1540835" cy="82148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s://3.bp.blogspot.com/-EFGKYlncIrA/V5NEK8mRY3I/AAAAAAAA8hU/s94FGMFPIGAnMxaY1T6uvhc_dz6QGSicACLcB/s800/job_sagyouin_tablet_man.png">
            <a:extLst>
              <a:ext uri="{FF2B5EF4-FFF2-40B4-BE49-F238E27FC236}">
                <a16:creationId xmlns:a16="http://schemas.microsoft.com/office/drawing/2014/main" id="{1F070AA1-2DC9-4937-BF37-1BC007FC4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0339" y="4757257"/>
            <a:ext cx="1215709" cy="1523626"/>
          </a:xfrm>
          <a:prstGeom prst="rect">
            <a:avLst/>
          </a:prstGeom>
          <a:noFill/>
          <a:extLst>
            <a:ext uri="{909E8E84-426E-40DD-AFC4-6F175D3DCCD1}">
              <a14:hiddenFill xmlns:a14="http://schemas.microsoft.com/office/drawing/2010/main">
                <a:solidFill>
                  <a:srgbClr val="FFFFFF"/>
                </a:solidFill>
              </a14:hiddenFill>
            </a:ext>
          </a:extLst>
        </p:spPr>
      </p:pic>
      <p:sp>
        <p:nvSpPr>
          <p:cNvPr id="56" name="四角形吹き出し 19">
            <a:extLst>
              <a:ext uri="{FF2B5EF4-FFF2-40B4-BE49-F238E27FC236}">
                <a16:creationId xmlns:a16="http://schemas.microsoft.com/office/drawing/2014/main" id="{F5C9FBC8-86DC-440B-ADC1-85007D4B0F90}"/>
              </a:ext>
            </a:extLst>
          </p:cNvPr>
          <p:cNvSpPr/>
          <p:nvPr/>
        </p:nvSpPr>
        <p:spPr>
          <a:xfrm>
            <a:off x="576286" y="3897738"/>
            <a:ext cx="2328106" cy="475489"/>
          </a:xfrm>
          <a:prstGeom prst="wedgeRectCallout">
            <a:avLst>
              <a:gd name="adj1" fmla="val 24059"/>
              <a:gd name="adj2" fmla="val 176515"/>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1100" b="1" dirty="0"/>
              <a:t>Automatic recording of each input</a:t>
            </a:r>
            <a:endParaRPr lang="en-US" altLang="ja-JP" sz="1100" b="1" dirty="0"/>
          </a:p>
        </p:txBody>
      </p:sp>
      <p:pic>
        <p:nvPicPr>
          <p:cNvPr id="58" name="図 57">
            <a:extLst>
              <a:ext uri="{FF2B5EF4-FFF2-40B4-BE49-F238E27FC236}">
                <a16:creationId xmlns:a16="http://schemas.microsoft.com/office/drawing/2014/main" id="{134314FB-F118-4E46-BD95-BF3EB830F1AF}"/>
              </a:ext>
            </a:extLst>
          </p:cNvPr>
          <p:cNvPicPr>
            <a:picLocks noChangeAspect="1"/>
          </p:cNvPicPr>
          <p:nvPr/>
        </p:nvPicPr>
        <p:blipFill>
          <a:blip r:embed="rId9"/>
          <a:stretch>
            <a:fillRect/>
          </a:stretch>
        </p:blipFill>
        <p:spPr>
          <a:xfrm>
            <a:off x="3293450" y="4601713"/>
            <a:ext cx="1464367" cy="1464367"/>
          </a:xfrm>
          <a:prstGeom prst="rect">
            <a:avLst/>
          </a:prstGeom>
        </p:spPr>
      </p:pic>
      <p:pic>
        <p:nvPicPr>
          <p:cNvPr id="1030" name="Picture 6" descr="https://2.bp.blogspot.com/-0h7TZ8qOAvU/VEETcBlln1I/AAAAAAAAofU/fpp3xSyxeME/s800/monkey_wrench.png">
            <a:extLst>
              <a:ext uri="{FF2B5EF4-FFF2-40B4-BE49-F238E27FC236}">
                <a16:creationId xmlns:a16="http://schemas.microsoft.com/office/drawing/2014/main" id="{DA59C75F-D1EF-4966-8320-CF2C51025C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55875">
            <a:off x="-77777" y="5342089"/>
            <a:ext cx="773577" cy="773577"/>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764FCAA1-2AAF-44AB-BAC4-3F57111E551E}"/>
              </a:ext>
            </a:extLst>
          </p:cNvPr>
          <p:cNvPicPr>
            <a:picLocks noChangeAspect="1"/>
          </p:cNvPicPr>
          <p:nvPr/>
        </p:nvPicPr>
        <p:blipFill rotWithShape="1">
          <a:blip r:embed="rId11"/>
          <a:srcRect l="21651" t="35503" r="22700" b="22638"/>
          <a:stretch/>
        </p:blipFill>
        <p:spPr>
          <a:xfrm>
            <a:off x="2270760" y="6541407"/>
            <a:ext cx="4313342" cy="2027802"/>
          </a:xfrm>
          <a:prstGeom prst="rect">
            <a:avLst/>
          </a:prstGeom>
        </p:spPr>
      </p:pic>
      <p:sp>
        <p:nvSpPr>
          <p:cNvPr id="13" name="吹き出し: 四角形 12">
            <a:extLst>
              <a:ext uri="{FF2B5EF4-FFF2-40B4-BE49-F238E27FC236}">
                <a16:creationId xmlns:a16="http://schemas.microsoft.com/office/drawing/2014/main" id="{7D2663FB-2A7F-4329-9A42-5EA78BACA018}"/>
              </a:ext>
            </a:extLst>
          </p:cNvPr>
          <p:cNvSpPr/>
          <p:nvPr/>
        </p:nvSpPr>
        <p:spPr>
          <a:xfrm>
            <a:off x="2240869" y="6308597"/>
            <a:ext cx="4361653" cy="2243123"/>
          </a:xfrm>
          <a:prstGeom prst="wedgeRectCallout">
            <a:avLst>
              <a:gd name="adj1" fmla="val 31532"/>
              <a:gd name="adj2" fmla="val -69434"/>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0FCE989-9D2B-4CC3-9F40-DA68C4E70360}"/>
              </a:ext>
            </a:extLst>
          </p:cNvPr>
          <p:cNvPicPr>
            <a:picLocks noChangeAspect="1"/>
          </p:cNvPicPr>
          <p:nvPr/>
        </p:nvPicPr>
        <p:blipFill rotWithShape="1">
          <a:blip r:embed="rId12"/>
          <a:srcRect l="52100" t="45631" r="30785" b="39920"/>
          <a:stretch/>
        </p:blipFill>
        <p:spPr>
          <a:xfrm>
            <a:off x="4703515" y="7855184"/>
            <a:ext cx="1173758" cy="619341"/>
          </a:xfrm>
          <a:prstGeom prst="rect">
            <a:avLst/>
          </a:prstGeom>
        </p:spPr>
      </p:pic>
      <p:pic>
        <p:nvPicPr>
          <p:cNvPr id="15" name="図 14">
            <a:extLst>
              <a:ext uri="{FF2B5EF4-FFF2-40B4-BE49-F238E27FC236}">
                <a16:creationId xmlns:a16="http://schemas.microsoft.com/office/drawing/2014/main" id="{4348E18E-E927-4165-A4DC-BF6949CB82B8}"/>
              </a:ext>
            </a:extLst>
          </p:cNvPr>
          <p:cNvPicPr>
            <a:picLocks noChangeAspect="1"/>
          </p:cNvPicPr>
          <p:nvPr/>
        </p:nvPicPr>
        <p:blipFill rotWithShape="1">
          <a:blip r:embed="rId12"/>
          <a:srcRect l="70148" t="43280" r="23162" b="38880"/>
          <a:stretch/>
        </p:blipFill>
        <p:spPr>
          <a:xfrm>
            <a:off x="6051912" y="7764143"/>
            <a:ext cx="458808" cy="764686"/>
          </a:xfrm>
          <a:prstGeom prst="rect">
            <a:avLst/>
          </a:prstGeom>
        </p:spPr>
      </p:pic>
      <p:sp>
        <p:nvSpPr>
          <p:cNvPr id="16" name="正方形/長方形 15">
            <a:extLst>
              <a:ext uri="{FF2B5EF4-FFF2-40B4-BE49-F238E27FC236}">
                <a16:creationId xmlns:a16="http://schemas.microsoft.com/office/drawing/2014/main" id="{D4939F44-F9F6-4013-9827-DE82CD7CEBFF}"/>
              </a:ext>
            </a:extLst>
          </p:cNvPr>
          <p:cNvSpPr/>
          <p:nvPr/>
        </p:nvSpPr>
        <p:spPr>
          <a:xfrm>
            <a:off x="5384728" y="6300381"/>
            <a:ext cx="526106" cy="261610"/>
          </a:xfrm>
          <a:prstGeom prst="rect">
            <a:avLst/>
          </a:prstGeom>
          <a:noFill/>
        </p:spPr>
        <p:txBody>
          <a:bodyPr wrap="square" lIns="91440" tIns="45720" rIns="91440" bIns="45720">
            <a:spAutoFit/>
          </a:bodyPr>
          <a:lstStyle/>
          <a:p>
            <a:pPr algn="ctr"/>
            <a:r>
              <a:rPr lang="en-US" altLang="ja-JP" sz="1100" dirty="0">
                <a:ln w="0"/>
                <a:solidFill>
                  <a:srgbClr val="FF0000"/>
                </a:solidFill>
                <a:effectLst>
                  <a:outerShdw blurRad="38100" dist="25400" dir="5400000" algn="ctr" rotWithShape="0">
                    <a:srgbClr val="6E747A">
                      <a:alpha val="43000"/>
                    </a:srgbClr>
                  </a:outerShdw>
                </a:effectLst>
              </a:rPr>
              <a:t>When</a:t>
            </a:r>
            <a:endParaRPr lang="ja-JP" altLang="en-US" sz="1100" b="0" cap="none" spc="0" dirty="0">
              <a:ln w="0"/>
              <a:solidFill>
                <a:srgbClr val="FF0000"/>
              </a:solidFill>
              <a:effectLst>
                <a:outerShdw blurRad="38100" dist="25400" dir="5400000" algn="ctr" rotWithShape="0">
                  <a:srgbClr val="6E747A">
                    <a:alpha val="43000"/>
                  </a:srgbClr>
                </a:outerShdw>
              </a:effectLst>
            </a:endParaRPr>
          </a:p>
        </p:txBody>
      </p:sp>
      <p:sp>
        <p:nvSpPr>
          <p:cNvPr id="66" name="正方形/長方形 65">
            <a:extLst>
              <a:ext uri="{FF2B5EF4-FFF2-40B4-BE49-F238E27FC236}">
                <a16:creationId xmlns:a16="http://schemas.microsoft.com/office/drawing/2014/main" id="{128F10F1-E940-4E48-B49C-6DD2D5A460D0}"/>
              </a:ext>
            </a:extLst>
          </p:cNvPr>
          <p:cNvSpPr/>
          <p:nvPr/>
        </p:nvSpPr>
        <p:spPr>
          <a:xfrm>
            <a:off x="5973879" y="6305025"/>
            <a:ext cx="649658" cy="261610"/>
          </a:xfrm>
          <a:prstGeom prst="rect">
            <a:avLst/>
          </a:prstGeom>
          <a:noFill/>
        </p:spPr>
        <p:txBody>
          <a:bodyPr wrap="square" lIns="91440" tIns="45720" rIns="91440" bIns="45720">
            <a:spAutoFit/>
          </a:bodyPr>
          <a:lstStyle/>
          <a:p>
            <a:pPr algn="ctr"/>
            <a:r>
              <a:rPr lang="en-US" altLang="ja-JP" sz="1100" dirty="0">
                <a:ln w="0"/>
                <a:solidFill>
                  <a:srgbClr val="FF0000"/>
                </a:solidFill>
                <a:effectLst>
                  <a:outerShdw blurRad="38100" dist="25400" dir="5400000" algn="ctr" rotWithShape="0">
                    <a:srgbClr val="6E747A">
                      <a:alpha val="43000"/>
                    </a:srgbClr>
                  </a:outerShdw>
                </a:effectLst>
              </a:rPr>
              <a:t>Where</a:t>
            </a:r>
            <a:endParaRPr lang="ja-JP" altLang="en-US" sz="1100" b="0" cap="none" spc="0" dirty="0">
              <a:ln w="0"/>
              <a:solidFill>
                <a:srgbClr val="FF0000"/>
              </a:solidFill>
              <a:effectLst>
                <a:outerShdw blurRad="38100" dist="25400" dir="5400000" algn="ctr" rotWithShape="0">
                  <a:srgbClr val="6E747A">
                    <a:alpha val="43000"/>
                  </a:srgbClr>
                </a:outerShdw>
              </a:effectLst>
            </a:endParaRPr>
          </a:p>
        </p:txBody>
      </p:sp>
      <p:sp>
        <p:nvSpPr>
          <p:cNvPr id="67" name="正方形/長方形 66">
            <a:extLst>
              <a:ext uri="{FF2B5EF4-FFF2-40B4-BE49-F238E27FC236}">
                <a16:creationId xmlns:a16="http://schemas.microsoft.com/office/drawing/2014/main" id="{3873FCE4-8AC8-4F20-989C-8E30DA583D4F}"/>
              </a:ext>
            </a:extLst>
          </p:cNvPr>
          <p:cNvSpPr/>
          <p:nvPr/>
        </p:nvSpPr>
        <p:spPr>
          <a:xfrm>
            <a:off x="4668473" y="6295351"/>
            <a:ext cx="526106" cy="261610"/>
          </a:xfrm>
          <a:prstGeom prst="rect">
            <a:avLst/>
          </a:prstGeom>
          <a:noFill/>
        </p:spPr>
        <p:txBody>
          <a:bodyPr wrap="square" lIns="91440" tIns="45720" rIns="91440" bIns="45720">
            <a:spAutoFit/>
          </a:bodyPr>
          <a:lstStyle/>
          <a:p>
            <a:pPr algn="ctr"/>
            <a:r>
              <a:rPr lang="en-US" altLang="ja-JP" sz="1100" dirty="0">
                <a:ln w="0"/>
                <a:solidFill>
                  <a:srgbClr val="FF0000"/>
                </a:solidFill>
                <a:effectLst>
                  <a:outerShdw blurRad="38100" dist="25400" dir="5400000" algn="ctr" rotWithShape="0">
                    <a:srgbClr val="6E747A">
                      <a:alpha val="43000"/>
                    </a:srgbClr>
                  </a:outerShdw>
                </a:effectLst>
              </a:rPr>
              <a:t>Who</a:t>
            </a:r>
            <a:endParaRPr lang="ja-JP" altLang="en-US" sz="1100" b="0" cap="none" spc="0" dirty="0">
              <a:ln w="0"/>
              <a:solidFill>
                <a:srgbClr val="FF0000"/>
              </a:solidFill>
              <a:effectLst>
                <a:outerShdw blurRad="38100" dist="25400" dir="5400000" algn="ctr" rotWithShape="0">
                  <a:srgbClr val="6E747A">
                    <a:alpha val="43000"/>
                  </a:srgbClr>
                </a:outerShdw>
              </a:effectLst>
            </a:endParaRPr>
          </a:p>
        </p:txBody>
      </p:sp>
      <p:sp>
        <p:nvSpPr>
          <p:cNvPr id="68" name="正方形/長方形 67">
            <a:extLst>
              <a:ext uri="{FF2B5EF4-FFF2-40B4-BE49-F238E27FC236}">
                <a16:creationId xmlns:a16="http://schemas.microsoft.com/office/drawing/2014/main" id="{873F56DC-520E-4C28-BAE5-E1DEC017025E}"/>
              </a:ext>
            </a:extLst>
          </p:cNvPr>
          <p:cNvSpPr/>
          <p:nvPr/>
        </p:nvSpPr>
        <p:spPr>
          <a:xfrm>
            <a:off x="2203220" y="6306745"/>
            <a:ext cx="526106" cy="261610"/>
          </a:xfrm>
          <a:prstGeom prst="rect">
            <a:avLst/>
          </a:prstGeom>
          <a:noFill/>
        </p:spPr>
        <p:txBody>
          <a:bodyPr wrap="square" lIns="91440" tIns="45720" rIns="91440" bIns="45720">
            <a:spAutoFit/>
          </a:bodyPr>
          <a:lstStyle/>
          <a:p>
            <a:pPr algn="ctr"/>
            <a:r>
              <a:rPr lang="en-US" altLang="ja-JP" sz="1100" dirty="0">
                <a:ln w="0"/>
                <a:solidFill>
                  <a:srgbClr val="FF0000"/>
                </a:solidFill>
                <a:effectLst>
                  <a:outerShdw blurRad="38100" dist="25400" dir="5400000" algn="ctr" rotWithShape="0">
                    <a:srgbClr val="6E747A">
                      <a:alpha val="43000"/>
                    </a:srgbClr>
                  </a:outerShdw>
                </a:effectLst>
              </a:rPr>
              <a:t>How</a:t>
            </a:r>
            <a:endParaRPr lang="ja-JP" altLang="en-US" sz="1100" b="0" cap="none" spc="0" dirty="0">
              <a:ln w="0"/>
              <a:solidFill>
                <a:srgbClr val="FF0000"/>
              </a:solidFill>
              <a:effectLst>
                <a:outerShdw blurRad="38100" dist="25400" dir="5400000" algn="ctr" rotWithShape="0">
                  <a:srgbClr val="6E747A">
                    <a:alpha val="43000"/>
                  </a:srgbClr>
                </a:outerShdw>
              </a:effectLst>
            </a:endParaRPr>
          </a:p>
        </p:txBody>
      </p:sp>
      <p:sp>
        <p:nvSpPr>
          <p:cNvPr id="69" name="正方形/長方形 68">
            <a:extLst>
              <a:ext uri="{FF2B5EF4-FFF2-40B4-BE49-F238E27FC236}">
                <a16:creationId xmlns:a16="http://schemas.microsoft.com/office/drawing/2014/main" id="{30DD2955-72DA-4610-9FB7-7C4DFA92D3E6}"/>
              </a:ext>
            </a:extLst>
          </p:cNvPr>
          <p:cNvSpPr/>
          <p:nvPr/>
        </p:nvSpPr>
        <p:spPr>
          <a:xfrm>
            <a:off x="3140968" y="6299163"/>
            <a:ext cx="1464366" cy="261610"/>
          </a:xfrm>
          <a:prstGeom prst="rect">
            <a:avLst/>
          </a:prstGeom>
          <a:noFill/>
        </p:spPr>
        <p:txBody>
          <a:bodyPr wrap="square" lIns="91440" tIns="45720" rIns="91440" bIns="45720">
            <a:spAutoFit/>
          </a:bodyPr>
          <a:lstStyle/>
          <a:p>
            <a:pPr algn="ctr"/>
            <a:r>
              <a:rPr lang="en-US" altLang="ja-JP" sz="1100" dirty="0">
                <a:ln w="0"/>
                <a:solidFill>
                  <a:srgbClr val="FF0000"/>
                </a:solidFill>
                <a:effectLst>
                  <a:outerShdw blurRad="38100" dist="25400" dir="5400000" algn="ctr" rotWithShape="0">
                    <a:srgbClr val="6E747A">
                      <a:alpha val="43000"/>
                    </a:srgbClr>
                  </a:outerShdw>
                </a:effectLst>
              </a:rPr>
              <a:t>what</a:t>
            </a:r>
            <a:endParaRPr lang="ja-JP" altLang="en-US" sz="1100" b="0" cap="none" spc="0" dirty="0">
              <a:ln w="0"/>
              <a:solidFill>
                <a:srgbClr val="FF0000"/>
              </a:solidFill>
              <a:effectLst>
                <a:outerShdw blurRad="38100" dist="25400" dir="5400000" algn="ctr" rotWithShape="0">
                  <a:srgbClr val="6E747A">
                    <a:alpha val="43000"/>
                  </a:srgbClr>
                </a:outerShdw>
              </a:effectLst>
            </a:endParaRPr>
          </a:p>
        </p:txBody>
      </p:sp>
      <p:pic>
        <p:nvPicPr>
          <p:cNvPr id="70" name="Picture 8" descr="https://4.bp.blogspot.com/-pX3VDqFvrOs/VCkbv5VSShI/AAAAAAAAnL8/dMnwQHL1X5s/s800/yajirushi04_hayai.png">
            <a:extLst>
              <a:ext uri="{FF2B5EF4-FFF2-40B4-BE49-F238E27FC236}">
                <a16:creationId xmlns:a16="http://schemas.microsoft.com/office/drawing/2014/main" id="{0FAB8B5D-D1B2-462F-9C95-9935BB1E38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9335" y="5203708"/>
            <a:ext cx="604350" cy="296680"/>
          </a:xfrm>
          <a:prstGeom prst="rect">
            <a:avLst/>
          </a:prstGeom>
          <a:noFill/>
          <a:extLst>
            <a:ext uri="{909E8E84-426E-40DD-AFC4-6F175D3DCCD1}">
              <a14:hiddenFill xmlns:a14="http://schemas.microsoft.com/office/drawing/2010/main">
                <a:solidFill>
                  <a:srgbClr val="FFFFFF"/>
                </a:solidFill>
              </a14:hiddenFill>
            </a:ext>
          </a:extLst>
        </p:spPr>
      </p:pic>
      <p:sp>
        <p:nvSpPr>
          <p:cNvPr id="71" name="テキスト ボックス 70">
            <a:extLst>
              <a:ext uri="{FF2B5EF4-FFF2-40B4-BE49-F238E27FC236}">
                <a16:creationId xmlns:a16="http://schemas.microsoft.com/office/drawing/2014/main" id="{82F54874-5A4B-4C90-9037-3A648292820A}"/>
              </a:ext>
            </a:extLst>
          </p:cNvPr>
          <p:cNvSpPr txBox="1"/>
          <p:nvPr/>
        </p:nvSpPr>
        <p:spPr>
          <a:xfrm>
            <a:off x="2826732" y="5464087"/>
            <a:ext cx="681661" cy="307777"/>
          </a:xfrm>
          <a:prstGeom prst="rect">
            <a:avLst/>
          </a:prstGeom>
          <a:noFill/>
        </p:spPr>
        <p:txBody>
          <a:bodyPr wrap="none" rtlCol="0">
            <a:spAutoFit/>
          </a:bodyPr>
          <a:lstStyle/>
          <a:p>
            <a:r>
              <a:rPr lang="en-US" altLang="ja-JP" sz="1400" dirty="0"/>
              <a:t>Report</a:t>
            </a:r>
            <a:endParaRPr kumimoji="1" lang="ja-JP" altLang="en-US" sz="1400" dirty="0"/>
          </a:p>
        </p:txBody>
      </p:sp>
      <p:pic>
        <p:nvPicPr>
          <p:cNvPr id="72" name="Picture 12" descr="https://4.bp.blogspot.com/-4ew2IFYmQ24/U5l4o8FrA0I/AAAAAAAAhPs/mVuU_7QlAHE/s800/computer_tethering.png">
            <a:extLst>
              <a:ext uri="{FF2B5EF4-FFF2-40B4-BE49-F238E27FC236}">
                <a16:creationId xmlns:a16="http://schemas.microsoft.com/office/drawing/2014/main" id="{7F03EB52-41F7-4337-98B5-461C848F842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095" t="15127" r="32546" b="60239"/>
          <a:stretch/>
        </p:blipFill>
        <p:spPr bwMode="auto">
          <a:xfrm rot="19622477">
            <a:off x="4633898" y="5121924"/>
            <a:ext cx="456987" cy="460249"/>
          </a:xfrm>
          <a:prstGeom prst="rect">
            <a:avLst/>
          </a:prstGeom>
          <a:noFill/>
          <a:extLst>
            <a:ext uri="{909E8E84-426E-40DD-AFC4-6F175D3DCCD1}">
              <a14:hiddenFill xmlns:a14="http://schemas.microsoft.com/office/drawing/2010/main">
                <a:solidFill>
                  <a:srgbClr val="FFFFFF"/>
                </a:solidFill>
              </a14:hiddenFill>
            </a:ext>
          </a:extLst>
        </p:spPr>
      </p:pic>
      <p:sp>
        <p:nvSpPr>
          <p:cNvPr id="74" name="テキスト ボックス 73">
            <a:extLst>
              <a:ext uri="{FF2B5EF4-FFF2-40B4-BE49-F238E27FC236}">
                <a16:creationId xmlns:a16="http://schemas.microsoft.com/office/drawing/2014/main" id="{021C760C-DBA9-4416-BAF6-C8520BE45E38}"/>
              </a:ext>
            </a:extLst>
          </p:cNvPr>
          <p:cNvSpPr txBox="1"/>
          <p:nvPr/>
        </p:nvSpPr>
        <p:spPr>
          <a:xfrm>
            <a:off x="513960" y="7312428"/>
            <a:ext cx="1487715" cy="523220"/>
          </a:xfrm>
          <a:prstGeom prst="rect">
            <a:avLst/>
          </a:prstGeom>
          <a:noFill/>
        </p:spPr>
        <p:txBody>
          <a:bodyPr wrap="none" rtlCol="0">
            <a:spAutoFit/>
          </a:bodyPr>
          <a:lstStyle/>
          <a:p>
            <a:r>
              <a:rPr kumimoji="1" lang="ja-JP" altLang="en-US" sz="1400" b="1" dirty="0"/>
              <a:t>◎</a:t>
            </a:r>
            <a:r>
              <a:rPr lang="en-US" altLang="ja-JP" sz="1400" b="1" dirty="0"/>
              <a:t>Tampering</a:t>
            </a:r>
            <a:r>
              <a:rPr lang="ja-JP" altLang="en-US" sz="1400" b="1" dirty="0"/>
              <a:t> </a:t>
            </a:r>
            <a:r>
              <a:rPr lang="en-US" altLang="ja-JP" sz="1400" b="1" dirty="0"/>
              <a:t>can</a:t>
            </a:r>
            <a:r>
              <a:rPr lang="ja-JP" altLang="en-US" sz="1400" b="1" dirty="0"/>
              <a:t> </a:t>
            </a:r>
            <a:endParaRPr lang="en-US" altLang="ja-JP" sz="1400" b="1" dirty="0"/>
          </a:p>
          <a:p>
            <a:r>
              <a:rPr kumimoji="1" lang="en-US" altLang="ja-JP" sz="1400" b="1" dirty="0"/>
              <a:t>     be managed</a:t>
            </a:r>
            <a:endParaRPr kumimoji="1" lang="ja-JP" altLang="en-US" sz="1400" b="1" dirty="0"/>
          </a:p>
        </p:txBody>
      </p:sp>
      <p:pic>
        <p:nvPicPr>
          <p:cNvPr id="34" name="図 33">
            <a:extLst>
              <a:ext uri="{FF2B5EF4-FFF2-40B4-BE49-F238E27FC236}">
                <a16:creationId xmlns:a16="http://schemas.microsoft.com/office/drawing/2014/main" id="{51332633-E028-430C-8B0C-71A0E30DCD3E}"/>
              </a:ext>
            </a:extLst>
          </p:cNvPr>
          <p:cNvPicPr>
            <a:picLocks noChangeAspect="1"/>
          </p:cNvPicPr>
          <p:nvPr/>
        </p:nvPicPr>
        <p:blipFill>
          <a:blip r:embed="rId15"/>
          <a:stretch>
            <a:fillRect/>
          </a:stretch>
        </p:blipFill>
        <p:spPr>
          <a:xfrm>
            <a:off x="3800894" y="5135453"/>
            <a:ext cx="480536" cy="549800"/>
          </a:xfrm>
          <a:prstGeom prst="rect">
            <a:avLst/>
          </a:prstGeom>
        </p:spPr>
      </p:pic>
      <p:sp>
        <p:nvSpPr>
          <p:cNvPr id="35" name="テキスト ボックス 34">
            <a:extLst>
              <a:ext uri="{FF2B5EF4-FFF2-40B4-BE49-F238E27FC236}">
                <a16:creationId xmlns:a16="http://schemas.microsoft.com/office/drawing/2014/main" id="{4543A5CB-E368-4052-A5E4-6533EF1391C8}"/>
              </a:ext>
            </a:extLst>
          </p:cNvPr>
          <p:cNvSpPr txBox="1"/>
          <p:nvPr/>
        </p:nvSpPr>
        <p:spPr>
          <a:xfrm>
            <a:off x="-4370" y="260809"/>
            <a:ext cx="6862370" cy="409632"/>
          </a:xfrm>
          <a:prstGeom prst="rect">
            <a:avLst/>
          </a:prstGeom>
          <a:solidFill>
            <a:srgbClr val="00B05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rPr>
              <a:t>Traceability improvement</a:t>
            </a:r>
          </a:p>
        </p:txBody>
      </p:sp>
      <p:sp>
        <p:nvSpPr>
          <p:cNvPr id="36" name="正方形/長方形 35">
            <a:extLst>
              <a:ext uri="{FF2B5EF4-FFF2-40B4-BE49-F238E27FC236}">
                <a16:creationId xmlns:a16="http://schemas.microsoft.com/office/drawing/2014/main" id="{04355C84-7640-4DA6-9E8B-0A17062D4A86}"/>
              </a:ext>
            </a:extLst>
          </p:cNvPr>
          <p:cNvSpPr/>
          <p:nvPr/>
        </p:nvSpPr>
        <p:spPr>
          <a:xfrm>
            <a:off x="-4370" y="-24326"/>
            <a:ext cx="6862370" cy="2921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lumMod val="75000"/>
                    <a:lumOff val="25000"/>
                  </a:schemeClr>
                </a:solidFill>
              </a:rPr>
              <a:t>Maintenance/Maintenance</a:t>
            </a:r>
            <a:r>
              <a:rPr kumimoji="1" lang="ja-JP" altLang="en-US" sz="1400" dirty="0">
                <a:solidFill>
                  <a:schemeClr val="tx1">
                    <a:lumMod val="75000"/>
                    <a:lumOff val="25000"/>
                  </a:schemeClr>
                </a:solidFill>
              </a:rPr>
              <a:t> </a:t>
            </a:r>
            <a:r>
              <a:rPr kumimoji="1" lang="en-US" altLang="ja-JP" sz="1400" dirty="0">
                <a:solidFill>
                  <a:schemeClr val="tx1">
                    <a:lumMod val="75000"/>
                    <a:lumOff val="25000"/>
                  </a:schemeClr>
                </a:solidFill>
              </a:rPr>
              <a:t>Business</a:t>
            </a:r>
            <a:endParaRPr kumimoji="1" lang="ja-JP" altLang="en-US" sz="1400" dirty="0">
              <a:solidFill>
                <a:schemeClr val="tx1">
                  <a:lumMod val="75000"/>
                  <a:lumOff val="25000"/>
                </a:schemeClr>
              </a:solidFill>
            </a:endParaRPr>
          </a:p>
        </p:txBody>
      </p:sp>
      <p:sp>
        <p:nvSpPr>
          <p:cNvPr id="38" name="テキスト ボックス 3">
            <a:extLst>
              <a:ext uri="{FF2B5EF4-FFF2-40B4-BE49-F238E27FC236}">
                <a16:creationId xmlns:a16="http://schemas.microsoft.com/office/drawing/2014/main" id="{FD439278-D132-44F6-9F7C-A0D4ABCE2BBC}"/>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39" name="テキスト ボックス 6">
            <a:extLst>
              <a:ext uri="{FF2B5EF4-FFF2-40B4-BE49-F238E27FC236}">
                <a16:creationId xmlns:a16="http://schemas.microsoft.com/office/drawing/2014/main" id="{792B2DE3-F0A2-45E0-9394-015FEDB09DA8}"/>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41" name="テキスト ボックス 39">
            <a:extLst>
              <a:ext uri="{FF2B5EF4-FFF2-40B4-BE49-F238E27FC236}">
                <a16:creationId xmlns:a16="http://schemas.microsoft.com/office/drawing/2014/main" id="{F292351B-41BB-45FC-86FD-192AB0154F8A}"/>
              </a:ext>
            </a:extLst>
          </p:cNvPr>
          <p:cNvSpPr txBox="1"/>
          <p:nvPr/>
        </p:nvSpPr>
        <p:spPr>
          <a:xfrm>
            <a:off x="255477" y="8480578"/>
            <a:ext cx="2597459" cy="276999"/>
          </a:xfrm>
          <a:prstGeom prst="rect">
            <a:avLst/>
          </a:prstGeom>
          <a:noFill/>
        </p:spPr>
        <p:txBody>
          <a:bodyPr wrap="square" rtlCol="0">
            <a:spAutoFit/>
          </a:bodyPr>
          <a:lstStyle/>
          <a:p>
            <a:r>
              <a:rPr lang="en-US" altLang="ja-JP" sz="1200" dirty="0"/>
              <a:t>i-Reporter functions to be used</a:t>
            </a:r>
            <a:endParaRPr lang="ja-JP" altLang="en-US" sz="1200" dirty="0"/>
          </a:p>
        </p:txBody>
      </p:sp>
    </p:spTree>
    <p:custDataLst>
      <p:tags r:id="rId1"/>
    </p:custDataLst>
    <p:extLst>
      <p:ext uri="{BB962C8B-B14F-4D97-AF65-F5344CB8AC3E}">
        <p14:creationId xmlns:p14="http://schemas.microsoft.com/office/powerpoint/2010/main" val="17308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70891" y="1440654"/>
            <a:ext cx="6298492" cy="64209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altLang="ja-JP" sz="1400" dirty="0">
                <a:solidFill>
                  <a:schemeClr val="tx1"/>
                </a:solidFill>
              </a:rPr>
              <a:t>The person in charge reads the label and fills in the confirmation results by hand.</a:t>
            </a:r>
          </a:p>
          <a:p>
            <a:r>
              <a:rPr lang="ja-JP" altLang="en-US" sz="1400" dirty="0">
                <a:solidFill>
                  <a:schemeClr val="tx1"/>
                </a:solidFill>
              </a:rPr>
              <a:t>　</a:t>
            </a:r>
            <a:r>
              <a:rPr lang="en-US" altLang="ja-JP" sz="1400" dirty="0">
                <a:solidFill>
                  <a:schemeClr val="tx1"/>
                </a:solidFill>
              </a:rPr>
              <a:t>Not many items are able to be checked.</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70478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Improving the reliability of evidence by directly taking photos of label stickers attached to food items to forms and read the barcode to match the data.</a:t>
            </a:r>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a:t>i-Reporter function to 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Paste photo</a:t>
            </a:r>
            <a:endParaRPr lang="ja-JP" altLang="en-US" sz="1000" b="1" dirty="0">
              <a:solidFill>
                <a:schemeClr val="tx1"/>
              </a:solidFill>
            </a:endParaRPr>
          </a:p>
        </p:txBody>
      </p:sp>
      <p:sp>
        <p:nvSpPr>
          <p:cNvPr id="46" name="テキスト ボックス 45">
            <a:extLst>
              <a:ext uri="{FF2B5EF4-FFF2-40B4-BE49-F238E27FC236}">
                <a16:creationId xmlns:a16="http://schemas.microsoft.com/office/drawing/2014/main" id="{10CF8197-8218-4FA7-A33C-88E2C75CCECF}"/>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Efficient food quality inspection</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A8768BA2-17D8-44A9-8B53-3E0B62F9D541}"/>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Manufacturing: Quality Inspection</a:t>
            </a:r>
            <a:endParaRPr kumimoji="1" lang="ja-JP" altLang="en-US" sz="1400" dirty="0">
              <a:solidFill>
                <a:schemeClr val="tx1">
                  <a:lumMod val="75000"/>
                  <a:lumOff val="25000"/>
                </a:schemeClr>
              </a:solidFill>
            </a:endParaRPr>
          </a:p>
        </p:txBody>
      </p:sp>
      <p:pic>
        <p:nvPicPr>
          <p:cNvPr id="54" name="Picture 8" descr="https://4.bp.blogspot.com/-pX3VDqFvrOs/VCkbv5VSShI/AAAAAAAAnL8/dMnwQHL1X5s/s800/yajirushi04_hayai.png">
            <a:extLst>
              <a:ext uri="{FF2B5EF4-FFF2-40B4-BE49-F238E27FC236}">
                <a16:creationId xmlns:a16="http://schemas.microsoft.com/office/drawing/2014/main" id="{97684F07-597F-4766-9DC5-F82735FC4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023" y="5638337"/>
            <a:ext cx="674037" cy="47235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2E2AEED8-5C6F-4A7D-B735-35C701E05A78}"/>
              </a:ext>
            </a:extLst>
          </p:cNvPr>
          <p:cNvSpPr/>
          <p:nvPr/>
        </p:nvSpPr>
        <p:spPr>
          <a:xfrm>
            <a:off x="4833532" y="5828963"/>
            <a:ext cx="804839" cy="197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https://4.bp.blogspot.com/-993E8FTMZds/U9zsXft5wXI/AAAAAAAAkcg/yjF2qgfDIDk/s1600/number_1.png">
            <a:extLst>
              <a:ext uri="{FF2B5EF4-FFF2-40B4-BE49-F238E27FC236}">
                <a16:creationId xmlns:a16="http://schemas.microsoft.com/office/drawing/2014/main" id="{DB04B633-7FE9-421E-8068-FAAB1EE64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5" y="4119348"/>
            <a:ext cx="615480" cy="6128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1.bp.blogspot.com/-a0AMrvLUJmM/U9zsXbwKokI/AAAAAAAAkck/UPrQbQ1R50E/s1600/number_2.png">
            <a:extLst>
              <a:ext uri="{FF2B5EF4-FFF2-40B4-BE49-F238E27FC236}">
                <a16:creationId xmlns:a16="http://schemas.microsoft.com/office/drawing/2014/main" id="{9BE7E66C-DA50-4440-92E3-BF54507AC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9994" y="4562783"/>
            <a:ext cx="615481" cy="6128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é£åå·¥å ´ã®å¾æ¥­å¡ã®ã¤ã©ã¹ã">
            <a:extLst>
              <a:ext uri="{FF2B5EF4-FFF2-40B4-BE49-F238E27FC236}">
                <a16:creationId xmlns:a16="http://schemas.microsoft.com/office/drawing/2014/main" id="{71D68EAE-4D46-4394-8441-AAAA8C3232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280" y="4578834"/>
            <a:ext cx="2140224" cy="2140224"/>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09421DD-F92F-4477-8333-F1C970B40E9F}"/>
              </a:ext>
            </a:extLst>
          </p:cNvPr>
          <p:cNvPicPr>
            <a:picLocks noChangeAspect="1"/>
          </p:cNvPicPr>
          <p:nvPr/>
        </p:nvPicPr>
        <p:blipFill>
          <a:blip r:embed="rId8"/>
          <a:stretch>
            <a:fillRect/>
          </a:stretch>
        </p:blipFill>
        <p:spPr>
          <a:xfrm>
            <a:off x="3641322" y="5378203"/>
            <a:ext cx="2969492" cy="1139623"/>
          </a:xfrm>
          <a:prstGeom prst="rect">
            <a:avLst/>
          </a:prstGeom>
        </p:spPr>
      </p:pic>
      <p:grpSp>
        <p:nvGrpSpPr>
          <p:cNvPr id="18" name="グループ化 17">
            <a:extLst>
              <a:ext uri="{FF2B5EF4-FFF2-40B4-BE49-F238E27FC236}">
                <a16:creationId xmlns:a16="http://schemas.microsoft.com/office/drawing/2014/main" id="{E069AF93-7921-4986-B2FC-81D94F5CB02A}"/>
              </a:ext>
            </a:extLst>
          </p:cNvPr>
          <p:cNvGrpSpPr/>
          <p:nvPr/>
        </p:nvGrpSpPr>
        <p:grpSpPr>
          <a:xfrm>
            <a:off x="2780928" y="6724622"/>
            <a:ext cx="4020510" cy="1157250"/>
            <a:chOff x="2780928" y="7045781"/>
            <a:chExt cx="4020510" cy="1157250"/>
          </a:xfrm>
        </p:grpSpPr>
        <p:pic>
          <p:nvPicPr>
            <p:cNvPr id="15" name="図 14">
              <a:extLst>
                <a:ext uri="{FF2B5EF4-FFF2-40B4-BE49-F238E27FC236}">
                  <a16:creationId xmlns:a16="http://schemas.microsoft.com/office/drawing/2014/main" id="{5FC9FE0A-6169-4D8D-AF58-732D9AD47985}"/>
                </a:ext>
              </a:extLst>
            </p:cNvPr>
            <p:cNvPicPr>
              <a:picLocks noChangeAspect="1"/>
            </p:cNvPicPr>
            <p:nvPr/>
          </p:nvPicPr>
          <p:blipFill>
            <a:blip r:embed="rId9"/>
            <a:stretch>
              <a:fillRect/>
            </a:stretch>
          </p:blipFill>
          <p:spPr>
            <a:xfrm>
              <a:off x="2780928" y="7045781"/>
              <a:ext cx="4020510" cy="1157250"/>
            </a:xfrm>
            <a:prstGeom prst="rect">
              <a:avLst/>
            </a:prstGeom>
          </p:spPr>
        </p:pic>
        <p:sp>
          <p:nvSpPr>
            <p:cNvPr id="16" name="正方形/長方形 15">
              <a:extLst>
                <a:ext uri="{FF2B5EF4-FFF2-40B4-BE49-F238E27FC236}">
                  <a16:creationId xmlns:a16="http://schemas.microsoft.com/office/drawing/2014/main" id="{03EDE88B-7184-4004-BB27-F3F94F7518D7}"/>
                </a:ext>
              </a:extLst>
            </p:cNvPr>
            <p:cNvSpPr/>
            <p:nvPr/>
          </p:nvSpPr>
          <p:spPr>
            <a:xfrm>
              <a:off x="4525791" y="8049344"/>
              <a:ext cx="307741" cy="123016"/>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B1D5AADB-03FA-421B-BB60-55D35748ABFD}"/>
                </a:ext>
              </a:extLst>
            </p:cNvPr>
            <p:cNvSpPr/>
            <p:nvPr/>
          </p:nvSpPr>
          <p:spPr>
            <a:xfrm>
              <a:off x="6021288" y="8050842"/>
              <a:ext cx="307741" cy="121518"/>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D3F4AF38-BDEE-4441-BEB4-1652BB633A1B}"/>
                </a:ext>
              </a:extLst>
            </p:cNvPr>
            <p:cNvSpPr/>
            <p:nvPr/>
          </p:nvSpPr>
          <p:spPr>
            <a:xfrm rot="20344733">
              <a:off x="5850235" y="7540963"/>
              <a:ext cx="342105" cy="13608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3076" name="Picture 4" descr="ã¿ãã¬ããPCã®ã¤ã©ã¹ã">
            <a:extLst>
              <a:ext uri="{FF2B5EF4-FFF2-40B4-BE49-F238E27FC236}">
                <a16:creationId xmlns:a16="http://schemas.microsoft.com/office/drawing/2014/main" id="{7B85885A-E238-4242-ACAF-1D6CADB1B6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861368">
            <a:off x="1100937" y="5648571"/>
            <a:ext cx="688056" cy="63989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3E8973B7-929E-40E0-B7C8-7CA1EF24FA15}"/>
              </a:ext>
            </a:extLst>
          </p:cNvPr>
          <p:cNvSpPr/>
          <p:nvPr/>
        </p:nvSpPr>
        <p:spPr>
          <a:xfrm>
            <a:off x="1127250" y="4189784"/>
            <a:ext cx="2446888" cy="307777"/>
          </a:xfrm>
          <a:prstGeom prst="rect">
            <a:avLst/>
          </a:prstGeom>
          <a:noFill/>
        </p:spPr>
        <p:txBody>
          <a:bodyPr wrap="none" rtlCol="0">
            <a:spAutoFit/>
          </a:bodyPr>
          <a:lstStyle/>
          <a:p>
            <a:r>
              <a:rPr lang="en-US" altLang="ja-JP" sz="1400" b="1" dirty="0"/>
              <a:t>(Photo) shooting label stickers</a:t>
            </a:r>
            <a:endParaRPr lang="ja-JP" altLang="en-US" sz="1400" b="1" dirty="0"/>
          </a:p>
        </p:txBody>
      </p:sp>
      <p:sp>
        <p:nvSpPr>
          <p:cNvPr id="17" name="正方形/長方形 16">
            <a:extLst>
              <a:ext uri="{FF2B5EF4-FFF2-40B4-BE49-F238E27FC236}">
                <a16:creationId xmlns:a16="http://schemas.microsoft.com/office/drawing/2014/main" id="{774F34F8-7D46-4862-91EB-33B90451E8A9}"/>
              </a:ext>
            </a:extLst>
          </p:cNvPr>
          <p:cNvSpPr/>
          <p:nvPr/>
        </p:nvSpPr>
        <p:spPr>
          <a:xfrm>
            <a:off x="4067818" y="4654725"/>
            <a:ext cx="2075889" cy="523220"/>
          </a:xfrm>
          <a:prstGeom prst="rect">
            <a:avLst/>
          </a:prstGeom>
          <a:noFill/>
        </p:spPr>
        <p:txBody>
          <a:bodyPr wrap="none" rtlCol="0">
            <a:spAutoFit/>
          </a:bodyPr>
          <a:lstStyle/>
          <a:p>
            <a:r>
              <a:rPr lang="en-US" altLang="ja-JP" sz="1400" b="1" dirty="0"/>
              <a:t>Paste label sticker photos</a:t>
            </a:r>
          </a:p>
          <a:p>
            <a:r>
              <a:rPr lang="en-US" altLang="ja-JP" sz="1400" b="1" dirty="0"/>
              <a:t> directly into forms</a:t>
            </a:r>
            <a:endParaRPr lang="ja-JP" altLang="en-US" sz="1400" b="1" dirty="0"/>
          </a:p>
        </p:txBody>
      </p:sp>
      <p:sp>
        <p:nvSpPr>
          <p:cNvPr id="28" name="テキスト ボックス 3">
            <a:extLst>
              <a:ext uri="{FF2B5EF4-FFF2-40B4-BE49-F238E27FC236}">
                <a16:creationId xmlns:a16="http://schemas.microsoft.com/office/drawing/2014/main" id="{78D1003B-7053-45CD-B799-D18235B551FB}"/>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29" name="テキスト ボックス 6">
            <a:extLst>
              <a:ext uri="{FF2B5EF4-FFF2-40B4-BE49-F238E27FC236}">
                <a16:creationId xmlns:a16="http://schemas.microsoft.com/office/drawing/2014/main" id="{D7F751B2-6801-479D-A3B0-2CCBD6D1B798}"/>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3924635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a:extLst>
              <a:ext uri="{FF2B5EF4-FFF2-40B4-BE49-F238E27FC236}">
                <a16:creationId xmlns:a16="http://schemas.microsoft.com/office/drawing/2014/main" id="{0CDD683A-B46B-4C27-A759-3471AEB7594D}"/>
              </a:ext>
            </a:extLst>
          </p:cNvPr>
          <p:cNvGrpSpPr/>
          <p:nvPr/>
        </p:nvGrpSpPr>
        <p:grpSpPr>
          <a:xfrm>
            <a:off x="252243" y="4619389"/>
            <a:ext cx="2023541" cy="1543245"/>
            <a:chOff x="330913" y="4174535"/>
            <a:chExt cx="2023541" cy="1543245"/>
          </a:xfrm>
        </p:grpSpPr>
        <p:pic>
          <p:nvPicPr>
            <p:cNvPr id="44" name="図 43">
              <a:extLst>
                <a:ext uri="{FF2B5EF4-FFF2-40B4-BE49-F238E27FC236}">
                  <a16:creationId xmlns:a16="http://schemas.microsoft.com/office/drawing/2014/main" id="{265B9436-EDD5-4D3F-BAC4-A4A7F6C0CF6B}"/>
                </a:ext>
              </a:extLst>
            </p:cNvPr>
            <p:cNvPicPr>
              <a:picLocks noChangeAspect="1"/>
            </p:cNvPicPr>
            <p:nvPr/>
          </p:nvPicPr>
          <p:blipFill>
            <a:blip r:embed="rId4"/>
            <a:stretch>
              <a:fillRect/>
            </a:stretch>
          </p:blipFill>
          <p:spPr>
            <a:xfrm>
              <a:off x="330913" y="4174535"/>
              <a:ext cx="2023541" cy="1543245"/>
            </a:xfrm>
            <a:prstGeom prst="rect">
              <a:avLst/>
            </a:prstGeom>
            <a:ln>
              <a:solidFill>
                <a:schemeClr val="tx1"/>
              </a:solidFill>
            </a:ln>
          </p:spPr>
        </p:pic>
        <p:grpSp>
          <p:nvGrpSpPr>
            <p:cNvPr id="45" name="グループ化 44">
              <a:extLst>
                <a:ext uri="{FF2B5EF4-FFF2-40B4-BE49-F238E27FC236}">
                  <a16:creationId xmlns:a16="http://schemas.microsoft.com/office/drawing/2014/main" id="{BB60ADAF-3FA0-4D40-A717-A43BE0570E17}"/>
                </a:ext>
              </a:extLst>
            </p:cNvPr>
            <p:cNvGrpSpPr/>
            <p:nvPr/>
          </p:nvGrpSpPr>
          <p:grpSpPr>
            <a:xfrm>
              <a:off x="353797" y="5150522"/>
              <a:ext cx="410689" cy="397329"/>
              <a:chOff x="332833" y="5782994"/>
              <a:chExt cx="410689" cy="397329"/>
            </a:xfrm>
          </p:grpSpPr>
          <p:pic>
            <p:nvPicPr>
              <p:cNvPr id="61" name="Picture 4" descr="https://3.bp.blogspot.com/-ZMrpdt1m_0w/XCQhF0FK6TI/AAAAAAABQ6U/pbbsQXyXetM_0O8KNzsVe_810K0L9j-AACLcBGAs/s800/saisenbako_qr.png">
                <a:extLst>
                  <a:ext uri="{FF2B5EF4-FFF2-40B4-BE49-F238E27FC236}">
                    <a16:creationId xmlns:a16="http://schemas.microsoft.com/office/drawing/2014/main" id="{67089792-7FE1-461E-A17A-8BDCB5AD5F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358" t="12254" r="41201" b="71335"/>
              <a:stretch/>
            </p:blipFill>
            <p:spPr bwMode="auto">
              <a:xfrm>
                <a:off x="332833" y="5782994"/>
                <a:ext cx="410689" cy="397329"/>
              </a:xfrm>
              <a:prstGeom prst="rect">
                <a:avLst/>
              </a:prstGeom>
              <a:noFill/>
              <a:extLst>
                <a:ext uri="{909E8E84-426E-40DD-AFC4-6F175D3DCCD1}">
                  <a14:hiddenFill xmlns:a14="http://schemas.microsoft.com/office/drawing/2010/main">
                    <a:solidFill>
                      <a:srgbClr val="FFFFFF"/>
                    </a:solidFill>
                  </a14:hiddenFill>
                </a:ext>
              </a:extLst>
            </p:spPr>
          </p:pic>
          <p:sp>
            <p:nvSpPr>
              <p:cNvPr id="62" name="正方形/長方形 61">
                <a:extLst>
                  <a:ext uri="{FF2B5EF4-FFF2-40B4-BE49-F238E27FC236}">
                    <a16:creationId xmlns:a16="http://schemas.microsoft.com/office/drawing/2014/main" id="{969BDE4D-0C09-4D22-932A-6B6EDD318773}"/>
                  </a:ext>
                </a:extLst>
              </p:cNvPr>
              <p:cNvSpPr/>
              <p:nvPr/>
            </p:nvSpPr>
            <p:spPr>
              <a:xfrm>
                <a:off x="332833" y="5782994"/>
                <a:ext cx="410689" cy="397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72970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 </a:t>
            </a:r>
            <a:r>
              <a:rPr lang="en-US" sz="1400" dirty="0">
                <a:solidFill>
                  <a:schemeClr val="tx1"/>
                </a:solidFill>
              </a:rPr>
              <a:t>Since inspection items are different for each model because of the inspection in a mixed operation line of more than 30 models, a lot of inspection time was required.</a:t>
            </a:r>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6" y="2671931"/>
            <a:ext cx="6485891" cy="1157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A QR code is affixed to the work and a special inspection sheet is initiated in one shot by reading the QR code.</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Information such as machine number, model and date of introduction is extracted from the contents of the QR code and automatically set in the report.</a:t>
            </a:r>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461665"/>
          </a:xfrm>
          <a:prstGeom prst="rect">
            <a:avLst/>
          </a:prstGeom>
          <a:noFill/>
        </p:spPr>
        <p:txBody>
          <a:bodyPr wrap="square" rtlCol="0">
            <a:spAutoFit/>
          </a:bodyPr>
          <a:lstStyle/>
          <a:p>
            <a:r>
              <a:rPr lang="en-US" sz="1200" dirty="0" err="1"/>
              <a:t>i</a:t>
            </a:r>
            <a:r>
              <a:rPr lang="en-US" sz="1200" dirty="0"/>
              <a:t>-Reporter function to use</a:t>
            </a:r>
          </a:p>
          <a:p>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#Custom menu #QR decomposition</a:t>
            </a:r>
            <a:endParaRPr lang="ja-JP" altLang="en-US" sz="1000" b="1" dirty="0">
              <a:solidFill>
                <a:schemeClr val="tx1"/>
              </a:solidFill>
            </a:endParaRPr>
          </a:p>
        </p:txBody>
      </p:sp>
      <p:pic>
        <p:nvPicPr>
          <p:cNvPr id="27" name="Picture 2" descr="https://3.bp.blogspot.com/-aLzsUH4ENgc/WUdZGc_TJ_I/AAAAAAABFCg/9lApl5U5gSA2TA48xvnfXlc6dwrTvsh2wCLcBGAs/s800/smartphone_photo_satsuei_man.png">
            <a:extLst>
              <a:ext uri="{FF2B5EF4-FFF2-40B4-BE49-F238E27FC236}">
                <a16:creationId xmlns:a16="http://schemas.microsoft.com/office/drawing/2014/main" id="{6D2A628C-5557-462B-BE3C-26FA04814C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99805" y="5352801"/>
            <a:ext cx="1469831" cy="1639979"/>
          </a:xfrm>
          <a:prstGeom prst="rect">
            <a:avLst/>
          </a:prstGeom>
          <a:noFill/>
          <a:extLst>
            <a:ext uri="{909E8E84-426E-40DD-AFC4-6F175D3DCCD1}">
              <a14:hiddenFill xmlns:a14="http://schemas.microsoft.com/office/drawing/2010/main">
                <a:solidFill>
                  <a:srgbClr val="FFFFFF"/>
                </a:solidFill>
              </a14:hiddenFill>
            </a:ext>
          </a:extLst>
        </p:spPr>
      </p:pic>
      <p:sp>
        <p:nvSpPr>
          <p:cNvPr id="41" name="四角形吹き出し 19">
            <a:extLst>
              <a:ext uri="{FF2B5EF4-FFF2-40B4-BE49-F238E27FC236}">
                <a16:creationId xmlns:a16="http://schemas.microsoft.com/office/drawing/2014/main" id="{8EEE98A1-5A96-4CB2-9AE4-D48F9C8110D4}"/>
              </a:ext>
            </a:extLst>
          </p:cNvPr>
          <p:cNvSpPr/>
          <p:nvPr/>
        </p:nvSpPr>
        <p:spPr>
          <a:xfrm>
            <a:off x="117843" y="6626389"/>
            <a:ext cx="1537130" cy="975445"/>
          </a:xfrm>
          <a:prstGeom prst="wedgeRectCallout">
            <a:avLst>
              <a:gd name="adj1" fmla="val -24361"/>
              <a:gd name="adj2" fmla="val -116174"/>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dirty="0"/>
          </a:p>
          <a:p>
            <a:r>
              <a:rPr lang="en-US" sz="1100" dirty="0"/>
              <a:t>Information is obtained by disassembling the QR code, which is then input to multiple clusters.</a:t>
            </a:r>
          </a:p>
          <a:p>
            <a:endParaRPr lang="ja-JP" altLang="en-US" sz="1100" b="1" dirty="0">
              <a:latin typeface="ヒラギノ角ゴ ProN W3" pitchFamily="34" charset="-128"/>
              <a:ea typeface="ヒラギノ角ゴ ProN W3" pitchFamily="34" charset="-128"/>
            </a:endParaRPr>
          </a:p>
        </p:txBody>
      </p:sp>
      <p:sp>
        <p:nvSpPr>
          <p:cNvPr id="46" name="テキスト ボックス 45">
            <a:extLst>
              <a:ext uri="{FF2B5EF4-FFF2-40B4-BE49-F238E27FC236}">
                <a16:creationId xmlns:a16="http://schemas.microsoft.com/office/drawing/2014/main" id="{10CF8197-8218-4FA7-A33C-88E2C75CCECF}"/>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Efficient inspection work on mixed flow lines</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A8768BA2-17D8-44A9-8B53-3E0B62F9D541}"/>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Manufacturing Industry: Maintenance Inspection</a:t>
            </a:r>
            <a:endParaRPr kumimoji="1" lang="ja-JP" altLang="en-US" sz="1400" dirty="0">
              <a:solidFill>
                <a:schemeClr val="tx1">
                  <a:lumMod val="75000"/>
                  <a:lumOff val="25000"/>
                </a:schemeClr>
              </a:solidFill>
            </a:endParaRPr>
          </a:p>
        </p:txBody>
      </p:sp>
      <p:sp>
        <p:nvSpPr>
          <p:cNvPr id="39" name="テキスト ボックス 38">
            <a:extLst>
              <a:ext uri="{FF2B5EF4-FFF2-40B4-BE49-F238E27FC236}">
                <a16:creationId xmlns:a16="http://schemas.microsoft.com/office/drawing/2014/main" id="{29112510-ED8A-42FA-AEB7-1D9922267E2A}"/>
              </a:ext>
            </a:extLst>
          </p:cNvPr>
          <p:cNvSpPr txBox="1"/>
          <p:nvPr/>
        </p:nvSpPr>
        <p:spPr>
          <a:xfrm>
            <a:off x="4320123" y="4572775"/>
            <a:ext cx="2089214" cy="861774"/>
          </a:xfrm>
          <a:prstGeom prst="rect">
            <a:avLst/>
          </a:prstGeom>
          <a:noFill/>
        </p:spPr>
        <p:txBody>
          <a:bodyPr wrap="square" rtlCol="0">
            <a:spAutoFit/>
          </a:bodyPr>
          <a:lstStyle/>
          <a:p>
            <a:r>
              <a:rPr lang="en-US" sz="1200" b="1" dirty="0"/>
              <a:t>QR code data is disassembled and automatically entered at once to start a form</a:t>
            </a:r>
          </a:p>
          <a:p>
            <a:endParaRPr lang="ja-JP" altLang="en-US" sz="1400" b="1" dirty="0"/>
          </a:p>
        </p:txBody>
      </p:sp>
      <p:sp>
        <p:nvSpPr>
          <p:cNvPr id="60" name="正方形/長方形 59">
            <a:extLst>
              <a:ext uri="{FF2B5EF4-FFF2-40B4-BE49-F238E27FC236}">
                <a16:creationId xmlns:a16="http://schemas.microsoft.com/office/drawing/2014/main" id="{E19D5D76-8048-43CC-9CF9-C16C2A93BCAB}"/>
              </a:ext>
            </a:extLst>
          </p:cNvPr>
          <p:cNvSpPr/>
          <p:nvPr/>
        </p:nvSpPr>
        <p:spPr>
          <a:xfrm>
            <a:off x="566828" y="4033066"/>
            <a:ext cx="2799164" cy="523220"/>
          </a:xfrm>
          <a:prstGeom prst="rect">
            <a:avLst/>
          </a:prstGeom>
          <a:noFill/>
        </p:spPr>
        <p:txBody>
          <a:bodyPr wrap="none" rtlCol="0">
            <a:spAutoFit/>
          </a:bodyPr>
          <a:lstStyle/>
          <a:p>
            <a:r>
              <a:rPr lang="en-US" altLang="ja-JP" sz="1400" b="1" dirty="0"/>
              <a:t>QR code attached to the workpiece</a:t>
            </a:r>
          </a:p>
          <a:p>
            <a:r>
              <a:rPr lang="en-US" altLang="ja-JP" sz="1400" b="1" dirty="0"/>
              <a:t>is read </a:t>
            </a:r>
            <a:endParaRPr lang="ja-JP" altLang="en-US" sz="1400" b="1" dirty="0"/>
          </a:p>
        </p:txBody>
      </p:sp>
      <p:grpSp>
        <p:nvGrpSpPr>
          <p:cNvPr id="9" name="グループ化 8">
            <a:extLst>
              <a:ext uri="{FF2B5EF4-FFF2-40B4-BE49-F238E27FC236}">
                <a16:creationId xmlns:a16="http://schemas.microsoft.com/office/drawing/2014/main" id="{7584E983-82E3-4537-9969-844A214ACEF9}"/>
              </a:ext>
            </a:extLst>
          </p:cNvPr>
          <p:cNvGrpSpPr/>
          <p:nvPr/>
        </p:nvGrpSpPr>
        <p:grpSpPr>
          <a:xfrm>
            <a:off x="667384" y="4744797"/>
            <a:ext cx="2669785" cy="550139"/>
            <a:chOff x="2346627" y="2895276"/>
            <a:chExt cx="5852879" cy="297627"/>
          </a:xfrm>
        </p:grpSpPr>
        <p:sp>
          <p:nvSpPr>
            <p:cNvPr id="63" name="角丸四角形吹き出し 19">
              <a:extLst>
                <a:ext uri="{FF2B5EF4-FFF2-40B4-BE49-F238E27FC236}">
                  <a16:creationId xmlns:a16="http://schemas.microsoft.com/office/drawing/2014/main" id="{389BF240-610C-4267-B821-42684FAEF99C}"/>
                </a:ext>
              </a:extLst>
            </p:cNvPr>
            <p:cNvSpPr/>
            <p:nvPr/>
          </p:nvSpPr>
          <p:spPr>
            <a:xfrm>
              <a:off x="2346627" y="2895276"/>
              <a:ext cx="5264891" cy="297627"/>
            </a:xfrm>
            <a:prstGeom prst="wedgeRoundRectCallout">
              <a:avLst>
                <a:gd name="adj1" fmla="val -59101"/>
                <a:gd name="adj2" fmla="val 118927"/>
                <a:gd name="adj3" fmla="val 16667"/>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2E6385BF-53BC-4A9F-AA20-FA6E157122B1}"/>
                </a:ext>
              </a:extLst>
            </p:cNvPr>
            <p:cNvSpPr/>
            <p:nvPr/>
          </p:nvSpPr>
          <p:spPr>
            <a:xfrm>
              <a:off x="2487011" y="2941303"/>
              <a:ext cx="5712495" cy="216461"/>
            </a:xfrm>
            <a:prstGeom prst="rect">
              <a:avLst/>
            </a:prstGeom>
          </p:spPr>
          <p:txBody>
            <a:bodyPr wrap="square">
              <a:spAutoFit/>
            </a:bodyPr>
            <a:lstStyle/>
            <a:p>
              <a:r>
                <a:rPr lang="en-US" altLang="ja-JP" sz="1000" dirty="0"/>
                <a:t>0111245896,CT12345,AAA</a:t>
              </a:r>
              <a:r>
                <a:rPr lang="ja-JP" altLang="en-US" sz="1000" dirty="0"/>
                <a:t>基板</a:t>
              </a:r>
              <a:r>
                <a:rPr lang="en-US" altLang="ja-JP" sz="1000" dirty="0"/>
                <a:t>,BBB</a:t>
              </a:r>
              <a:r>
                <a:rPr lang="ja-JP" altLang="en-US" sz="1000" dirty="0"/>
                <a:t>ユニット</a:t>
              </a:r>
              <a:r>
                <a:rPr lang="en-US" altLang="ja-JP" sz="1000" dirty="0"/>
                <a:t>,AX00012345,2015/05/25,DDD-21345</a:t>
              </a:r>
              <a:endParaRPr lang="ja-JP" altLang="en-US" sz="1000" dirty="0"/>
            </a:p>
          </p:txBody>
        </p:sp>
      </p:grpSp>
      <p:sp>
        <p:nvSpPr>
          <p:cNvPr id="65" name="角丸四角形 42">
            <a:extLst>
              <a:ext uri="{FF2B5EF4-FFF2-40B4-BE49-F238E27FC236}">
                <a16:creationId xmlns:a16="http://schemas.microsoft.com/office/drawing/2014/main" id="{92DCEE71-101F-4837-8832-094D03ED38DD}"/>
              </a:ext>
            </a:extLst>
          </p:cNvPr>
          <p:cNvSpPr/>
          <p:nvPr/>
        </p:nvSpPr>
        <p:spPr>
          <a:xfrm>
            <a:off x="1493270" y="4814783"/>
            <a:ext cx="482899" cy="245954"/>
          </a:xfrm>
          <a:prstGeom prst="roundRect">
            <a:avLst/>
          </a:prstGeom>
          <a:noFill/>
          <a:ln>
            <a:prstDash val="sysDash"/>
          </a:ln>
          <a:effectLst>
            <a:glow rad="101600">
              <a:srgbClr val="FFFF99">
                <a:alpha val="60000"/>
              </a:srgb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grpSp>
        <p:nvGrpSpPr>
          <p:cNvPr id="10" name="グループ化 9">
            <a:extLst>
              <a:ext uri="{FF2B5EF4-FFF2-40B4-BE49-F238E27FC236}">
                <a16:creationId xmlns:a16="http://schemas.microsoft.com/office/drawing/2014/main" id="{ED268FCF-C4B4-4093-B1EB-744455F3940B}"/>
              </a:ext>
            </a:extLst>
          </p:cNvPr>
          <p:cNvGrpSpPr/>
          <p:nvPr/>
        </p:nvGrpSpPr>
        <p:grpSpPr>
          <a:xfrm>
            <a:off x="3483099" y="5391011"/>
            <a:ext cx="3315094" cy="2486186"/>
            <a:chOff x="3385341" y="5360177"/>
            <a:chExt cx="3895143" cy="2921199"/>
          </a:xfrm>
        </p:grpSpPr>
        <p:pic>
          <p:nvPicPr>
            <p:cNvPr id="80" name="Picture 2">
              <a:extLst>
                <a:ext uri="{FF2B5EF4-FFF2-40B4-BE49-F238E27FC236}">
                  <a16:creationId xmlns:a16="http://schemas.microsoft.com/office/drawing/2014/main" id="{A2437AFC-A331-4884-ACD2-DC42C2A91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5341" y="5360177"/>
              <a:ext cx="3895143" cy="2921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8" name="正方形/長方形 67">
              <a:extLst>
                <a:ext uri="{FF2B5EF4-FFF2-40B4-BE49-F238E27FC236}">
                  <a16:creationId xmlns:a16="http://schemas.microsoft.com/office/drawing/2014/main" id="{096FB5E8-BC5B-45CA-90A6-AE836852A11B}"/>
                </a:ext>
              </a:extLst>
            </p:cNvPr>
            <p:cNvSpPr/>
            <p:nvPr/>
          </p:nvSpPr>
          <p:spPr>
            <a:xfrm>
              <a:off x="3444588" y="5613667"/>
              <a:ext cx="3816424" cy="2459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a:extLst>
                <a:ext uri="{FF2B5EF4-FFF2-40B4-BE49-F238E27FC236}">
                  <a16:creationId xmlns:a16="http://schemas.microsoft.com/office/drawing/2014/main" id="{1085A2CA-97B7-4129-95F3-9F010C365A9B}"/>
                </a:ext>
              </a:extLst>
            </p:cNvPr>
            <p:cNvPicPr>
              <a:picLocks noChangeAspect="1"/>
            </p:cNvPicPr>
            <p:nvPr/>
          </p:nvPicPr>
          <p:blipFill>
            <a:blip r:embed="rId8"/>
            <a:stretch>
              <a:fillRect/>
            </a:stretch>
          </p:blipFill>
          <p:spPr>
            <a:xfrm>
              <a:off x="3490620" y="5730910"/>
              <a:ext cx="3684584" cy="419731"/>
            </a:xfrm>
            <a:prstGeom prst="rect">
              <a:avLst/>
            </a:prstGeom>
          </p:spPr>
        </p:pic>
        <p:pic>
          <p:nvPicPr>
            <p:cNvPr id="70" name="図 69">
              <a:extLst>
                <a:ext uri="{FF2B5EF4-FFF2-40B4-BE49-F238E27FC236}">
                  <a16:creationId xmlns:a16="http://schemas.microsoft.com/office/drawing/2014/main" id="{CFC25AAF-ADCD-4C63-B950-0D49FF4E89E9}"/>
                </a:ext>
              </a:extLst>
            </p:cNvPr>
            <p:cNvPicPr>
              <a:picLocks noChangeAspect="1"/>
            </p:cNvPicPr>
            <p:nvPr/>
          </p:nvPicPr>
          <p:blipFill>
            <a:blip r:embed="rId4"/>
            <a:stretch>
              <a:fillRect/>
            </a:stretch>
          </p:blipFill>
          <p:spPr>
            <a:xfrm>
              <a:off x="4095033" y="6226142"/>
              <a:ext cx="2333410" cy="1779565"/>
            </a:xfrm>
            <a:prstGeom prst="rect">
              <a:avLst/>
            </a:prstGeom>
            <a:ln>
              <a:solidFill>
                <a:schemeClr val="tx1"/>
              </a:solidFill>
            </a:ln>
          </p:spPr>
        </p:pic>
        <p:sp>
          <p:nvSpPr>
            <p:cNvPr id="71" name="正方形/長方形 70">
              <a:extLst>
                <a:ext uri="{FF2B5EF4-FFF2-40B4-BE49-F238E27FC236}">
                  <a16:creationId xmlns:a16="http://schemas.microsoft.com/office/drawing/2014/main" id="{9045FB8A-AB66-4561-8968-0D800809A4ED}"/>
                </a:ext>
              </a:extLst>
            </p:cNvPr>
            <p:cNvSpPr/>
            <p:nvPr/>
          </p:nvSpPr>
          <p:spPr>
            <a:xfrm>
              <a:off x="4084564" y="6226142"/>
              <a:ext cx="461202" cy="21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DF3CA5BA-ADFE-4B19-9CC0-E6FA2067D8EE}"/>
                </a:ext>
              </a:extLst>
            </p:cNvPr>
            <p:cNvSpPr/>
            <p:nvPr/>
          </p:nvSpPr>
          <p:spPr>
            <a:xfrm>
              <a:off x="4873210" y="6226142"/>
              <a:ext cx="461202" cy="21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8DB99EEF-D3A6-4E95-BBBA-2DE6580F0C63}"/>
                </a:ext>
              </a:extLst>
            </p:cNvPr>
            <p:cNvSpPr/>
            <p:nvPr/>
          </p:nvSpPr>
          <p:spPr>
            <a:xfrm>
              <a:off x="5889893" y="6226142"/>
              <a:ext cx="461202" cy="21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393AE19C-F8C0-4040-A185-0A7B256FD92F}"/>
                </a:ext>
              </a:extLst>
            </p:cNvPr>
            <p:cNvSpPr/>
            <p:nvPr/>
          </p:nvSpPr>
          <p:spPr>
            <a:xfrm>
              <a:off x="4190640" y="6550444"/>
              <a:ext cx="1173266" cy="540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60F07476-7B60-42DD-99A7-EABC7AD88E98}"/>
                </a:ext>
              </a:extLst>
            </p:cNvPr>
            <p:cNvSpPr/>
            <p:nvPr/>
          </p:nvSpPr>
          <p:spPr>
            <a:xfrm>
              <a:off x="4094647" y="7309144"/>
              <a:ext cx="461202" cy="353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C3DADDDA-1E04-4B11-A8CA-078C90AE4FBE}"/>
                </a:ext>
              </a:extLst>
            </p:cNvPr>
            <p:cNvSpPr/>
            <p:nvPr/>
          </p:nvSpPr>
          <p:spPr>
            <a:xfrm>
              <a:off x="4094647" y="7774579"/>
              <a:ext cx="461202" cy="21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0C25C3F-81DD-4CC9-9469-088669A09DAA}"/>
                </a:ext>
              </a:extLst>
            </p:cNvPr>
            <p:cNvSpPr/>
            <p:nvPr/>
          </p:nvSpPr>
          <p:spPr>
            <a:xfrm>
              <a:off x="5950549" y="7774578"/>
              <a:ext cx="461202" cy="21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819F1931-C603-410B-B91A-8772BE417E87}"/>
                </a:ext>
              </a:extLst>
            </p:cNvPr>
            <p:cNvSpPr/>
            <p:nvPr/>
          </p:nvSpPr>
          <p:spPr>
            <a:xfrm>
              <a:off x="4885852" y="7774578"/>
              <a:ext cx="668025" cy="21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F34DD122-5DBB-40FC-AF29-D1F9CA6DF425}"/>
                </a:ext>
              </a:extLst>
            </p:cNvPr>
            <p:cNvSpPr/>
            <p:nvPr/>
          </p:nvSpPr>
          <p:spPr>
            <a:xfrm>
              <a:off x="5966508" y="6656765"/>
              <a:ext cx="461202" cy="514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角丸四角形 43">
              <a:extLst>
                <a:ext uri="{FF2B5EF4-FFF2-40B4-BE49-F238E27FC236}">
                  <a16:creationId xmlns:a16="http://schemas.microsoft.com/office/drawing/2014/main" id="{F4C7A870-4936-4B3A-B9AC-345CFB7B295E}"/>
                </a:ext>
              </a:extLst>
            </p:cNvPr>
            <p:cNvSpPr/>
            <p:nvPr/>
          </p:nvSpPr>
          <p:spPr>
            <a:xfrm>
              <a:off x="3444588" y="5646585"/>
              <a:ext cx="3737328" cy="528640"/>
            </a:xfrm>
            <a:prstGeom prst="roundRect">
              <a:avLst/>
            </a:prstGeom>
            <a:noFill/>
            <a:ln>
              <a:prstDash val="sysDash"/>
            </a:ln>
            <a:effectLst>
              <a:glow rad="101600">
                <a:srgbClr val="FFFF99">
                  <a:alpha val="60000"/>
                </a:srgb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grpSp>
      <p:sp>
        <p:nvSpPr>
          <p:cNvPr id="59" name="正方形/長方形 58">
            <a:extLst>
              <a:ext uri="{FF2B5EF4-FFF2-40B4-BE49-F238E27FC236}">
                <a16:creationId xmlns:a16="http://schemas.microsoft.com/office/drawing/2014/main" id="{8A2732AF-1405-451D-87CE-3999ACCEFFBC}"/>
              </a:ext>
            </a:extLst>
          </p:cNvPr>
          <p:cNvSpPr/>
          <p:nvPr/>
        </p:nvSpPr>
        <p:spPr>
          <a:xfrm>
            <a:off x="2350841" y="6144346"/>
            <a:ext cx="1318951" cy="1015663"/>
          </a:xfrm>
          <a:prstGeom prst="rect">
            <a:avLst/>
          </a:prstGeom>
          <a:noFill/>
        </p:spPr>
        <p:txBody>
          <a:bodyPr wrap="none" rtlCol="0">
            <a:spAutoFit/>
          </a:bodyPr>
          <a:lstStyle/>
          <a:p>
            <a:r>
              <a:rPr lang="en-US" altLang="ja-JP" sz="1200" b="1" dirty="0"/>
              <a:t>Find an </a:t>
            </a:r>
          </a:p>
          <a:p>
            <a:r>
              <a:rPr lang="en-US" altLang="ja-JP" sz="1200" b="1" dirty="0"/>
              <a:t>inspection form </a:t>
            </a:r>
          </a:p>
          <a:p>
            <a:r>
              <a:rPr lang="en-US" altLang="ja-JP" sz="1200" b="1" dirty="0"/>
              <a:t>dedicated to that </a:t>
            </a:r>
          </a:p>
          <a:p>
            <a:r>
              <a:rPr lang="en-US" altLang="ja-JP" sz="1200" b="1" dirty="0"/>
              <a:t>model from over </a:t>
            </a:r>
          </a:p>
          <a:p>
            <a:r>
              <a:rPr lang="en-US" altLang="ja-JP" sz="1200" b="1" dirty="0"/>
              <a:t>30 types</a:t>
            </a:r>
            <a:endParaRPr lang="ja-JP" altLang="en-US" sz="1200" b="1" dirty="0"/>
          </a:p>
        </p:txBody>
      </p:sp>
      <p:sp>
        <p:nvSpPr>
          <p:cNvPr id="84" name="曲折矢印 22">
            <a:extLst>
              <a:ext uri="{FF2B5EF4-FFF2-40B4-BE49-F238E27FC236}">
                <a16:creationId xmlns:a16="http://schemas.microsoft.com/office/drawing/2014/main" id="{239AFC6E-729E-4622-AC2F-0FFB745D8042}"/>
              </a:ext>
            </a:extLst>
          </p:cNvPr>
          <p:cNvSpPr/>
          <p:nvPr/>
        </p:nvSpPr>
        <p:spPr>
          <a:xfrm rot="10800000" flipH="1">
            <a:off x="2029186" y="7533611"/>
            <a:ext cx="615866" cy="513156"/>
          </a:xfrm>
          <a:prstGeom prst="bentArrow">
            <a:avLst>
              <a:gd name="adj1" fmla="val 29584"/>
              <a:gd name="adj2" fmla="val 29583"/>
              <a:gd name="adj3" fmla="val 32257"/>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8" name="Picture 12" descr="https://4.bp.blogspot.com/-4ew2IFYmQ24/U5l4o8FrA0I/AAAAAAAAhPs/mVuU_7QlAHE/s800/computer_tethering.png">
            <a:extLst>
              <a:ext uri="{FF2B5EF4-FFF2-40B4-BE49-F238E27FC236}">
                <a16:creationId xmlns:a16="http://schemas.microsoft.com/office/drawing/2014/main" id="{7117789B-C704-4BDE-8891-B4B5BBD6D6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095" t="15127" r="32546" b="60239"/>
          <a:stretch/>
        </p:blipFill>
        <p:spPr bwMode="auto">
          <a:xfrm rot="19622477">
            <a:off x="2458675" y="7060412"/>
            <a:ext cx="668675" cy="67344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https://4.bp.blogspot.com/-993E8FTMZds/U9zsXft5wXI/AAAAAAAAkcg/yjF2qgfDIDk/s1600/number_1.png">
            <a:extLst>
              <a:ext uri="{FF2B5EF4-FFF2-40B4-BE49-F238E27FC236}">
                <a16:creationId xmlns:a16="http://schemas.microsoft.com/office/drawing/2014/main" id="{0EE8C45E-0AB6-40D7-8849-19691A99F7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28" y="4006943"/>
            <a:ext cx="525494" cy="52321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https://1.bp.blogspot.com/-a0AMrvLUJmM/U9zsXbwKokI/AAAAAAAAkck/UPrQbQ1R50E/s1600/number_2.png">
            <a:extLst>
              <a:ext uri="{FF2B5EF4-FFF2-40B4-BE49-F238E27FC236}">
                <a16:creationId xmlns:a16="http://schemas.microsoft.com/office/drawing/2014/main" id="{6DB04C30-F037-496D-83CC-AC46DFAD69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9768" y="5692706"/>
            <a:ext cx="525495" cy="52322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 descr="https://2.bp.blogspot.com/-wsph92D4YYQ/U9zsYIuFt3I/AAAAAAAAkc0/bdRK56v8Rfg/s1600/number_3.png">
            <a:extLst>
              <a:ext uri="{FF2B5EF4-FFF2-40B4-BE49-F238E27FC236}">
                <a16:creationId xmlns:a16="http://schemas.microsoft.com/office/drawing/2014/main" id="{ECA54B1C-187F-48CA-913C-047BBDC0C1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694" y="4491124"/>
            <a:ext cx="525495" cy="523220"/>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3">
            <a:extLst>
              <a:ext uri="{FF2B5EF4-FFF2-40B4-BE49-F238E27FC236}">
                <a16:creationId xmlns:a16="http://schemas.microsoft.com/office/drawing/2014/main" id="{23438473-3768-4F87-872F-628D5952186C}"/>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49" name="テキスト ボックス 6">
            <a:extLst>
              <a:ext uri="{FF2B5EF4-FFF2-40B4-BE49-F238E27FC236}">
                <a16:creationId xmlns:a16="http://schemas.microsoft.com/office/drawing/2014/main" id="{2487C1D7-9623-4636-9775-E09E011C39BC}"/>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413647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2308324"/>
          </a:xfrm>
          <a:prstGeom prst="rect">
            <a:avLst/>
          </a:prstGeom>
          <a:noFill/>
        </p:spPr>
        <p:txBody>
          <a:bodyPr wrap="square" rtlCol="0">
            <a:spAutoFit/>
          </a:bodyPr>
          <a:lstStyle>
            <a:defPPr>
              <a:defRPr kumimoji="1" lang="ja-JP"/>
            </a:defPPr>
            <a:lvl1pPr algn="ctr">
              <a:defRPr sz="5400">
                <a:solidFill>
                  <a:schemeClr val="tx1">
                    <a:lumMod val="90000"/>
                    <a:lumOff val="10000"/>
                  </a:schemeClr>
                </a:solidFill>
              </a:defRPr>
            </a:lvl1pPr>
          </a:lstStyle>
          <a:p>
            <a:r>
              <a:rPr lang="en-US" dirty="0"/>
              <a:t>Inventory control</a:t>
            </a:r>
          </a:p>
          <a:p>
            <a:r>
              <a:rPr lang="en-US" dirty="0"/>
              <a:t>Entry / Exit management</a:t>
            </a:r>
          </a:p>
          <a:p>
            <a:r>
              <a:rPr lang="en-US" dirty="0"/>
              <a:t>Inventory management</a:t>
            </a:r>
            <a:endParaRPr lang="ja-JP" altLang="en-US" dirty="0"/>
          </a:p>
        </p:txBody>
      </p:sp>
    </p:spTree>
    <p:extLst>
      <p:ext uri="{BB962C8B-B14F-4D97-AF65-F5344CB8AC3E}">
        <p14:creationId xmlns:p14="http://schemas.microsoft.com/office/powerpoint/2010/main" val="367218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a:extLst>
              <a:ext uri="{FF2B5EF4-FFF2-40B4-BE49-F238E27FC236}">
                <a16:creationId xmlns:a16="http://schemas.microsoft.com/office/drawing/2014/main" id="{BC185BF9-1F20-46C0-86B0-7039D87CF12E}"/>
              </a:ext>
            </a:extLst>
          </p:cNvPr>
          <p:cNvSpPr/>
          <p:nvPr/>
        </p:nvSpPr>
        <p:spPr>
          <a:xfrm>
            <a:off x="4290206" y="4031092"/>
            <a:ext cx="2401760" cy="4296503"/>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D1E845D-6D35-437C-99E9-714C7BB8BC26}"/>
              </a:ext>
            </a:extLst>
          </p:cNvPr>
          <p:cNvSpPr/>
          <p:nvPr/>
        </p:nvSpPr>
        <p:spPr>
          <a:xfrm>
            <a:off x="116632" y="4040952"/>
            <a:ext cx="2542033" cy="4296503"/>
          </a:xfrm>
          <a:prstGeom prst="rect">
            <a:avLst/>
          </a:prstGeom>
          <a:solidFill>
            <a:schemeClr val="accent2">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B454D9D-BD73-4E5B-BA7C-8D0B72FD1E19}"/>
              </a:ext>
            </a:extLst>
          </p:cNvPr>
          <p:cNvSpPr txBox="1"/>
          <p:nvPr/>
        </p:nvSpPr>
        <p:spPr>
          <a:xfrm>
            <a:off x="-4370" y="2381250"/>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5" name="矢印: 五方向 4">
            <a:extLst>
              <a:ext uri="{FF2B5EF4-FFF2-40B4-BE49-F238E27FC236}">
                <a16:creationId xmlns:a16="http://schemas.microsoft.com/office/drawing/2014/main" id="{41A85E60-74E9-4495-9CDC-B4EFFB92AD45}"/>
              </a:ext>
            </a:extLst>
          </p:cNvPr>
          <p:cNvSpPr/>
          <p:nvPr/>
        </p:nvSpPr>
        <p:spPr>
          <a:xfrm>
            <a:off x="241014" y="1419229"/>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正方形/長方形 6">
            <a:extLst>
              <a:ext uri="{FF2B5EF4-FFF2-40B4-BE49-F238E27FC236}">
                <a16:creationId xmlns:a16="http://schemas.microsoft.com/office/drawing/2014/main" id="{D63C7317-EE3C-42DD-AC39-F9F01CC32CD1}"/>
              </a:ext>
            </a:extLst>
          </p:cNvPr>
          <p:cNvSpPr/>
          <p:nvPr/>
        </p:nvSpPr>
        <p:spPr>
          <a:xfrm>
            <a:off x="241014" y="1473235"/>
            <a:ext cx="6347046" cy="87251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a:t>
            </a:r>
            <a:r>
              <a:rPr lang="en-US" sz="1000" dirty="0">
                <a:solidFill>
                  <a:schemeClr val="tx1"/>
                </a:solidFill>
              </a:rPr>
              <a:t>As warehousing and inventory numbers are entered by hand on paper inventory slips and transferred to the production management systems, a lot of posting of man-hours occur.</a:t>
            </a:r>
            <a:endParaRPr lang="en-US" altLang="ja-JP" sz="1000" dirty="0">
              <a:solidFill>
                <a:schemeClr val="tx1"/>
              </a:solidFill>
            </a:endParaRPr>
          </a:p>
          <a:p>
            <a:r>
              <a:rPr lang="ja-JP" altLang="en-US" sz="1200" dirty="0">
                <a:solidFill>
                  <a:schemeClr val="tx1"/>
                </a:solidFill>
              </a:rPr>
              <a:t>・</a:t>
            </a:r>
            <a:r>
              <a:rPr lang="en-US" sz="1000" dirty="0">
                <a:solidFill>
                  <a:schemeClr val="tx1"/>
                </a:solidFill>
              </a:rPr>
              <a:t>Actual inventory does not match the inventory on the form due to omissions or mistakes. </a:t>
            </a:r>
          </a:p>
          <a:p>
            <a:r>
              <a:rPr lang="ja-JP" altLang="en-US" sz="1200" dirty="0">
                <a:solidFill>
                  <a:schemeClr val="tx1"/>
                </a:solidFill>
              </a:rPr>
              <a:t>・</a:t>
            </a:r>
            <a:r>
              <a:rPr lang="en-US" sz="1000" dirty="0">
                <a:solidFill>
                  <a:schemeClr val="tx1"/>
                </a:solidFill>
              </a:rPr>
              <a:t>It takes time and effort to double check entries to prevent mistakes and work time increases.</a:t>
            </a:r>
            <a:endParaRPr lang="en-US" altLang="ja-JP" sz="1200" dirty="0">
              <a:solidFill>
                <a:schemeClr val="tx1"/>
              </a:solidFill>
            </a:endParaRPr>
          </a:p>
        </p:txBody>
      </p:sp>
      <p:sp>
        <p:nvSpPr>
          <p:cNvPr id="8" name="矢印: 五方向 7">
            <a:extLst>
              <a:ext uri="{FF2B5EF4-FFF2-40B4-BE49-F238E27FC236}">
                <a16:creationId xmlns:a16="http://schemas.microsoft.com/office/drawing/2014/main" id="{9FA1DD94-845A-4CED-8314-157B6C6C91AD}"/>
              </a:ext>
            </a:extLst>
          </p:cNvPr>
          <p:cNvSpPr/>
          <p:nvPr/>
        </p:nvSpPr>
        <p:spPr>
          <a:xfrm>
            <a:off x="241014" y="2720752"/>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正方形/長方形 9">
            <a:extLst>
              <a:ext uri="{FF2B5EF4-FFF2-40B4-BE49-F238E27FC236}">
                <a16:creationId xmlns:a16="http://schemas.microsoft.com/office/drawing/2014/main" id="{80E0B415-C3B3-4657-84DA-1E789BBF5505}"/>
              </a:ext>
            </a:extLst>
          </p:cNvPr>
          <p:cNvSpPr/>
          <p:nvPr/>
        </p:nvSpPr>
        <p:spPr>
          <a:xfrm>
            <a:off x="241014" y="2758760"/>
            <a:ext cx="6347046" cy="7445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en-US" sz="1200" dirty="0">
                <a:solidFill>
                  <a:schemeClr val="tx1"/>
                </a:solidFill>
              </a:rPr>
              <a:t>Manually entered posting work into the system is no longer required.</a:t>
            </a:r>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Became able to reduce the time for handwriting on paper and calculating numbers for inventory.</a:t>
            </a:r>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Real inventory is able to be grasped in real time, which has led to efficient purchase operations.</a:t>
            </a:r>
          </a:p>
        </p:txBody>
      </p:sp>
      <p:sp>
        <p:nvSpPr>
          <p:cNvPr id="11" name="テキスト ボックス 10">
            <a:extLst>
              <a:ext uri="{FF2B5EF4-FFF2-40B4-BE49-F238E27FC236}">
                <a16:creationId xmlns:a16="http://schemas.microsoft.com/office/drawing/2014/main" id="{549A1809-788C-4FBD-97CE-14BBF6657F43}"/>
              </a:ext>
            </a:extLst>
          </p:cNvPr>
          <p:cNvSpPr txBox="1"/>
          <p:nvPr/>
        </p:nvSpPr>
        <p:spPr>
          <a:xfrm>
            <a:off x="0" y="272480"/>
            <a:ext cx="6858000" cy="465516"/>
          </a:xfrm>
          <a:prstGeom prst="rect">
            <a:avLst/>
          </a:prstGeom>
          <a:noFill/>
        </p:spPr>
        <p:txBody>
          <a:bodyPr wrap="square" tIns="54000" bIns="0" rtlCol="0" anchor="ctr">
            <a:noAutofit/>
          </a:bodyPr>
          <a:lstStyle/>
          <a:p>
            <a:pPr marL="177800"/>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入出庫管理の効率化</a:t>
            </a:r>
          </a:p>
        </p:txBody>
      </p:sp>
      <p:grpSp>
        <p:nvGrpSpPr>
          <p:cNvPr id="15" name="グループ化 14">
            <a:extLst>
              <a:ext uri="{FF2B5EF4-FFF2-40B4-BE49-F238E27FC236}">
                <a16:creationId xmlns:a16="http://schemas.microsoft.com/office/drawing/2014/main" id="{684FFDEF-5621-4A56-8ACA-CACE054D74AB}"/>
              </a:ext>
            </a:extLst>
          </p:cNvPr>
          <p:cNvGrpSpPr/>
          <p:nvPr/>
        </p:nvGrpSpPr>
        <p:grpSpPr>
          <a:xfrm>
            <a:off x="884728" y="6251538"/>
            <a:ext cx="1028557" cy="1428718"/>
            <a:chOff x="2060849" y="6698449"/>
            <a:chExt cx="1440160" cy="2057371"/>
          </a:xfrm>
        </p:grpSpPr>
        <p:pic>
          <p:nvPicPr>
            <p:cNvPr id="16" name="Picture 2" descr="https://3.bp.blogspot.com/-swZ71wjMAE8/XGjxvbZeGAI/AAAAAAABRbU/UrY2q58Xur0xbMHS0nZXh9_N_bGJnfG_QCLcBGAs/s800/computer_tablet1_blank.png">
              <a:extLst>
                <a:ext uri="{FF2B5EF4-FFF2-40B4-BE49-F238E27FC236}">
                  <a16:creationId xmlns:a16="http://schemas.microsoft.com/office/drawing/2014/main" id="{61E6AC59-AC92-463D-B918-431728153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E8221B8E-92BD-4118-AF3B-D9FED777C750}"/>
                </a:ext>
              </a:extLst>
            </p:cNvPr>
            <p:cNvPicPr>
              <a:picLocks noChangeAspect="1"/>
            </p:cNvPicPr>
            <p:nvPr/>
          </p:nvPicPr>
          <p:blipFill>
            <a:blip r:embed="rId3"/>
            <a:stretch>
              <a:fillRect/>
            </a:stretch>
          </p:blipFill>
          <p:spPr>
            <a:xfrm>
              <a:off x="2132876" y="6886020"/>
              <a:ext cx="1285940" cy="1714589"/>
            </a:xfrm>
            <a:prstGeom prst="rect">
              <a:avLst/>
            </a:prstGeom>
          </p:spPr>
        </p:pic>
      </p:grpSp>
      <p:sp>
        <p:nvSpPr>
          <p:cNvPr id="18" name="矢印: 五方向 17">
            <a:extLst>
              <a:ext uri="{FF2B5EF4-FFF2-40B4-BE49-F238E27FC236}">
                <a16:creationId xmlns:a16="http://schemas.microsoft.com/office/drawing/2014/main" id="{6783A6F8-C710-403C-819F-6300DE7DB040}"/>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テキスト ボックス 18">
            <a:extLst>
              <a:ext uri="{FF2B5EF4-FFF2-40B4-BE49-F238E27FC236}">
                <a16:creationId xmlns:a16="http://schemas.microsoft.com/office/drawing/2014/main" id="{28FB933E-F69B-4F7A-AB52-778FE3C67DA8}"/>
              </a:ext>
            </a:extLst>
          </p:cNvPr>
          <p:cNvSpPr txBox="1"/>
          <p:nvPr/>
        </p:nvSpPr>
        <p:spPr>
          <a:xfrm>
            <a:off x="255477" y="8480578"/>
            <a:ext cx="2597459" cy="461665"/>
          </a:xfrm>
          <a:prstGeom prst="rect">
            <a:avLst/>
          </a:prstGeom>
          <a:noFill/>
        </p:spPr>
        <p:txBody>
          <a:bodyPr wrap="square" rtlCol="0">
            <a:spAutoFit/>
          </a:bodyPr>
          <a:lstStyle/>
          <a:p>
            <a:r>
              <a:rPr lang="en-US" sz="1200" dirty="0" err="1"/>
              <a:t>i</a:t>
            </a:r>
            <a:r>
              <a:rPr lang="en-US" sz="1200" dirty="0"/>
              <a:t>-Reporter function to use</a:t>
            </a:r>
          </a:p>
          <a:p>
            <a:endParaRPr lang="ja-JP" altLang="en-US" sz="1200" dirty="0"/>
          </a:p>
        </p:txBody>
      </p:sp>
      <p:sp>
        <p:nvSpPr>
          <p:cNvPr id="20" name="正方形/長方形 19">
            <a:extLst>
              <a:ext uri="{FF2B5EF4-FFF2-40B4-BE49-F238E27FC236}">
                <a16:creationId xmlns:a16="http://schemas.microsoft.com/office/drawing/2014/main" id="{8F5BCAB4-8000-44B0-8E59-6EBE73BD1DC2}"/>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Barcode cluster / # Calculation cluster / # Custom menu</a:t>
            </a:r>
            <a:endParaRPr lang="ja-JP" altLang="en-US" sz="1000" b="1" dirty="0">
              <a:solidFill>
                <a:schemeClr val="tx1"/>
              </a:solidFill>
            </a:endParaRPr>
          </a:p>
        </p:txBody>
      </p:sp>
      <p:pic>
        <p:nvPicPr>
          <p:cNvPr id="21" name="図 20">
            <a:extLst>
              <a:ext uri="{FF2B5EF4-FFF2-40B4-BE49-F238E27FC236}">
                <a16:creationId xmlns:a16="http://schemas.microsoft.com/office/drawing/2014/main" id="{1508F574-451A-4E2E-AF75-D9C6309C2D90}"/>
              </a:ext>
            </a:extLst>
          </p:cNvPr>
          <p:cNvPicPr>
            <a:picLocks noChangeAspect="1"/>
          </p:cNvPicPr>
          <p:nvPr/>
        </p:nvPicPr>
        <p:blipFill>
          <a:blip r:embed="rId4"/>
          <a:stretch>
            <a:fillRect/>
          </a:stretch>
        </p:blipFill>
        <p:spPr>
          <a:xfrm>
            <a:off x="4929207" y="6496560"/>
            <a:ext cx="1293983" cy="1266486"/>
          </a:xfrm>
          <a:prstGeom prst="rect">
            <a:avLst/>
          </a:prstGeom>
        </p:spPr>
      </p:pic>
      <p:pic>
        <p:nvPicPr>
          <p:cNvPr id="24" name="図 23" descr="建物, 建築資材 が含まれている画像&#10;&#10;自動的に生成された説明">
            <a:extLst>
              <a:ext uri="{FF2B5EF4-FFF2-40B4-BE49-F238E27FC236}">
                <a16:creationId xmlns:a16="http://schemas.microsoft.com/office/drawing/2014/main" id="{5D1E4E34-2710-4309-B7F5-8821734C620A}"/>
              </a:ext>
            </a:extLst>
          </p:cNvPr>
          <p:cNvPicPr>
            <a:picLocks noChangeAspect="1"/>
          </p:cNvPicPr>
          <p:nvPr/>
        </p:nvPicPr>
        <p:blipFill>
          <a:blip r:embed="rId5"/>
          <a:stretch>
            <a:fillRect/>
          </a:stretch>
        </p:blipFill>
        <p:spPr>
          <a:xfrm>
            <a:off x="1188181" y="4040952"/>
            <a:ext cx="1356159" cy="1227167"/>
          </a:xfrm>
          <a:prstGeom prst="rect">
            <a:avLst/>
          </a:prstGeom>
        </p:spPr>
      </p:pic>
      <p:pic>
        <p:nvPicPr>
          <p:cNvPr id="25" name="図 24">
            <a:extLst>
              <a:ext uri="{FF2B5EF4-FFF2-40B4-BE49-F238E27FC236}">
                <a16:creationId xmlns:a16="http://schemas.microsoft.com/office/drawing/2014/main" id="{2C1E895A-0892-43E2-B666-81D6198A0FB5}"/>
              </a:ext>
            </a:extLst>
          </p:cNvPr>
          <p:cNvPicPr>
            <a:picLocks noChangeAspect="1"/>
          </p:cNvPicPr>
          <p:nvPr/>
        </p:nvPicPr>
        <p:blipFill>
          <a:blip r:embed="rId6"/>
          <a:stretch>
            <a:fillRect/>
          </a:stretch>
        </p:blipFill>
        <p:spPr>
          <a:xfrm>
            <a:off x="1021459" y="4607865"/>
            <a:ext cx="724192" cy="559083"/>
          </a:xfrm>
          <a:prstGeom prst="rect">
            <a:avLst/>
          </a:prstGeom>
        </p:spPr>
      </p:pic>
      <p:pic>
        <p:nvPicPr>
          <p:cNvPr id="26" name="Picture 10" descr="https://3.bp.blogspot.com/-EFGKYlncIrA/V5NEK8mRY3I/AAAAAAAA8hU/s94FGMFPIGAnMxaY1T6uvhc_dz6QGSicACLcB/s800/job_sagyouin_tablet_man.png">
            <a:extLst>
              <a:ext uri="{FF2B5EF4-FFF2-40B4-BE49-F238E27FC236}">
                <a16:creationId xmlns:a16="http://schemas.microsoft.com/office/drawing/2014/main" id="{26F79DCE-F783-41BE-AED5-6E355AA354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51" y="4100240"/>
            <a:ext cx="1206332" cy="1574332"/>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a:extLst>
              <a:ext uri="{FF2B5EF4-FFF2-40B4-BE49-F238E27FC236}">
                <a16:creationId xmlns:a16="http://schemas.microsoft.com/office/drawing/2014/main" id="{40D3D3CA-6B6E-4248-8473-13C20578DDB5}"/>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193B85D-14A7-403E-9BCC-16161268379B}"/>
              </a:ext>
            </a:extLst>
          </p:cNvPr>
          <p:cNvSpPr txBox="1"/>
          <p:nvPr/>
        </p:nvSpPr>
        <p:spPr>
          <a:xfrm>
            <a:off x="4370" y="273222"/>
            <a:ext cx="6853630" cy="409632"/>
          </a:xfrm>
          <a:prstGeom prst="rect">
            <a:avLst/>
          </a:prstGeom>
          <a:noFill/>
        </p:spPr>
        <p:txBody>
          <a:bodyPr wrap="square" tIns="54000" bIns="0" rtlCol="0" anchor="ctr">
            <a:noAutofit/>
          </a:bodyPr>
          <a:lstStyle/>
          <a:p>
            <a:pPr marL="13335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Real-time grasp of actual inventory</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B2AF584D-992A-4833-8D53-A84F218109A7}"/>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lumMod val="75000"/>
                  <a:lumOff val="25000"/>
                </a:schemeClr>
              </a:solidFill>
            </a:endParaRPr>
          </a:p>
        </p:txBody>
      </p:sp>
      <p:sp>
        <p:nvSpPr>
          <p:cNvPr id="30" name="四角形吹き出し 19">
            <a:extLst>
              <a:ext uri="{FF2B5EF4-FFF2-40B4-BE49-F238E27FC236}">
                <a16:creationId xmlns:a16="http://schemas.microsoft.com/office/drawing/2014/main" id="{6EA69975-7842-4806-8E32-BF4C8CCE4F29}"/>
              </a:ext>
            </a:extLst>
          </p:cNvPr>
          <p:cNvSpPr/>
          <p:nvPr/>
        </p:nvSpPr>
        <p:spPr>
          <a:xfrm>
            <a:off x="279731" y="7804585"/>
            <a:ext cx="2231290" cy="387871"/>
          </a:xfrm>
          <a:prstGeom prst="wedgeRectCallout">
            <a:avLst>
              <a:gd name="adj1" fmla="val -14202"/>
              <a:gd name="adj2" fmla="val -131275"/>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900" b="1" dirty="0">
                <a:latin typeface="ヒラギノ角ゴ ProN W3" pitchFamily="34" charset="-128"/>
                <a:ea typeface="ヒラギノ角ゴ ProN W3" pitchFamily="34" charset="-128"/>
              </a:rPr>
              <a:t>Enter the number of goods receipt</a:t>
            </a:r>
            <a:endParaRPr lang="ja-JP" altLang="en-US" sz="900" b="1" dirty="0">
              <a:latin typeface="ヒラギノ角ゴ ProN W3" pitchFamily="34" charset="-128"/>
              <a:ea typeface="ヒラギノ角ゴ ProN W3" pitchFamily="34" charset="-128"/>
            </a:endParaRPr>
          </a:p>
        </p:txBody>
      </p:sp>
      <p:sp>
        <p:nvSpPr>
          <p:cNvPr id="33" name="四角形吹き出し 19">
            <a:extLst>
              <a:ext uri="{FF2B5EF4-FFF2-40B4-BE49-F238E27FC236}">
                <a16:creationId xmlns:a16="http://schemas.microsoft.com/office/drawing/2014/main" id="{BC54F8A5-B6C8-4FEC-A43C-97997CCD7DDC}"/>
              </a:ext>
            </a:extLst>
          </p:cNvPr>
          <p:cNvSpPr/>
          <p:nvPr/>
        </p:nvSpPr>
        <p:spPr>
          <a:xfrm>
            <a:off x="4651777" y="7807606"/>
            <a:ext cx="1689779" cy="387871"/>
          </a:xfrm>
          <a:prstGeom prst="wedgeRectCallout">
            <a:avLst>
              <a:gd name="adj1" fmla="val 10300"/>
              <a:gd name="adj2" fmla="val -122208"/>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Picking</a:t>
            </a:r>
            <a:r>
              <a:rPr lang="ja-JP" altLang="en-US" sz="1100" b="1" dirty="0">
                <a:latin typeface="ヒラギノ角ゴ ProN W3" pitchFamily="34" charset="-128"/>
                <a:ea typeface="ヒラギノ角ゴ ProN W3" pitchFamily="34" charset="-128"/>
              </a:rPr>
              <a:t> </a:t>
            </a:r>
            <a:r>
              <a:rPr lang="en-US" altLang="ja-JP" sz="1100" b="1" dirty="0">
                <a:latin typeface="ヒラギノ角ゴ ProN W3" pitchFamily="34" charset="-128"/>
                <a:ea typeface="ヒラギノ角ゴ ProN W3" pitchFamily="34" charset="-128"/>
              </a:rPr>
              <a:t>and</a:t>
            </a:r>
            <a:r>
              <a:rPr lang="ja-JP" altLang="en-US" sz="1100" b="1" dirty="0">
                <a:latin typeface="ヒラギノ角ゴ ProN W3" pitchFamily="34" charset="-128"/>
                <a:ea typeface="ヒラギノ角ゴ ProN W3" pitchFamily="34" charset="-128"/>
              </a:rPr>
              <a:t> </a:t>
            </a:r>
            <a:r>
              <a:rPr lang="en-US" altLang="ja-JP" sz="1100" b="1" dirty="0">
                <a:latin typeface="ヒラギノ角ゴ ProN W3" pitchFamily="34" charset="-128"/>
                <a:ea typeface="ヒラギノ角ゴ ProN W3" pitchFamily="34" charset="-128"/>
              </a:rPr>
              <a:t>entering</a:t>
            </a:r>
            <a:endParaRPr lang="ja-JP" altLang="en-US" sz="1100" b="1" dirty="0">
              <a:latin typeface="ヒラギノ角ゴ ProN W3" pitchFamily="34" charset="-128"/>
              <a:ea typeface="ヒラギノ角ゴ ProN W3" pitchFamily="34" charset="-128"/>
            </a:endParaRPr>
          </a:p>
        </p:txBody>
      </p:sp>
      <p:sp>
        <p:nvSpPr>
          <p:cNvPr id="34" name="矢印: 下 33">
            <a:extLst>
              <a:ext uri="{FF2B5EF4-FFF2-40B4-BE49-F238E27FC236}">
                <a16:creationId xmlns:a16="http://schemas.microsoft.com/office/drawing/2014/main" id="{2B30F813-1CCB-491D-9D83-8ED5708778BD}"/>
              </a:ext>
            </a:extLst>
          </p:cNvPr>
          <p:cNvSpPr/>
          <p:nvPr/>
        </p:nvSpPr>
        <p:spPr>
          <a:xfrm>
            <a:off x="1234118" y="5693582"/>
            <a:ext cx="329778" cy="524184"/>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9487C17E-E7FF-4523-8057-C0AD0DE00DB7}"/>
              </a:ext>
            </a:extLst>
          </p:cNvPr>
          <p:cNvSpPr/>
          <p:nvPr/>
        </p:nvSpPr>
        <p:spPr>
          <a:xfrm>
            <a:off x="1502532" y="4903437"/>
            <a:ext cx="234463" cy="257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11C9E435-5829-4FAD-8E9C-9F9CA02D9844}"/>
              </a:ext>
            </a:extLst>
          </p:cNvPr>
          <p:cNvSpPr txBox="1"/>
          <p:nvPr/>
        </p:nvSpPr>
        <p:spPr>
          <a:xfrm>
            <a:off x="461630" y="3740322"/>
            <a:ext cx="1743234" cy="276999"/>
          </a:xfrm>
          <a:prstGeom prst="rect">
            <a:avLst/>
          </a:prstGeom>
          <a:noFill/>
        </p:spPr>
        <p:txBody>
          <a:bodyPr wrap="none" rtlCol="0">
            <a:spAutoFit/>
          </a:bodyPr>
          <a:lstStyle/>
          <a:p>
            <a:r>
              <a:rPr lang="en-US" altLang="ja-JP" sz="1200" b="1" dirty="0"/>
              <a:t>Warehousing processing</a:t>
            </a:r>
            <a:endParaRPr kumimoji="1" lang="en-US" altLang="ja-JP" sz="1200" b="1" dirty="0"/>
          </a:p>
        </p:txBody>
      </p:sp>
      <p:pic>
        <p:nvPicPr>
          <p:cNvPr id="40" name="Picture 8" descr="https://4.bp.blogspot.com/-pX3VDqFvrOs/VCkbv5VSShI/AAAAAAAAnL8/dMnwQHL1X5s/s800/yajirushi04_hayai.png">
            <a:extLst>
              <a:ext uri="{FF2B5EF4-FFF2-40B4-BE49-F238E27FC236}">
                <a16:creationId xmlns:a16="http://schemas.microsoft.com/office/drawing/2014/main" id="{EF0B61B3-464F-4318-9594-897415492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3204" y="6818130"/>
            <a:ext cx="604350" cy="29668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8D011D4E-F673-451E-8932-57693B6C6255}"/>
              </a:ext>
            </a:extLst>
          </p:cNvPr>
          <p:cNvSpPr txBox="1"/>
          <p:nvPr/>
        </p:nvSpPr>
        <p:spPr>
          <a:xfrm>
            <a:off x="2000601" y="7078509"/>
            <a:ext cx="681661" cy="307777"/>
          </a:xfrm>
          <a:prstGeom prst="rect">
            <a:avLst/>
          </a:prstGeom>
          <a:noFill/>
        </p:spPr>
        <p:txBody>
          <a:bodyPr wrap="none" rtlCol="0">
            <a:spAutoFit/>
          </a:bodyPr>
          <a:lstStyle/>
          <a:p>
            <a:r>
              <a:rPr lang="en-US" altLang="ja-JP" sz="1400" dirty="0"/>
              <a:t>Report</a:t>
            </a:r>
            <a:endParaRPr kumimoji="1" lang="ja-JP" altLang="en-US" sz="1400" dirty="0"/>
          </a:p>
        </p:txBody>
      </p:sp>
      <p:pic>
        <p:nvPicPr>
          <p:cNvPr id="42" name="図 41">
            <a:extLst>
              <a:ext uri="{FF2B5EF4-FFF2-40B4-BE49-F238E27FC236}">
                <a16:creationId xmlns:a16="http://schemas.microsoft.com/office/drawing/2014/main" id="{3DCE9110-D2B6-4182-B450-5677A2C0DFEC}"/>
              </a:ext>
            </a:extLst>
          </p:cNvPr>
          <p:cNvPicPr>
            <a:picLocks noChangeAspect="1"/>
          </p:cNvPicPr>
          <p:nvPr/>
        </p:nvPicPr>
        <p:blipFill>
          <a:blip r:embed="rId9"/>
          <a:stretch>
            <a:fillRect/>
          </a:stretch>
        </p:blipFill>
        <p:spPr>
          <a:xfrm>
            <a:off x="2733480" y="6264062"/>
            <a:ext cx="1464367" cy="1464367"/>
          </a:xfrm>
          <a:prstGeom prst="rect">
            <a:avLst/>
          </a:prstGeom>
        </p:spPr>
      </p:pic>
      <p:pic>
        <p:nvPicPr>
          <p:cNvPr id="43" name="図 42">
            <a:extLst>
              <a:ext uri="{FF2B5EF4-FFF2-40B4-BE49-F238E27FC236}">
                <a16:creationId xmlns:a16="http://schemas.microsoft.com/office/drawing/2014/main" id="{23EA73B2-FBB5-4945-984E-BCF6E6AAFD89}"/>
              </a:ext>
            </a:extLst>
          </p:cNvPr>
          <p:cNvPicPr>
            <a:picLocks noChangeAspect="1"/>
          </p:cNvPicPr>
          <p:nvPr/>
        </p:nvPicPr>
        <p:blipFill>
          <a:blip r:embed="rId10"/>
          <a:stretch>
            <a:fillRect/>
          </a:stretch>
        </p:blipFill>
        <p:spPr>
          <a:xfrm>
            <a:off x="3240924" y="6797802"/>
            <a:ext cx="480536" cy="549800"/>
          </a:xfrm>
          <a:prstGeom prst="rect">
            <a:avLst/>
          </a:prstGeom>
        </p:spPr>
      </p:pic>
      <p:pic>
        <p:nvPicPr>
          <p:cNvPr id="44" name="Picture 8" descr="https://4.bp.blogspot.com/-pX3VDqFvrOs/VCkbv5VSShI/AAAAAAAAnL8/dMnwQHL1X5s/s800/yajirushi04_hayai.png">
            <a:extLst>
              <a:ext uri="{FF2B5EF4-FFF2-40B4-BE49-F238E27FC236}">
                <a16:creationId xmlns:a16="http://schemas.microsoft.com/office/drawing/2014/main" id="{619EEBA5-25F8-4327-99F2-7CA2925665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3184968" y="5778242"/>
            <a:ext cx="604350" cy="296680"/>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118634DE-B8A2-492C-93CE-981FDEB40641}"/>
              </a:ext>
            </a:extLst>
          </p:cNvPr>
          <p:cNvPicPr>
            <a:picLocks noChangeAspect="1"/>
          </p:cNvPicPr>
          <p:nvPr/>
        </p:nvPicPr>
        <p:blipFill>
          <a:blip r:embed="rId11"/>
          <a:stretch>
            <a:fillRect/>
          </a:stretch>
        </p:blipFill>
        <p:spPr>
          <a:xfrm>
            <a:off x="2785932" y="4197836"/>
            <a:ext cx="1371734" cy="1371734"/>
          </a:xfrm>
          <a:prstGeom prst="rect">
            <a:avLst/>
          </a:prstGeom>
        </p:spPr>
      </p:pic>
      <p:sp>
        <p:nvSpPr>
          <p:cNvPr id="46" name="四角形: 角を丸くする 45">
            <a:extLst>
              <a:ext uri="{FF2B5EF4-FFF2-40B4-BE49-F238E27FC236}">
                <a16:creationId xmlns:a16="http://schemas.microsoft.com/office/drawing/2014/main" id="{01CD8BCD-AA5F-4946-97E2-75AF7EC9C698}"/>
              </a:ext>
            </a:extLst>
          </p:cNvPr>
          <p:cNvSpPr/>
          <p:nvPr/>
        </p:nvSpPr>
        <p:spPr>
          <a:xfrm>
            <a:off x="2741515" y="3800872"/>
            <a:ext cx="1479353" cy="414213"/>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Inventory System</a:t>
            </a:r>
            <a:endParaRPr kumimoji="1" lang="ja-JP" altLang="en-US" sz="1400" b="1" dirty="0"/>
          </a:p>
        </p:txBody>
      </p:sp>
      <p:sp>
        <p:nvSpPr>
          <p:cNvPr id="47" name="テキスト ボックス 46">
            <a:extLst>
              <a:ext uri="{FF2B5EF4-FFF2-40B4-BE49-F238E27FC236}">
                <a16:creationId xmlns:a16="http://schemas.microsoft.com/office/drawing/2014/main" id="{A9F5EED0-7C24-4E00-9F1D-D83A4ED56570}"/>
              </a:ext>
            </a:extLst>
          </p:cNvPr>
          <p:cNvSpPr txBox="1"/>
          <p:nvPr/>
        </p:nvSpPr>
        <p:spPr>
          <a:xfrm>
            <a:off x="3604964" y="5764477"/>
            <a:ext cx="1171796" cy="276999"/>
          </a:xfrm>
          <a:prstGeom prst="rect">
            <a:avLst/>
          </a:prstGeom>
          <a:noFill/>
        </p:spPr>
        <p:txBody>
          <a:bodyPr wrap="none" rtlCol="0">
            <a:spAutoFit/>
          </a:bodyPr>
          <a:lstStyle/>
          <a:p>
            <a:r>
              <a:rPr lang="en-US" altLang="ja-JP" sz="1200" dirty="0"/>
              <a:t>External linkage</a:t>
            </a:r>
          </a:p>
        </p:txBody>
      </p:sp>
      <p:pic>
        <p:nvPicPr>
          <p:cNvPr id="48" name="Picture 8" descr="https://4.bp.blogspot.com/-pX3VDqFvrOs/VCkbv5VSShI/AAAAAAAAnL8/dMnwQHL1X5s/s800/yajirushi04_hayai.png">
            <a:extLst>
              <a:ext uri="{FF2B5EF4-FFF2-40B4-BE49-F238E27FC236}">
                <a16:creationId xmlns:a16="http://schemas.microsoft.com/office/drawing/2014/main" id="{8433FA6A-7F87-4A25-8F64-EC9B123FAD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0206" y="4718298"/>
            <a:ext cx="604350" cy="29668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グループ化 48">
            <a:extLst>
              <a:ext uri="{FF2B5EF4-FFF2-40B4-BE49-F238E27FC236}">
                <a16:creationId xmlns:a16="http://schemas.microsoft.com/office/drawing/2014/main" id="{9142CED0-4359-437A-9822-AD66D45274E8}"/>
              </a:ext>
            </a:extLst>
          </p:cNvPr>
          <p:cNvGrpSpPr/>
          <p:nvPr/>
        </p:nvGrpSpPr>
        <p:grpSpPr>
          <a:xfrm>
            <a:off x="5136747" y="4174563"/>
            <a:ext cx="1028557" cy="1428718"/>
            <a:chOff x="2060849" y="6698449"/>
            <a:chExt cx="1440160" cy="2057371"/>
          </a:xfrm>
        </p:grpSpPr>
        <p:pic>
          <p:nvPicPr>
            <p:cNvPr id="50" name="Picture 2" descr="https://3.bp.blogspot.com/-swZ71wjMAE8/XGjxvbZeGAI/AAAAAAABRbU/UrY2q58Xur0xbMHS0nZXh9_N_bGJnfG_QCLcBGAs/s800/computer_tablet1_blank.png">
              <a:extLst>
                <a:ext uri="{FF2B5EF4-FFF2-40B4-BE49-F238E27FC236}">
                  <a16:creationId xmlns:a16="http://schemas.microsoft.com/office/drawing/2014/main" id="{7AAD5819-7FE4-4879-BA86-1D51E646F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51" name="図 50">
              <a:extLst>
                <a:ext uri="{FF2B5EF4-FFF2-40B4-BE49-F238E27FC236}">
                  <a16:creationId xmlns:a16="http://schemas.microsoft.com/office/drawing/2014/main" id="{F8ACE648-8228-43BC-B55F-B011FC397285}"/>
                </a:ext>
              </a:extLst>
            </p:cNvPr>
            <p:cNvPicPr>
              <a:picLocks noChangeAspect="1"/>
            </p:cNvPicPr>
            <p:nvPr/>
          </p:nvPicPr>
          <p:blipFill>
            <a:blip r:embed="rId3"/>
            <a:stretch>
              <a:fillRect/>
            </a:stretch>
          </p:blipFill>
          <p:spPr>
            <a:xfrm>
              <a:off x="2132876" y="6886020"/>
              <a:ext cx="1285940" cy="1714589"/>
            </a:xfrm>
            <a:prstGeom prst="rect">
              <a:avLst/>
            </a:prstGeom>
          </p:spPr>
        </p:pic>
      </p:grpSp>
      <p:sp>
        <p:nvSpPr>
          <p:cNvPr id="54" name="テキスト ボックス 53">
            <a:extLst>
              <a:ext uri="{FF2B5EF4-FFF2-40B4-BE49-F238E27FC236}">
                <a16:creationId xmlns:a16="http://schemas.microsoft.com/office/drawing/2014/main" id="{C2DCD87D-AFEF-4C1E-8297-7A94BBC343B5}"/>
              </a:ext>
            </a:extLst>
          </p:cNvPr>
          <p:cNvSpPr txBox="1"/>
          <p:nvPr/>
        </p:nvSpPr>
        <p:spPr>
          <a:xfrm>
            <a:off x="4581128" y="3717144"/>
            <a:ext cx="1630703" cy="307777"/>
          </a:xfrm>
          <a:prstGeom prst="rect">
            <a:avLst/>
          </a:prstGeom>
          <a:noFill/>
        </p:spPr>
        <p:txBody>
          <a:bodyPr wrap="none" rtlCol="0">
            <a:spAutoFit/>
          </a:bodyPr>
          <a:lstStyle/>
          <a:p>
            <a:r>
              <a:rPr kumimoji="1" lang="en-US" altLang="ja-JP" sz="1400" b="1" dirty="0"/>
              <a:t>Delivery</a:t>
            </a:r>
            <a:r>
              <a:rPr kumimoji="1" lang="ja-JP" altLang="en-US" sz="1400" b="1" dirty="0"/>
              <a:t> </a:t>
            </a:r>
            <a:r>
              <a:rPr kumimoji="1" lang="en-US" altLang="ja-JP" sz="1400" b="1" dirty="0"/>
              <a:t>processing</a:t>
            </a:r>
          </a:p>
        </p:txBody>
      </p:sp>
      <p:sp>
        <p:nvSpPr>
          <p:cNvPr id="32" name="四角形吹き出し 19">
            <a:extLst>
              <a:ext uri="{FF2B5EF4-FFF2-40B4-BE49-F238E27FC236}">
                <a16:creationId xmlns:a16="http://schemas.microsoft.com/office/drawing/2014/main" id="{A6F9F4F4-3616-4E1B-BA64-140D3C61743E}"/>
              </a:ext>
            </a:extLst>
          </p:cNvPr>
          <p:cNvSpPr/>
          <p:nvPr/>
        </p:nvSpPr>
        <p:spPr>
          <a:xfrm>
            <a:off x="5046893" y="5234476"/>
            <a:ext cx="1171797" cy="387871"/>
          </a:xfrm>
          <a:prstGeom prst="wedgeRectCallout">
            <a:avLst>
              <a:gd name="adj1" fmla="val 6137"/>
              <a:gd name="adj2" fmla="val -101051"/>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Start delivery instruction</a:t>
            </a:r>
            <a:endParaRPr lang="ja-JP" altLang="en-US" sz="1100" b="1" dirty="0">
              <a:latin typeface="ヒラギノ角ゴ ProN W3" pitchFamily="34" charset="-128"/>
              <a:ea typeface="ヒラギノ角ゴ ProN W3" pitchFamily="34" charset="-128"/>
            </a:endParaRPr>
          </a:p>
        </p:txBody>
      </p:sp>
      <p:sp>
        <p:nvSpPr>
          <p:cNvPr id="55" name="矢印: 下 54">
            <a:extLst>
              <a:ext uri="{FF2B5EF4-FFF2-40B4-BE49-F238E27FC236}">
                <a16:creationId xmlns:a16="http://schemas.microsoft.com/office/drawing/2014/main" id="{BFC44BD9-313C-4E40-9F91-3AFA8BD4B768}"/>
              </a:ext>
            </a:extLst>
          </p:cNvPr>
          <p:cNvSpPr/>
          <p:nvPr/>
        </p:nvSpPr>
        <p:spPr>
          <a:xfrm>
            <a:off x="5286542" y="5727354"/>
            <a:ext cx="329778" cy="524184"/>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grpSp>
        <p:nvGrpSpPr>
          <p:cNvPr id="56" name="グループ化 55">
            <a:extLst>
              <a:ext uri="{FF2B5EF4-FFF2-40B4-BE49-F238E27FC236}">
                <a16:creationId xmlns:a16="http://schemas.microsoft.com/office/drawing/2014/main" id="{BC0B0461-201E-43B9-93E8-5F9A7DDFFE04}"/>
              </a:ext>
            </a:extLst>
          </p:cNvPr>
          <p:cNvGrpSpPr/>
          <p:nvPr/>
        </p:nvGrpSpPr>
        <p:grpSpPr>
          <a:xfrm>
            <a:off x="5718416" y="6453830"/>
            <a:ext cx="866501" cy="1209185"/>
            <a:chOff x="2060849" y="6698449"/>
            <a:chExt cx="1440160" cy="2057371"/>
          </a:xfrm>
        </p:grpSpPr>
        <p:pic>
          <p:nvPicPr>
            <p:cNvPr id="57" name="Picture 2" descr="https://3.bp.blogspot.com/-swZ71wjMAE8/XGjxvbZeGAI/AAAAAAABRbU/UrY2q58Xur0xbMHS0nZXh9_N_bGJnfG_QCLcBGAs/s800/computer_tablet1_blank.png">
              <a:extLst>
                <a:ext uri="{FF2B5EF4-FFF2-40B4-BE49-F238E27FC236}">
                  <a16:creationId xmlns:a16="http://schemas.microsoft.com/office/drawing/2014/main" id="{35497E13-AE46-43FF-9811-28DBDF0D0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58" name="図 57">
              <a:extLst>
                <a:ext uri="{FF2B5EF4-FFF2-40B4-BE49-F238E27FC236}">
                  <a16:creationId xmlns:a16="http://schemas.microsoft.com/office/drawing/2014/main" id="{54AB5B81-A330-47C3-86E3-1BCC0BE2EE91}"/>
                </a:ext>
              </a:extLst>
            </p:cNvPr>
            <p:cNvPicPr>
              <a:picLocks noChangeAspect="1"/>
            </p:cNvPicPr>
            <p:nvPr/>
          </p:nvPicPr>
          <p:blipFill>
            <a:blip r:embed="rId3"/>
            <a:stretch>
              <a:fillRect/>
            </a:stretch>
          </p:blipFill>
          <p:spPr>
            <a:xfrm>
              <a:off x="2132876" y="6886020"/>
              <a:ext cx="1285940" cy="1714589"/>
            </a:xfrm>
            <a:prstGeom prst="rect">
              <a:avLst/>
            </a:prstGeom>
          </p:spPr>
        </p:pic>
      </p:grpSp>
      <p:pic>
        <p:nvPicPr>
          <p:cNvPr id="59" name="Picture 8" descr="https://4.bp.blogspot.com/-pX3VDqFvrOs/VCkbv5VSShI/AAAAAAAAnL8/dMnwQHL1X5s/s800/yajirushi04_hayai.png">
            <a:extLst>
              <a:ext uri="{FF2B5EF4-FFF2-40B4-BE49-F238E27FC236}">
                <a16:creationId xmlns:a16="http://schemas.microsoft.com/office/drawing/2014/main" id="{EA06A46D-68DA-438B-A569-F3FFCEC33F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314759" y="6825731"/>
            <a:ext cx="604350" cy="296680"/>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7DE6DAE6-5D76-43AE-AA07-706A58DA9737}"/>
              </a:ext>
            </a:extLst>
          </p:cNvPr>
          <p:cNvSpPr txBox="1"/>
          <p:nvPr/>
        </p:nvSpPr>
        <p:spPr>
          <a:xfrm>
            <a:off x="4379960" y="7046348"/>
            <a:ext cx="681661" cy="307777"/>
          </a:xfrm>
          <a:prstGeom prst="rect">
            <a:avLst/>
          </a:prstGeom>
          <a:noFill/>
        </p:spPr>
        <p:txBody>
          <a:bodyPr wrap="none" rtlCol="0">
            <a:spAutoFit/>
          </a:bodyPr>
          <a:lstStyle/>
          <a:p>
            <a:r>
              <a:rPr kumimoji="1" lang="en-US" altLang="ja-JP" sz="1400" dirty="0"/>
              <a:t>Report</a:t>
            </a:r>
            <a:endParaRPr kumimoji="1" lang="ja-JP" altLang="en-US" sz="1400" dirty="0"/>
          </a:p>
        </p:txBody>
      </p:sp>
      <p:sp>
        <p:nvSpPr>
          <p:cNvPr id="61" name="テキスト ボックス 60">
            <a:extLst>
              <a:ext uri="{FF2B5EF4-FFF2-40B4-BE49-F238E27FC236}">
                <a16:creationId xmlns:a16="http://schemas.microsoft.com/office/drawing/2014/main" id="{86844407-B01E-4151-839A-27594B93D524}"/>
              </a:ext>
            </a:extLst>
          </p:cNvPr>
          <p:cNvSpPr txBox="1"/>
          <p:nvPr/>
        </p:nvSpPr>
        <p:spPr>
          <a:xfrm>
            <a:off x="3937175" y="4435592"/>
            <a:ext cx="1171796" cy="276999"/>
          </a:xfrm>
          <a:prstGeom prst="rect">
            <a:avLst/>
          </a:prstGeom>
          <a:noFill/>
        </p:spPr>
        <p:txBody>
          <a:bodyPr wrap="none" rtlCol="0">
            <a:spAutoFit/>
          </a:bodyPr>
          <a:lstStyle/>
          <a:p>
            <a:r>
              <a:rPr lang="en-US" altLang="ja-JP" sz="1200" dirty="0"/>
              <a:t>External linkage</a:t>
            </a:r>
          </a:p>
        </p:txBody>
      </p:sp>
      <p:pic>
        <p:nvPicPr>
          <p:cNvPr id="62" name="Picture 8" descr="https://4.bp.blogspot.com/-pX3VDqFvrOs/VCkbv5VSShI/AAAAAAAAnL8/dMnwQHL1X5s/s800/yajirushi04_hayai.png">
            <a:extLst>
              <a:ext uri="{FF2B5EF4-FFF2-40B4-BE49-F238E27FC236}">
                <a16:creationId xmlns:a16="http://schemas.microsoft.com/office/drawing/2014/main" id="{C9531814-CE05-455E-A5DD-57B52EB2D0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003624" y="4694826"/>
            <a:ext cx="604350" cy="296680"/>
          </a:xfrm>
          <a:prstGeom prst="rect">
            <a:avLst/>
          </a:prstGeom>
          <a:noFill/>
          <a:extLst>
            <a:ext uri="{909E8E84-426E-40DD-AFC4-6F175D3DCCD1}">
              <a14:hiddenFill xmlns:a14="http://schemas.microsoft.com/office/drawing/2010/main">
                <a:solidFill>
                  <a:srgbClr val="FFFFFF"/>
                </a:solidFill>
              </a14:hiddenFill>
            </a:ext>
          </a:extLst>
        </p:spPr>
      </p:pic>
      <p:sp>
        <p:nvSpPr>
          <p:cNvPr id="63" name="テキスト ボックス 62">
            <a:extLst>
              <a:ext uri="{FF2B5EF4-FFF2-40B4-BE49-F238E27FC236}">
                <a16:creationId xmlns:a16="http://schemas.microsoft.com/office/drawing/2014/main" id="{601BDA7C-2ACC-4B8D-B0D7-7C3702C775AE}"/>
              </a:ext>
            </a:extLst>
          </p:cNvPr>
          <p:cNvSpPr txBox="1"/>
          <p:nvPr/>
        </p:nvSpPr>
        <p:spPr>
          <a:xfrm>
            <a:off x="1869425" y="4449376"/>
            <a:ext cx="1171796" cy="276999"/>
          </a:xfrm>
          <a:prstGeom prst="rect">
            <a:avLst/>
          </a:prstGeom>
          <a:noFill/>
        </p:spPr>
        <p:txBody>
          <a:bodyPr wrap="none" rtlCol="0">
            <a:spAutoFit/>
          </a:bodyPr>
          <a:lstStyle/>
          <a:p>
            <a:r>
              <a:rPr lang="en-US" altLang="ja-JP" sz="1200" dirty="0"/>
              <a:t>External</a:t>
            </a:r>
            <a:r>
              <a:rPr lang="ja-JP" altLang="en-US" sz="1200" dirty="0"/>
              <a:t> </a:t>
            </a:r>
            <a:r>
              <a:rPr lang="en-US" altLang="ja-JP" sz="1200" dirty="0"/>
              <a:t>linkage</a:t>
            </a:r>
          </a:p>
        </p:txBody>
      </p:sp>
      <p:sp>
        <p:nvSpPr>
          <p:cNvPr id="64" name="テキスト ボックス 63">
            <a:extLst>
              <a:ext uri="{FF2B5EF4-FFF2-40B4-BE49-F238E27FC236}">
                <a16:creationId xmlns:a16="http://schemas.microsoft.com/office/drawing/2014/main" id="{99609E07-A048-4A8B-93F4-70EDB67A6610}"/>
              </a:ext>
            </a:extLst>
          </p:cNvPr>
          <p:cNvSpPr txBox="1"/>
          <p:nvPr/>
        </p:nvSpPr>
        <p:spPr>
          <a:xfrm>
            <a:off x="2588755" y="7889561"/>
            <a:ext cx="3571812" cy="738664"/>
          </a:xfrm>
          <a:prstGeom prst="rect">
            <a:avLst/>
          </a:prstGeom>
          <a:noFill/>
        </p:spPr>
        <p:txBody>
          <a:bodyPr wrap="none" rtlCol="0">
            <a:spAutoFit/>
          </a:bodyPr>
          <a:lstStyle/>
          <a:p>
            <a:r>
              <a:rPr kumimoji="1" lang="ja-JP" altLang="en-US" sz="1400" b="1" dirty="0"/>
              <a:t>◎</a:t>
            </a:r>
            <a:r>
              <a:rPr lang="en-US" altLang="ja-JP" sz="1000" b="1" dirty="0"/>
              <a:t>Reduction in man-hour postings</a:t>
            </a:r>
            <a:endParaRPr kumimoji="1" lang="en-US" altLang="ja-JP" sz="1000" b="1" dirty="0"/>
          </a:p>
          <a:p>
            <a:r>
              <a:rPr lang="ja-JP" altLang="en-US" sz="1400" b="1" dirty="0"/>
              <a:t>◎</a:t>
            </a:r>
            <a:r>
              <a:rPr lang="en-US" altLang="ja-JP" sz="1000" b="1" dirty="0"/>
              <a:t>Prevention of omission errors</a:t>
            </a:r>
          </a:p>
          <a:p>
            <a:r>
              <a:rPr lang="ja-JP" altLang="en-US" sz="1400" b="1" dirty="0"/>
              <a:t>◎</a:t>
            </a:r>
            <a:r>
              <a:rPr lang="en-US" altLang="ja-JP" sz="1000" b="1" dirty="0"/>
              <a:t>Prevention of misalignment between forms and actual stock</a:t>
            </a:r>
          </a:p>
        </p:txBody>
      </p:sp>
      <p:grpSp>
        <p:nvGrpSpPr>
          <p:cNvPr id="65" name="グループ化 64">
            <a:extLst>
              <a:ext uri="{FF2B5EF4-FFF2-40B4-BE49-F238E27FC236}">
                <a16:creationId xmlns:a16="http://schemas.microsoft.com/office/drawing/2014/main" id="{4273265C-A6CA-489B-BAC6-9ACC0C7C2B34}"/>
              </a:ext>
            </a:extLst>
          </p:cNvPr>
          <p:cNvGrpSpPr/>
          <p:nvPr/>
        </p:nvGrpSpPr>
        <p:grpSpPr>
          <a:xfrm>
            <a:off x="339885" y="4870937"/>
            <a:ext cx="621963" cy="839766"/>
            <a:chOff x="2060849" y="6698449"/>
            <a:chExt cx="1440160" cy="2057371"/>
          </a:xfrm>
        </p:grpSpPr>
        <p:pic>
          <p:nvPicPr>
            <p:cNvPr id="66" name="Picture 2" descr="https://3.bp.blogspot.com/-swZ71wjMAE8/XGjxvbZeGAI/AAAAAAABRbU/UrY2q58Xur0xbMHS0nZXh9_N_bGJnfG_QCLcBGAs/s800/computer_tablet1_blank.png">
              <a:extLst>
                <a:ext uri="{FF2B5EF4-FFF2-40B4-BE49-F238E27FC236}">
                  <a16:creationId xmlns:a16="http://schemas.microsoft.com/office/drawing/2014/main" id="{B6D217BC-E9F7-4F58-8487-7A3BE680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a:extLst>
                <a:ext uri="{FF2B5EF4-FFF2-40B4-BE49-F238E27FC236}">
                  <a16:creationId xmlns:a16="http://schemas.microsoft.com/office/drawing/2014/main" id="{E1F38816-01A7-49B4-8C63-ABDE805EEE49}"/>
                </a:ext>
              </a:extLst>
            </p:cNvPr>
            <p:cNvPicPr>
              <a:picLocks noChangeAspect="1"/>
            </p:cNvPicPr>
            <p:nvPr/>
          </p:nvPicPr>
          <p:blipFill>
            <a:blip r:embed="rId3"/>
            <a:stretch>
              <a:fillRect/>
            </a:stretch>
          </p:blipFill>
          <p:spPr>
            <a:xfrm>
              <a:off x="2132876" y="6886020"/>
              <a:ext cx="1285940" cy="1714589"/>
            </a:xfrm>
            <a:prstGeom prst="rect">
              <a:avLst/>
            </a:prstGeom>
          </p:spPr>
        </p:pic>
      </p:grpSp>
      <p:sp>
        <p:nvSpPr>
          <p:cNvPr id="38" name="四角形吹き出し 19">
            <a:extLst>
              <a:ext uri="{FF2B5EF4-FFF2-40B4-BE49-F238E27FC236}">
                <a16:creationId xmlns:a16="http://schemas.microsoft.com/office/drawing/2014/main" id="{0B5CEA3D-8649-4436-9F6B-497CD64AC850}"/>
              </a:ext>
            </a:extLst>
          </p:cNvPr>
          <p:cNvSpPr/>
          <p:nvPr/>
        </p:nvSpPr>
        <p:spPr>
          <a:xfrm>
            <a:off x="461077" y="5262982"/>
            <a:ext cx="2083264" cy="387871"/>
          </a:xfrm>
          <a:prstGeom prst="wedgeRectCallout">
            <a:avLst>
              <a:gd name="adj1" fmla="val 6137"/>
              <a:gd name="adj2" fmla="val -101051"/>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Item</a:t>
            </a:r>
            <a:r>
              <a:rPr lang="ja-JP" altLang="en-US" sz="1100" b="1" dirty="0">
                <a:latin typeface="ヒラギノ角ゴ ProN W3" pitchFamily="34" charset="-128"/>
                <a:ea typeface="ヒラギノ角ゴ ProN W3" pitchFamily="34" charset="-128"/>
              </a:rPr>
              <a:t> </a:t>
            </a:r>
            <a:r>
              <a:rPr lang="en-US" altLang="ja-JP" sz="1100" b="1" dirty="0">
                <a:latin typeface="ヒラギノ角ゴ ProN W3" pitchFamily="34" charset="-128"/>
                <a:ea typeface="ヒラギノ角ゴ ProN W3" pitchFamily="34" charset="-128"/>
              </a:rPr>
              <a:t>code</a:t>
            </a:r>
            <a:r>
              <a:rPr lang="ja-JP" altLang="en-US" sz="1100" b="1" dirty="0">
                <a:latin typeface="ヒラギノ角ゴ ProN W3" pitchFamily="34" charset="-128"/>
                <a:ea typeface="ヒラギノ角ゴ ProN W3" pitchFamily="34" charset="-128"/>
              </a:rPr>
              <a:t> </a:t>
            </a:r>
            <a:r>
              <a:rPr lang="en-US" altLang="ja-JP" sz="1100" b="1" dirty="0">
                <a:latin typeface="ヒラギノ角ゴ ProN W3" pitchFamily="34" charset="-128"/>
                <a:ea typeface="ヒラギノ角ゴ ProN W3" pitchFamily="34" charset="-128"/>
              </a:rPr>
              <a:t>QR</a:t>
            </a:r>
            <a:r>
              <a:rPr lang="ja-JP" altLang="en-US" sz="1100" b="1" dirty="0">
                <a:latin typeface="ヒラギノ角ゴ ProN W3" pitchFamily="34" charset="-128"/>
                <a:ea typeface="ヒラギノ角ゴ ProN W3" pitchFamily="34" charset="-128"/>
              </a:rPr>
              <a:t> </a:t>
            </a:r>
            <a:r>
              <a:rPr lang="en-US" altLang="ja-JP" sz="1100" b="1" dirty="0">
                <a:latin typeface="ヒラギノ角ゴ ProN W3" pitchFamily="34" charset="-128"/>
                <a:ea typeface="ヒラギノ角ゴ ProN W3" pitchFamily="34" charset="-128"/>
              </a:rPr>
              <a:t>reading</a:t>
            </a:r>
            <a:endParaRPr lang="ja-JP" altLang="en-US" sz="1100" b="1" dirty="0">
              <a:latin typeface="ヒラギノ角ゴ ProN W3" pitchFamily="34" charset="-128"/>
              <a:ea typeface="ヒラギノ角ゴ ProN W3" pitchFamily="34" charset="-128"/>
            </a:endParaRPr>
          </a:p>
        </p:txBody>
      </p:sp>
      <p:sp>
        <p:nvSpPr>
          <p:cNvPr id="70" name="テキスト ボックス 3">
            <a:extLst>
              <a:ext uri="{FF2B5EF4-FFF2-40B4-BE49-F238E27FC236}">
                <a16:creationId xmlns:a16="http://schemas.microsoft.com/office/drawing/2014/main" id="{5E737FD3-5D6A-4809-ACA0-839946A80058}"/>
              </a:ext>
            </a:extLst>
          </p:cNvPr>
          <p:cNvSpPr txBox="1"/>
          <p:nvPr/>
        </p:nvSpPr>
        <p:spPr>
          <a:xfrm>
            <a:off x="273805" y="1136576"/>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71" name="テキスト ボックス 6">
            <a:extLst>
              <a:ext uri="{FF2B5EF4-FFF2-40B4-BE49-F238E27FC236}">
                <a16:creationId xmlns:a16="http://schemas.microsoft.com/office/drawing/2014/main" id="{9EC9EC84-9FB6-49BB-B8A1-BBB39430FD30}"/>
              </a:ext>
            </a:extLst>
          </p:cNvPr>
          <p:cNvSpPr txBox="1"/>
          <p:nvPr/>
        </p:nvSpPr>
        <p:spPr>
          <a:xfrm>
            <a:off x="270891" y="243272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pic>
        <p:nvPicPr>
          <p:cNvPr id="72" name="図 24">
            <a:extLst>
              <a:ext uri="{FF2B5EF4-FFF2-40B4-BE49-F238E27FC236}">
                <a16:creationId xmlns:a16="http://schemas.microsoft.com/office/drawing/2014/main" id="{67D2F81F-5C79-475D-B8D0-D94A60FAC288}"/>
              </a:ext>
            </a:extLst>
          </p:cNvPr>
          <p:cNvPicPr>
            <a:picLocks noChangeAspect="1"/>
          </p:cNvPicPr>
          <p:nvPr/>
        </p:nvPicPr>
        <p:blipFill>
          <a:blip r:embed="rId6"/>
          <a:stretch>
            <a:fillRect/>
          </a:stretch>
        </p:blipFill>
        <p:spPr>
          <a:xfrm>
            <a:off x="5867078" y="4332576"/>
            <a:ext cx="724192" cy="559083"/>
          </a:xfrm>
          <a:prstGeom prst="rect">
            <a:avLst/>
          </a:prstGeom>
        </p:spPr>
      </p:pic>
    </p:spTree>
    <p:extLst>
      <p:ext uri="{BB962C8B-B14F-4D97-AF65-F5344CB8AC3E}">
        <p14:creationId xmlns:p14="http://schemas.microsoft.com/office/powerpoint/2010/main" val="23438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A7A346C9-BEC7-41F1-B0DA-A3EFEF59D1F9}"/>
              </a:ext>
            </a:extLst>
          </p:cNvPr>
          <p:cNvPicPr>
            <a:picLocks noChangeAspect="1"/>
          </p:cNvPicPr>
          <p:nvPr/>
        </p:nvPicPr>
        <p:blipFill rotWithShape="1">
          <a:blip r:embed="rId4">
            <a:grayscl/>
          </a:blip>
          <a:srcRect l="3561" t="1958" r="2766" b="3068"/>
          <a:stretch/>
        </p:blipFill>
        <p:spPr>
          <a:xfrm>
            <a:off x="2251284" y="4897112"/>
            <a:ext cx="641761" cy="671666"/>
          </a:xfrm>
          <a:prstGeom prst="rect">
            <a:avLst/>
          </a:prstGeom>
        </p:spPr>
      </p:pic>
      <p:sp>
        <p:nvSpPr>
          <p:cNvPr id="19" name="テキスト ボックス 18"/>
          <p:cNvSpPr txBox="1"/>
          <p:nvPr/>
        </p:nvSpPr>
        <p:spPr>
          <a:xfrm>
            <a:off x="-4370" y="2381250"/>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41014" y="1311267"/>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41014" y="1365273"/>
            <a:ext cx="6347046" cy="59662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 </a:t>
            </a:r>
            <a:r>
              <a:rPr lang="en-US" sz="1200" dirty="0">
                <a:solidFill>
                  <a:schemeClr val="tx1"/>
                </a:solidFill>
              </a:rPr>
              <a:t>Cannot confirm if there are no mistakes when taking out materials.</a:t>
            </a:r>
            <a:endParaRPr lang="en-US" altLang="ja-JP" sz="1200" dirty="0">
              <a:solidFill>
                <a:schemeClr val="tx1"/>
              </a:solidFill>
            </a:endParaRPr>
          </a:p>
          <a:p>
            <a:r>
              <a:rPr lang="ja-JP" altLang="en-US" sz="1200" dirty="0">
                <a:solidFill>
                  <a:schemeClr val="tx1"/>
                </a:solidFill>
              </a:rPr>
              <a:t>・ </a:t>
            </a:r>
            <a:r>
              <a:rPr lang="en-US" sz="1200" dirty="0">
                <a:solidFill>
                  <a:schemeClr val="tx1"/>
                </a:solidFill>
              </a:rPr>
              <a:t>Handy terminal costs and program development costs are enormous.</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41014" y="2704754"/>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41014" y="2758760"/>
            <a:ext cx="6347046" cy="7730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 </a:t>
            </a:r>
            <a:r>
              <a:rPr lang="en-US" sz="1200" dirty="0">
                <a:solidFill>
                  <a:schemeClr val="tx1"/>
                </a:solidFill>
              </a:rPr>
              <a:t>Receipt information labels can be issued immediately upon receipt.</a:t>
            </a:r>
            <a:endParaRPr lang="en-US" altLang="ja-JP" sz="1200" dirty="0">
              <a:solidFill>
                <a:schemeClr val="tx1"/>
              </a:solidFill>
            </a:endParaRPr>
          </a:p>
          <a:p>
            <a:r>
              <a:rPr lang="ja-JP" altLang="en-US" sz="1200" dirty="0">
                <a:solidFill>
                  <a:schemeClr val="tx1"/>
                </a:solidFill>
              </a:rPr>
              <a:t>・ </a:t>
            </a:r>
            <a:r>
              <a:rPr lang="en-US" sz="1200" dirty="0">
                <a:solidFill>
                  <a:schemeClr val="tx1"/>
                </a:solidFill>
              </a:rPr>
              <a:t>Picking mistakes can be prevented.</a:t>
            </a:r>
            <a:endParaRPr lang="en-US" altLang="ja-JP" sz="1200" dirty="0">
              <a:solidFill>
                <a:schemeClr val="tx1"/>
              </a:solidFill>
            </a:endParaRPr>
          </a:p>
          <a:p>
            <a:r>
              <a:rPr lang="ja-JP" altLang="en-US" sz="1200" dirty="0">
                <a:solidFill>
                  <a:schemeClr val="tx1"/>
                </a:solidFill>
              </a:rPr>
              <a:t>・ </a:t>
            </a:r>
            <a:r>
              <a:rPr lang="en-US" sz="1200" dirty="0">
                <a:solidFill>
                  <a:schemeClr val="tx1"/>
                </a:solidFill>
              </a:rPr>
              <a:t>Handy terminal purchase costs and program development costs can be eliminated.</a:t>
            </a:r>
            <a:endParaRPr lang="ja-JP" altLang="en-US" sz="1200" dirty="0">
              <a:solidFill>
                <a:schemeClr val="tx1"/>
              </a:solidFill>
            </a:endParaRPr>
          </a:p>
        </p:txBody>
      </p:sp>
      <p:sp>
        <p:nvSpPr>
          <p:cNvPr id="10" name="テキスト ボックス 9">
            <a:extLst>
              <a:ext uri="{FF2B5EF4-FFF2-40B4-BE49-F238E27FC236}">
                <a16:creationId xmlns:a16="http://schemas.microsoft.com/office/drawing/2014/main" id="{EF460C10-552A-4A28-8D6D-569D8C0EE77F}"/>
              </a:ext>
            </a:extLst>
          </p:cNvPr>
          <p:cNvSpPr txBox="1"/>
          <p:nvPr/>
        </p:nvSpPr>
        <p:spPr>
          <a:xfrm>
            <a:off x="0" y="272480"/>
            <a:ext cx="6858000" cy="465516"/>
          </a:xfrm>
          <a:prstGeom prst="rect">
            <a:avLst/>
          </a:prstGeom>
          <a:noFill/>
        </p:spPr>
        <p:txBody>
          <a:bodyPr wrap="square" tIns="54000" bIns="0" rtlCol="0" anchor="ctr">
            <a:noAutofit/>
          </a:bodyPr>
          <a:lstStyle/>
          <a:p>
            <a:pPr marL="177800"/>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入出庫管理の効率化</a:t>
            </a:r>
          </a:p>
        </p:txBody>
      </p:sp>
      <p:pic>
        <p:nvPicPr>
          <p:cNvPr id="12" name="Picture 10" descr="https://3.bp.blogspot.com/-EFGKYlncIrA/V5NEK8mRY3I/AAAAAAAA8hU/s94FGMFPIGAnMxaY1T6uvhc_dz6QGSicACLcB/s800/job_sagyouin_tablet_man.png">
            <a:extLst>
              <a:ext uri="{FF2B5EF4-FFF2-40B4-BE49-F238E27FC236}">
                <a16:creationId xmlns:a16="http://schemas.microsoft.com/office/drawing/2014/main" id="{861A89B7-FD80-48DD-A346-3569E73F8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73" y="5936857"/>
            <a:ext cx="1206332" cy="157433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グループ化 48">
            <a:extLst>
              <a:ext uri="{FF2B5EF4-FFF2-40B4-BE49-F238E27FC236}">
                <a16:creationId xmlns:a16="http://schemas.microsoft.com/office/drawing/2014/main" id="{72D1C045-BDB5-4AF0-B8D4-7FF4FA4679E9}"/>
              </a:ext>
            </a:extLst>
          </p:cNvPr>
          <p:cNvGrpSpPr/>
          <p:nvPr/>
        </p:nvGrpSpPr>
        <p:grpSpPr>
          <a:xfrm>
            <a:off x="449654" y="4712465"/>
            <a:ext cx="1136854" cy="1157250"/>
            <a:chOff x="1141887" y="6177922"/>
            <a:chExt cx="1584177" cy="1521280"/>
          </a:xfrm>
        </p:grpSpPr>
        <p:sp>
          <p:nvSpPr>
            <p:cNvPr id="30" name="吹き出し: 角を丸めた四角形 29">
              <a:extLst>
                <a:ext uri="{FF2B5EF4-FFF2-40B4-BE49-F238E27FC236}">
                  <a16:creationId xmlns:a16="http://schemas.microsoft.com/office/drawing/2014/main" id="{CD364A91-A45E-4C74-A419-21F71B71F990}"/>
                </a:ext>
              </a:extLst>
            </p:cNvPr>
            <p:cNvSpPr/>
            <p:nvPr/>
          </p:nvSpPr>
          <p:spPr>
            <a:xfrm>
              <a:off x="1141887" y="6177922"/>
              <a:ext cx="1584177" cy="1521280"/>
            </a:xfrm>
            <a:prstGeom prst="wedgeRoundRectCallout">
              <a:avLst>
                <a:gd name="adj1" fmla="val 1640"/>
                <a:gd name="adj2" fmla="val 11108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5A2EB825-60C1-403E-9403-BE470175077E}"/>
                </a:ext>
              </a:extLst>
            </p:cNvPr>
            <p:cNvGrpSpPr/>
            <p:nvPr/>
          </p:nvGrpSpPr>
          <p:grpSpPr>
            <a:xfrm>
              <a:off x="1377311" y="6177923"/>
              <a:ext cx="1124841" cy="1521279"/>
              <a:chOff x="2060849" y="6698449"/>
              <a:chExt cx="1440160" cy="2057371"/>
            </a:xfrm>
          </p:grpSpPr>
          <p:pic>
            <p:nvPicPr>
              <p:cNvPr id="28" name="Picture 2" descr="https://3.bp.blogspot.com/-swZ71wjMAE8/XGjxvbZeGAI/AAAAAAABRbU/UrY2q58Xur0xbMHS0nZXh9_N_bGJnfG_QCLcBGAs/s800/computer_tablet1_blank.png">
                <a:extLst>
                  <a:ext uri="{FF2B5EF4-FFF2-40B4-BE49-F238E27FC236}">
                    <a16:creationId xmlns:a16="http://schemas.microsoft.com/office/drawing/2014/main" id="{5F8FECBC-253F-4B68-9CAC-77C83E6A0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E8CDF33C-3E85-4A55-A3A6-E9BABAF2897B}"/>
                  </a:ext>
                </a:extLst>
              </p:cNvPr>
              <p:cNvPicPr>
                <a:picLocks noChangeAspect="1"/>
              </p:cNvPicPr>
              <p:nvPr/>
            </p:nvPicPr>
            <p:blipFill>
              <a:blip r:embed="rId7"/>
              <a:stretch>
                <a:fillRect/>
              </a:stretch>
            </p:blipFill>
            <p:spPr>
              <a:xfrm>
                <a:off x="2132877" y="6886015"/>
                <a:ext cx="1285941" cy="1714587"/>
              </a:xfrm>
              <a:prstGeom prst="rect">
                <a:avLst/>
              </a:prstGeom>
            </p:spPr>
          </p:pic>
        </p:grpSp>
      </p:grpSp>
      <p:sp>
        <p:nvSpPr>
          <p:cNvPr id="48" name="矢印: 五方向 47">
            <a:extLst>
              <a:ext uri="{FF2B5EF4-FFF2-40B4-BE49-F238E27FC236}">
                <a16:creationId xmlns:a16="http://schemas.microsoft.com/office/drawing/2014/main" id="{599B00F0-B40C-4E37-935C-B6FB518F32C3}"/>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2" name="テキスト ボックス 51">
            <a:extLst>
              <a:ext uri="{FF2B5EF4-FFF2-40B4-BE49-F238E27FC236}">
                <a16:creationId xmlns:a16="http://schemas.microsoft.com/office/drawing/2014/main" id="{B019E537-0D89-46C7-8CB9-2BFC4D48A3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a:t>
            </a:r>
            <a:r>
              <a:rPr lang="ja-JP" altLang="en-US" sz="1200" dirty="0"/>
              <a:t> </a:t>
            </a:r>
            <a:r>
              <a:rPr lang="en-US" altLang="ja-JP" sz="1200" dirty="0"/>
              <a:t>function</a:t>
            </a:r>
            <a:r>
              <a:rPr lang="ja-JP" altLang="en-US" sz="1200" dirty="0"/>
              <a:t> </a:t>
            </a:r>
            <a:r>
              <a:rPr lang="en-US" altLang="ja-JP" sz="1200" dirty="0"/>
              <a:t>to</a:t>
            </a:r>
            <a:r>
              <a:rPr lang="ja-JP" altLang="en-US" sz="1200" dirty="0"/>
              <a:t> </a:t>
            </a:r>
            <a:r>
              <a:rPr lang="en-US" altLang="ja-JP" sz="1200" dirty="0"/>
              <a:t>use</a:t>
            </a:r>
            <a:endParaRPr lang="ja-JP" altLang="en-US" sz="1200" dirty="0"/>
          </a:p>
        </p:txBody>
      </p:sp>
      <p:sp>
        <p:nvSpPr>
          <p:cNvPr id="55" name="正方形/長方形 54">
            <a:extLst>
              <a:ext uri="{FF2B5EF4-FFF2-40B4-BE49-F238E27FC236}">
                <a16:creationId xmlns:a16="http://schemas.microsoft.com/office/drawing/2014/main" id="{D45187EB-B55D-46D9-81E7-3D8B041D3E4F}"/>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Action cluster: URL link function</a:t>
            </a:r>
            <a:endParaRPr lang="ja-JP" altLang="en-US" sz="1000" b="1" dirty="0">
              <a:solidFill>
                <a:schemeClr val="tx1"/>
              </a:solidFill>
            </a:endParaRPr>
          </a:p>
        </p:txBody>
      </p:sp>
      <p:pic>
        <p:nvPicPr>
          <p:cNvPr id="14" name="図 13">
            <a:extLst>
              <a:ext uri="{FF2B5EF4-FFF2-40B4-BE49-F238E27FC236}">
                <a16:creationId xmlns:a16="http://schemas.microsoft.com/office/drawing/2014/main" id="{ADA395C7-EFC6-4C40-9FA5-B345511438D9}"/>
              </a:ext>
            </a:extLst>
          </p:cNvPr>
          <p:cNvPicPr>
            <a:picLocks noChangeAspect="1"/>
          </p:cNvPicPr>
          <p:nvPr/>
        </p:nvPicPr>
        <p:blipFill>
          <a:blip r:embed="rId8"/>
          <a:stretch>
            <a:fillRect/>
          </a:stretch>
        </p:blipFill>
        <p:spPr>
          <a:xfrm>
            <a:off x="4668409" y="4359757"/>
            <a:ext cx="1589715" cy="1555934"/>
          </a:xfrm>
          <a:prstGeom prst="rect">
            <a:avLst/>
          </a:prstGeom>
        </p:spPr>
      </p:pic>
      <p:pic>
        <p:nvPicPr>
          <p:cNvPr id="18" name="図 17" descr="建物, 建築資材 が含まれている画像&#10;&#10;自動的に生成された説明">
            <a:extLst>
              <a:ext uri="{FF2B5EF4-FFF2-40B4-BE49-F238E27FC236}">
                <a16:creationId xmlns:a16="http://schemas.microsoft.com/office/drawing/2014/main" id="{D0481A87-2AA2-44ED-8C40-490FBF5FBA29}"/>
              </a:ext>
            </a:extLst>
          </p:cNvPr>
          <p:cNvPicPr>
            <a:picLocks noChangeAspect="1"/>
          </p:cNvPicPr>
          <p:nvPr/>
        </p:nvPicPr>
        <p:blipFill>
          <a:blip r:embed="rId9"/>
          <a:stretch>
            <a:fillRect/>
          </a:stretch>
        </p:blipFill>
        <p:spPr>
          <a:xfrm>
            <a:off x="2807659" y="4756039"/>
            <a:ext cx="1356159" cy="1227167"/>
          </a:xfrm>
          <a:prstGeom prst="rect">
            <a:avLst/>
          </a:prstGeom>
        </p:spPr>
      </p:pic>
      <p:pic>
        <p:nvPicPr>
          <p:cNvPr id="56" name="図 55">
            <a:extLst>
              <a:ext uri="{FF2B5EF4-FFF2-40B4-BE49-F238E27FC236}">
                <a16:creationId xmlns:a16="http://schemas.microsoft.com/office/drawing/2014/main" id="{046860E2-354F-4F75-9A0C-DE6352EBA588}"/>
              </a:ext>
            </a:extLst>
          </p:cNvPr>
          <p:cNvPicPr>
            <a:picLocks noChangeAspect="1"/>
          </p:cNvPicPr>
          <p:nvPr/>
        </p:nvPicPr>
        <p:blipFill>
          <a:blip r:embed="rId10"/>
          <a:stretch>
            <a:fillRect/>
          </a:stretch>
        </p:blipFill>
        <p:spPr>
          <a:xfrm>
            <a:off x="2618823" y="5352667"/>
            <a:ext cx="724192" cy="559083"/>
          </a:xfrm>
          <a:prstGeom prst="rect">
            <a:avLst/>
          </a:prstGeom>
        </p:spPr>
      </p:pic>
      <p:pic>
        <p:nvPicPr>
          <p:cNvPr id="61" name="図 60" descr="建物, 建築資材 が含まれている画像&#10;&#10;自動的に生成された説明">
            <a:extLst>
              <a:ext uri="{FF2B5EF4-FFF2-40B4-BE49-F238E27FC236}">
                <a16:creationId xmlns:a16="http://schemas.microsoft.com/office/drawing/2014/main" id="{D9D61FC8-EC5F-4A4D-B7F4-2D371CEFA959}"/>
              </a:ext>
            </a:extLst>
          </p:cNvPr>
          <p:cNvPicPr>
            <a:picLocks noChangeAspect="1"/>
          </p:cNvPicPr>
          <p:nvPr/>
        </p:nvPicPr>
        <p:blipFill>
          <a:blip r:embed="rId9"/>
          <a:stretch>
            <a:fillRect/>
          </a:stretch>
        </p:blipFill>
        <p:spPr>
          <a:xfrm>
            <a:off x="4938905" y="6671333"/>
            <a:ext cx="1356159" cy="1227167"/>
          </a:xfrm>
          <a:prstGeom prst="rect">
            <a:avLst/>
          </a:prstGeom>
        </p:spPr>
      </p:pic>
      <p:pic>
        <p:nvPicPr>
          <p:cNvPr id="63" name="図 62">
            <a:extLst>
              <a:ext uri="{FF2B5EF4-FFF2-40B4-BE49-F238E27FC236}">
                <a16:creationId xmlns:a16="http://schemas.microsoft.com/office/drawing/2014/main" id="{11FA7A55-A80F-49D6-830F-6CEC8EFC33C0}"/>
              </a:ext>
            </a:extLst>
          </p:cNvPr>
          <p:cNvPicPr>
            <a:picLocks noChangeAspect="1"/>
          </p:cNvPicPr>
          <p:nvPr/>
        </p:nvPicPr>
        <p:blipFill>
          <a:blip r:embed="rId10"/>
          <a:stretch>
            <a:fillRect/>
          </a:stretch>
        </p:blipFill>
        <p:spPr>
          <a:xfrm>
            <a:off x="4772183" y="7238246"/>
            <a:ext cx="724192" cy="559083"/>
          </a:xfrm>
          <a:prstGeom prst="rect">
            <a:avLst/>
          </a:prstGeom>
        </p:spPr>
      </p:pic>
      <p:pic>
        <p:nvPicPr>
          <p:cNvPr id="64" name="Picture 10" descr="https://3.bp.blogspot.com/-EFGKYlncIrA/V5NEK8mRY3I/AAAAAAAA8hU/s94FGMFPIGAnMxaY1T6uvhc_dz6QGSicACLcB/s800/job_sagyouin_tablet_man.png">
            <a:extLst>
              <a:ext uri="{FF2B5EF4-FFF2-40B4-BE49-F238E27FC236}">
                <a16:creationId xmlns:a16="http://schemas.microsoft.com/office/drawing/2014/main" id="{80D43B92-BDC8-4F80-88B7-453213581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2573" y="6730621"/>
            <a:ext cx="1206332" cy="1574332"/>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916EADF2-9B59-4141-A1D7-5FC87046CF1D}"/>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80669C8B-318E-47CC-A9C8-796604062B24}"/>
              </a:ext>
            </a:extLst>
          </p:cNvPr>
          <p:cNvSpPr txBox="1"/>
          <p:nvPr/>
        </p:nvSpPr>
        <p:spPr>
          <a:xfrm>
            <a:off x="4370" y="273222"/>
            <a:ext cx="6853630" cy="409632"/>
          </a:xfrm>
          <a:prstGeom prst="rect">
            <a:avLst/>
          </a:prstGeom>
          <a:noFill/>
        </p:spPr>
        <p:txBody>
          <a:bodyPr wrap="square" tIns="54000" bIns="0" rtlCol="0" anchor="ctr">
            <a:noAutofit/>
          </a:bodyPr>
          <a:lstStyle/>
          <a:p>
            <a:pPr marL="13335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Efficient warehouse management</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a:extLst>
              <a:ext uri="{FF2B5EF4-FFF2-40B4-BE49-F238E27FC236}">
                <a16:creationId xmlns:a16="http://schemas.microsoft.com/office/drawing/2014/main" id="{13B1D47D-5EBB-45EF-9A3B-3FEB8FEE7331}"/>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lumMod val="75000"/>
                  <a:lumOff val="25000"/>
                </a:schemeClr>
              </a:solidFill>
            </a:endParaRPr>
          </a:p>
        </p:txBody>
      </p:sp>
      <p:sp>
        <p:nvSpPr>
          <p:cNvPr id="37" name="四角形吹き出し 19">
            <a:extLst>
              <a:ext uri="{FF2B5EF4-FFF2-40B4-BE49-F238E27FC236}">
                <a16:creationId xmlns:a16="http://schemas.microsoft.com/office/drawing/2014/main" id="{642FA3D2-2179-40E6-B19E-8028C1E32C81}"/>
              </a:ext>
            </a:extLst>
          </p:cNvPr>
          <p:cNvSpPr/>
          <p:nvPr/>
        </p:nvSpPr>
        <p:spPr>
          <a:xfrm>
            <a:off x="211214" y="4211519"/>
            <a:ext cx="1815363" cy="387871"/>
          </a:xfrm>
          <a:prstGeom prst="wedgeRectCallout">
            <a:avLst>
              <a:gd name="adj1" fmla="val -17354"/>
              <a:gd name="adj2" fmla="val 158877"/>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Enter material information received</a:t>
            </a:r>
            <a:endParaRPr lang="ja-JP" altLang="en-US" sz="1100" b="1" dirty="0">
              <a:latin typeface="ヒラギノ角ゴ ProN W3" pitchFamily="34" charset="-128"/>
              <a:ea typeface="ヒラギノ角ゴ ProN W3" pitchFamily="34" charset="-128"/>
            </a:endParaRPr>
          </a:p>
        </p:txBody>
      </p:sp>
      <p:sp>
        <p:nvSpPr>
          <p:cNvPr id="38" name="四角形吹き出し 19">
            <a:extLst>
              <a:ext uri="{FF2B5EF4-FFF2-40B4-BE49-F238E27FC236}">
                <a16:creationId xmlns:a16="http://schemas.microsoft.com/office/drawing/2014/main" id="{4C2FB23F-0E37-4560-AF11-148A0FB48280}"/>
              </a:ext>
            </a:extLst>
          </p:cNvPr>
          <p:cNvSpPr/>
          <p:nvPr/>
        </p:nvSpPr>
        <p:spPr>
          <a:xfrm>
            <a:off x="2166245" y="4211518"/>
            <a:ext cx="2665180" cy="387871"/>
          </a:xfrm>
          <a:prstGeom prst="wedgeRectCallout">
            <a:avLst>
              <a:gd name="adj1" fmla="val -30994"/>
              <a:gd name="adj2" fmla="val 152832"/>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QR code issuance from label printer based on warehousing information</a:t>
            </a:r>
            <a:endParaRPr lang="ja-JP" altLang="en-US" sz="1100" b="1" dirty="0">
              <a:latin typeface="ヒラギノ角ゴ ProN W3" pitchFamily="34" charset="-128"/>
              <a:ea typeface="ヒラギノ角ゴ ProN W3" pitchFamily="34" charset="-128"/>
            </a:endParaRPr>
          </a:p>
        </p:txBody>
      </p:sp>
      <p:sp>
        <p:nvSpPr>
          <p:cNvPr id="39" name="四角形吹き出し 19">
            <a:extLst>
              <a:ext uri="{FF2B5EF4-FFF2-40B4-BE49-F238E27FC236}">
                <a16:creationId xmlns:a16="http://schemas.microsoft.com/office/drawing/2014/main" id="{045A21FA-B9D6-4E3A-855C-798D1349B0A1}"/>
              </a:ext>
            </a:extLst>
          </p:cNvPr>
          <p:cNvSpPr/>
          <p:nvPr/>
        </p:nvSpPr>
        <p:spPr>
          <a:xfrm>
            <a:off x="2211740" y="5995941"/>
            <a:ext cx="1793444" cy="387871"/>
          </a:xfrm>
          <a:prstGeom prst="wedgeRectCallout">
            <a:avLst>
              <a:gd name="adj1" fmla="val 6137"/>
              <a:gd name="adj2" fmla="val -101051"/>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Paste QR code on raw material</a:t>
            </a:r>
            <a:endParaRPr lang="ja-JP" altLang="en-US" sz="1100" b="1" dirty="0">
              <a:latin typeface="ヒラギノ角ゴ ProN W3" pitchFamily="34" charset="-128"/>
              <a:ea typeface="ヒラギノ角ゴ ProN W3" pitchFamily="34" charset="-128"/>
            </a:endParaRPr>
          </a:p>
        </p:txBody>
      </p:sp>
      <p:sp>
        <p:nvSpPr>
          <p:cNvPr id="40" name="四角形吹き出し 19">
            <a:extLst>
              <a:ext uri="{FF2B5EF4-FFF2-40B4-BE49-F238E27FC236}">
                <a16:creationId xmlns:a16="http://schemas.microsoft.com/office/drawing/2014/main" id="{F6E0EDBB-FEE6-4410-8E82-8059B6681DD9}"/>
              </a:ext>
            </a:extLst>
          </p:cNvPr>
          <p:cNvSpPr/>
          <p:nvPr/>
        </p:nvSpPr>
        <p:spPr>
          <a:xfrm>
            <a:off x="5076267" y="5866693"/>
            <a:ext cx="1589715" cy="473537"/>
          </a:xfrm>
          <a:prstGeom prst="wedgeRectCallout">
            <a:avLst>
              <a:gd name="adj1" fmla="val 6137"/>
              <a:gd name="adj2" fmla="val -101051"/>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Keep raw materials on shelves</a:t>
            </a:r>
            <a:endParaRPr lang="ja-JP" altLang="en-US" sz="1100" b="1" dirty="0">
              <a:latin typeface="ヒラギノ角ゴ ProN W3" pitchFamily="34" charset="-128"/>
              <a:ea typeface="ヒラギノ角ゴ ProN W3" pitchFamily="34" charset="-128"/>
            </a:endParaRPr>
          </a:p>
        </p:txBody>
      </p:sp>
      <p:sp>
        <p:nvSpPr>
          <p:cNvPr id="41" name="矢印: 下 40">
            <a:extLst>
              <a:ext uri="{FF2B5EF4-FFF2-40B4-BE49-F238E27FC236}">
                <a16:creationId xmlns:a16="http://schemas.microsoft.com/office/drawing/2014/main" id="{86298E45-2BF8-4E79-BA18-441EA3A3211C}"/>
              </a:ext>
            </a:extLst>
          </p:cNvPr>
          <p:cNvSpPr/>
          <p:nvPr/>
        </p:nvSpPr>
        <p:spPr>
          <a:xfrm rot="16200000">
            <a:off x="1750557" y="4989995"/>
            <a:ext cx="353626"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42" name="矢印: 下 41">
            <a:extLst>
              <a:ext uri="{FF2B5EF4-FFF2-40B4-BE49-F238E27FC236}">
                <a16:creationId xmlns:a16="http://schemas.microsoft.com/office/drawing/2014/main" id="{2357778A-8849-41F4-BBAF-D37EC934D77A}"/>
              </a:ext>
            </a:extLst>
          </p:cNvPr>
          <p:cNvSpPr/>
          <p:nvPr/>
        </p:nvSpPr>
        <p:spPr>
          <a:xfrm rot="16200000">
            <a:off x="4246611" y="4993272"/>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43" name="矢印: 下 42">
            <a:extLst>
              <a:ext uri="{FF2B5EF4-FFF2-40B4-BE49-F238E27FC236}">
                <a16:creationId xmlns:a16="http://schemas.microsoft.com/office/drawing/2014/main" id="{8E4DC770-3D51-4B29-8FF6-6D8A82776C2B}"/>
              </a:ext>
            </a:extLst>
          </p:cNvPr>
          <p:cNvSpPr/>
          <p:nvPr/>
        </p:nvSpPr>
        <p:spPr>
          <a:xfrm>
            <a:off x="5450779" y="6364491"/>
            <a:ext cx="332413" cy="348222"/>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F2130754-9109-457D-A888-861B1D06DC70}"/>
              </a:ext>
            </a:extLst>
          </p:cNvPr>
          <p:cNvSpPr/>
          <p:nvPr/>
        </p:nvSpPr>
        <p:spPr>
          <a:xfrm>
            <a:off x="5253256" y="7533818"/>
            <a:ext cx="234463" cy="257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吹き出し 19">
            <a:extLst>
              <a:ext uri="{FF2B5EF4-FFF2-40B4-BE49-F238E27FC236}">
                <a16:creationId xmlns:a16="http://schemas.microsoft.com/office/drawing/2014/main" id="{E992A98E-A60E-43DE-B7DF-93FA09C66517}"/>
              </a:ext>
            </a:extLst>
          </p:cNvPr>
          <p:cNvSpPr/>
          <p:nvPr/>
        </p:nvSpPr>
        <p:spPr>
          <a:xfrm>
            <a:off x="4211800" y="7893363"/>
            <a:ext cx="2376260" cy="470878"/>
          </a:xfrm>
          <a:prstGeom prst="wedgeRectCallout">
            <a:avLst>
              <a:gd name="adj1" fmla="val 6137"/>
              <a:gd name="adj2" fmla="val -101051"/>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b="1" dirty="0">
              <a:ea typeface="ヒラギノ角ゴ ProN W3" pitchFamily="34" charset="-128"/>
            </a:endParaRPr>
          </a:p>
          <a:p>
            <a:r>
              <a:rPr lang="en-US" sz="1200" dirty="0"/>
              <a:t>Compare Picking list and raw material QR codes when leaving.</a:t>
            </a:r>
          </a:p>
          <a:p>
            <a:endParaRPr lang="ja-JP" altLang="en-US" sz="1100" b="1" dirty="0">
              <a:latin typeface="ヒラギノ角ゴ ProN W3" pitchFamily="34" charset="-128"/>
              <a:ea typeface="ヒラギノ角ゴ ProN W3" pitchFamily="34" charset="-128"/>
            </a:endParaRPr>
          </a:p>
        </p:txBody>
      </p:sp>
      <p:sp>
        <p:nvSpPr>
          <p:cNvPr id="46" name="テキスト ボックス 45">
            <a:extLst>
              <a:ext uri="{FF2B5EF4-FFF2-40B4-BE49-F238E27FC236}">
                <a16:creationId xmlns:a16="http://schemas.microsoft.com/office/drawing/2014/main" id="{F2DEB1F4-AF9F-4DFF-9571-83BBEDBC5E8D}"/>
              </a:ext>
            </a:extLst>
          </p:cNvPr>
          <p:cNvSpPr txBox="1"/>
          <p:nvPr/>
        </p:nvSpPr>
        <p:spPr>
          <a:xfrm>
            <a:off x="4273019" y="8381898"/>
            <a:ext cx="2204001" cy="307777"/>
          </a:xfrm>
          <a:prstGeom prst="rect">
            <a:avLst/>
          </a:prstGeom>
          <a:noFill/>
        </p:spPr>
        <p:txBody>
          <a:bodyPr wrap="none" rtlCol="0">
            <a:spAutoFit/>
          </a:bodyPr>
          <a:lstStyle/>
          <a:p>
            <a:r>
              <a:rPr kumimoji="1" lang="ja-JP" altLang="en-US" sz="1400" b="1" dirty="0"/>
              <a:t>◎</a:t>
            </a:r>
            <a:r>
              <a:rPr kumimoji="1" lang="en-US" altLang="ja-JP" sz="1400" b="1" dirty="0"/>
              <a:t>Prevent picking mistakes</a:t>
            </a:r>
            <a:endParaRPr kumimoji="1" lang="ja-JP" altLang="en-US" sz="1400" b="1" dirty="0"/>
          </a:p>
        </p:txBody>
      </p:sp>
      <p:sp>
        <p:nvSpPr>
          <p:cNvPr id="47" name="テキスト ボックス 3">
            <a:extLst>
              <a:ext uri="{FF2B5EF4-FFF2-40B4-BE49-F238E27FC236}">
                <a16:creationId xmlns:a16="http://schemas.microsoft.com/office/drawing/2014/main" id="{B1F9FB35-8DC5-4950-A675-12C83EEDE051}"/>
              </a:ext>
            </a:extLst>
          </p:cNvPr>
          <p:cNvSpPr txBox="1"/>
          <p:nvPr/>
        </p:nvSpPr>
        <p:spPr>
          <a:xfrm>
            <a:off x="273805" y="992560"/>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0" name="テキスト ボックス 6">
            <a:extLst>
              <a:ext uri="{FF2B5EF4-FFF2-40B4-BE49-F238E27FC236}">
                <a16:creationId xmlns:a16="http://schemas.microsoft.com/office/drawing/2014/main" id="{5AC01AD7-FD7D-4105-948C-587A8605EBB7}"/>
              </a:ext>
            </a:extLst>
          </p:cNvPr>
          <p:cNvSpPr txBox="1"/>
          <p:nvPr/>
        </p:nvSpPr>
        <p:spPr>
          <a:xfrm>
            <a:off x="270891" y="2360712"/>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403618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2585323"/>
          </a:xfrm>
          <a:prstGeom prst="rect">
            <a:avLst/>
          </a:prstGeom>
          <a:noFill/>
        </p:spPr>
        <p:txBody>
          <a:bodyPr wrap="square" rtlCol="0">
            <a:spAutoFit/>
          </a:bodyPr>
          <a:lstStyle>
            <a:defPPr>
              <a:defRPr kumimoji="1" lang="ja-JP"/>
            </a:defPPr>
            <a:lvl1pPr algn="ctr">
              <a:defRPr sz="5400">
                <a:solidFill>
                  <a:schemeClr val="tx1">
                    <a:lumMod val="90000"/>
                    <a:lumOff val="10000"/>
                  </a:schemeClr>
                </a:solidFill>
              </a:defRPr>
            </a:lvl1pPr>
          </a:lstStyle>
          <a:p>
            <a:r>
              <a:rPr lang="en-US" dirty="0"/>
              <a:t>Operating instructions</a:t>
            </a:r>
          </a:p>
          <a:p>
            <a:r>
              <a:rPr lang="en-US" dirty="0"/>
              <a:t>Process progress management</a:t>
            </a:r>
          </a:p>
        </p:txBody>
      </p:sp>
    </p:spTree>
    <p:extLst>
      <p:ext uri="{BB962C8B-B14F-4D97-AF65-F5344CB8AC3E}">
        <p14:creationId xmlns:p14="http://schemas.microsoft.com/office/powerpoint/2010/main" val="428368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7"/>
            <a:ext cx="6347046" cy="66255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altLang="ja-JP" sz="1400" dirty="0">
                <a:solidFill>
                  <a:schemeClr val="tx1"/>
                </a:solidFill>
              </a:rPr>
              <a:t>Operating </a:t>
            </a:r>
            <a:r>
              <a:rPr lang="en-US" sz="1400" dirty="0">
                <a:solidFill>
                  <a:schemeClr val="tx1"/>
                </a:solidFill>
              </a:rPr>
              <a:t>instructions are ambiguous and the worker makes a mistake to use </a:t>
            </a:r>
          </a:p>
          <a:p>
            <a:r>
              <a:rPr lang="en-US" sz="1400" dirty="0">
                <a:solidFill>
                  <a:schemeClr val="tx1"/>
                </a:solidFill>
              </a:rPr>
              <a:t>  a machine equipment.</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7251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If the machine equipment is different, the report cannot be entered.</a:t>
            </a:r>
          </a:p>
          <a:p>
            <a:r>
              <a:rPr lang="en-US" sz="1400" dirty="0">
                <a:solidFill>
                  <a:schemeClr val="tx1"/>
                </a:solidFill>
              </a:rPr>
              <a:t>  Work has come to be done in the equipment correctly according to instructions.</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a:t>
            </a:r>
            <a:r>
              <a:rPr lang="ja-JP" altLang="en-US" sz="1200" dirty="0"/>
              <a:t> </a:t>
            </a:r>
            <a:r>
              <a:rPr lang="en-US" altLang="ja-JP" sz="1200" dirty="0"/>
              <a:t>function</a:t>
            </a:r>
            <a:r>
              <a:rPr lang="ja-JP" altLang="en-US" sz="1200" dirty="0"/>
              <a:t> </a:t>
            </a:r>
            <a:r>
              <a:rPr lang="en-US" altLang="ja-JP" sz="1200" dirty="0"/>
              <a:t>to</a:t>
            </a:r>
            <a:r>
              <a:rPr lang="ja-JP" altLang="en-US" sz="1200" dirty="0"/>
              <a:t> </a:t>
            </a:r>
            <a:r>
              <a:rPr lang="en-US" altLang="ja-JP" sz="1200" dirty="0"/>
              <a:t>be used</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 Barcode cluster / # Calculation cluster / # Automatic report creation</a:t>
            </a:r>
          </a:p>
          <a:p>
            <a:endParaRPr lang="ja-JP" altLang="en-US" sz="1000" b="1" dirty="0">
              <a:solidFill>
                <a:schemeClr val="tx1"/>
              </a:solidFill>
            </a:endParaRPr>
          </a:p>
        </p:txBody>
      </p:sp>
      <p:pic>
        <p:nvPicPr>
          <p:cNvPr id="47" name="図 46">
            <a:extLst>
              <a:ext uri="{FF2B5EF4-FFF2-40B4-BE49-F238E27FC236}">
                <a16:creationId xmlns:a16="http://schemas.microsoft.com/office/drawing/2014/main" id="{B52809FC-0D98-401A-B089-184E6E9D690F}"/>
              </a:ext>
            </a:extLst>
          </p:cNvPr>
          <p:cNvPicPr>
            <a:picLocks noChangeAspect="1"/>
          </p:cNvPicPr>
          <p:nvPr/>
        </p:nvPicPr>
        <p:blipFill>
          <a:blip r:embed="rId4"/>
          <a:stretch>
            <a:fillRect/>
          </a:stretch>
        </p:blipFill>
        <p:spPr>
          <a:xfrm>
            <a:off x="144472" y="5930728"/>
            <a:ext cx="1182443" cy="1182443"/>
          </a:xfrm>
          <a:prstGeom prst="rect">
            <a:avLst/>
          </a:prstGeom>
        </p:spPr>
      </p:pic>
      <p:pic>
        <p:nvPicPr>
          <p:cNvPr id="48" name="Picture 10" descr="https://3.bp.blogspot.com/-EFGKYlncIrA/V5NEK8mRY3I/AAAAAAAA8hU/s94FGMFPIGAnMxaY1T6uvhc_dz6QGSicACLcB/s800/job_sagyouin_tablet_man.png">
            <a:extLst>
              <a:ext uri="{FF2B5EF4-FFF2-40B4-BE49-F238E27FC236}">
                <a16:creationId xmlns:a16="http://schemas.microsoft.com/office/drawing/2014/main" id="{E479FA90-E913-40DB-AC42-04CADCC69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056" y="5536661"/>
            <a:ext cx="1206332" cy="15743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1.bp.blogspot.com/-99AS3YCksOs/W6DTeynYzRI/AAAAAAABO8g/fb47llC-OL49jXNRD6jJXpmlBV07IsdkQCLcBGAs/s800/machine_syasyutsu_seikeiki.png">
            <a:extLst>
              <a:ext uri="{FF2B5EF4-FFF2-40B4-BE49-F238E27FC236}">
                <a16:creationId xmlns:a16="http://schemas.microsoft.com/office/drawing/2014/main" id="{95B4D20A-E8A2-4CD8-8D44-5CCB66367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827" y="3296816"/>
            <a:ext cx="2866246" cy="20567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s://3.bp.blogspot.com/-ZMrpdt1m_0w/XCQhF0FK6TI/AAAAAAABQ6U/pbbsQXyXetM_0O8KNzsVe_810K0L9j-AACLcBGAs/s800/saisenbako_qr.png">
            <a:extLst>
              <a:ext uri="{FF2B5EF4-FFF2-40B4-BE49-F238E27FC236}">
                <a16:creationId xmlns:a16="http://schemas.microsoft.com/office/drawing/2014/main" id="{4F33C7BC-FD9B-4981-BA20-116D7A3DAD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358" t="12254" r="41201" b="71335"/>
          <a:stretch/>
        </p:blipFill>
        <p:spPr bwMode="auto">
          <a:xfrm>
            <a:off x="3903736" y="3787734"/>
            <a:ext cx="497881" cy="481685"/>
          </a:xfrm>
          <a:prstGeom prst="rect">
            <a:avLst/>
          </a:prstGeom>
          <a:noFill/>
          <a:extLst>
            <a:ext uri="{909E8E84-426E-40DD-AFC4-6F175D3DCCD1}">
              <a14:hiddenFill xmlns:a14="http://schemas.microsoft.com/office/drawing/2010/main">
                <a:solidFill>
                  <a:srgbClr val="FFFFFF"/>
                </a:solidFill>
              </a14:hiddenFill>
            </a:ext>
          </a:extLst>
        </p:spPr>
      </p:pic>
      <p:sp>
        <p:nvSpPr>
          <p:cNvPr id="52" name="テキスト ボックス 51">
            <a:extLst>
              <a:ext uri="{FF2B5EF4-FFF2-40B4-BE49-F238E27FC236}">
                <a16:creationId xmlns:a16="http://schemas.microsoft.com/office/drawing/2014/main" id="{E95BB406-2776-45EC-9CFE-0C1DBEC07686}"/>
              </a:ext>
            </a:extLst>
          </p:cNvPr>
          <p:cNvSpPr txBox="1"/>
          <p:nvPr/>
        </p:nvSpPr>
        <p:spPr>
          <a:xfrm>
            <a:off x="287588" y="7550735"/>
            <a:ext cx="3309703" cy="523220"/>
          </a:xfrm>
          <a:prstGeom prst="rect">
            <a:avLst/>
          </a:prstGeom>
          <a:noFill/>
        </p:spPr>
        <p:txBody>
          <a:bodyPr wrap="square" rtlCol="0">
            <a:spAutoFit/>
          </a:bodyPr>
          <a:lstStyle/>
          <a:p>
            <a:r>
              <a:rPr kumimoji="1" lang="ja-JP" altLang="en-US" sz="1400" b="1" dirty="0"/>
              <a:t>◎</a:t>
            </a:r>
            <a:r>
              <a:rPr lang="en-US" altLang="ja-JP" sz="1400" b="1" dirty="0"/>
              <a:t>Prevent mistakes to choose machine equipment.</a:t>
            </a:r>
            <a:endParaRPr kumimoji="1" lang="en-US" altLang="ja-JP" sz="1400" b="1" dirty="0"/>
          </a:p>
        </p:txBody>
      </p:sp>
      <p:sp>
        <p:nvSpPr>
          <p:cNvPr id="53" name="正方形/長方形 52">
            <a:extLst>
              <a:ext uri="{FF2B5EF4-FFF2-40B4-BE49-F238E27FC236}">
                <a16:creationId xmlns:a16="http://schemas.microsoft.com/office/drawing/2014/main" id="{3F22BBED-7507-4683-AFF0-7455DE72D898}"/>
              </a:ext>
            </a:extLst>
          </p:cNvPr>
          <p:cNvSpPr/>
          <p:nvPr/>
        </p:nvSpPr>
        <p:spPr>
          <a:xfrm>
            <a:off x="3908873" y="3776549"/>
            <a:ext cx="487680" cy="508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942F53C7-36B7-4473-B5B8-4B6A5DA0A396}"/>
              </a:ext>
            </a:extLst>
          </p:cNvPr>
          <p:cNvGrpSpPr/>
          <p:nvPr/>
        </p:nvGrpSpPr>
        <p:grpSpPr>
          <a:xfrm>
            <a:off x="664694" y="5795804"/>
            <a:ext cx="966923" cy="961202"/>
            <a:chOff x="2023014" y="5961112"/>
            <a:chExt cx="966923" cy="961202"/>
          </a:xfrm>
        </p:grpSpPr>
        <p:pic>
          <p:nvPicPr>
            <p:cNvPr id="60" name="図 59">
              <a:extLst>
                <a:ext uri="{FF2B5EF4-FFF2-40B4-BE49-F238E27FC236}">
                  <a16:creationId xmlns:a16="http://schemas.microsoft.com/office/drawing/2014/main" id="{5BAAEB2E-662E-44FE-B61D-484EECAFBA15}"/>
                </a:ext>
              </a:extLst>
            </p:cNvPr>
            <p:cNvPicPr>
              <a:picLocks noChangeAspect="1"/>
            </p:cNvPicPr>
            <p:nvPr/>
          </p:nvPicPr>
          <p:blipFill>
            <a:blip r:embed="rId8"/>
            <a:stretch>
              <a:fillRect/>
            </a:stretch>
          </p:blipFill>
          <p:spPr>
            <a:xfrm>
              <a:off x="2132856" y="6065233"/>
              <a:ext cx="857081" cy="857081"/>
            </a:xfrm>
            <a:prstGeom prst="rect">
              <a:avLst/>
            </a:prstGeom>
          </p:spPr>
        </p:pic>
        <p:pic>
          <p:nvPicPr>
            <p:cNvPr id="61" name="図 60">
              <a:extLst>
                <a:ext uri="{FF2B5EF4-FFF2-40B4-BE49-F238E27FC236}">
                  <a16:creationId xmlns:a16="http://schemas.microsoft.com/office/drawing/2014/main" id="{4837E185-94E2-4B51-AC5C-F5FD06F4E9AF}"/>
                </a:ext>
              </a:extLst>
            </p:cNvPr>
            <p:cNvPicPr>
              <a:picLocks noChangeAspect="1"/>
            </p:cNvPicPr>
            <p:nvPr/>
          </p:nvPicPr>
          <p:blipFill>
            <a:blip r:embed="rId8"/>
            <a:stretch>
              <a:fillRect/>
            </a:stretch>
          </p:blipFill>
          <p:spPr>
            <a:xfrm>
              <a:off x="2023014" y="5961112"/>
              <a:ext cx="857082" cy="857082"/>
            </a:xfrm>
            <a:prstGeom prst="rect">
              <a:avLst/>
            </a:prstGeom>
          </p:spPr>
        </p:pic>
      </p:grpSp>
      <p:pic>
        <p:nvPicPr>
          <p:cNvPr id="63" name="Picture 12" descr="https://4.bp.blogspot.com/-4ew2IFYmQ24/U5l4o8FrA0I/AAAAAAAAhPs/mVuU_7QlAHE/s800/computer_tethering.png">
            <a:extLst>
              <a:ext uri="{FF2B5EF4-FFF2-40B4-BE49-F238E27FC236}">
                <a16:creationId xmlns:a16="http://schemas.microsoft.com/office/drawing/2014/main" id="{7D41E24D-0BBC-4AE5-AD7B-558712FABBA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095" t="15127" r="32546" b="60239"/>
          <a:stretch/>
        </p:blipFill>
        <p:spPr bwMode="auto">
          <a:xfrm rot="19622477">
            <a:off x="1673160" y="6253135"/>
            <a:ext cx="427097" cy="430146"/>
          </a:xfrm>
          <a:prstGeom prst="rect">
            <a:avLst/>
          </a:prstGeom>
          <a:noFill/>
          <a:extLst>
            <a:ext uri="{909E8E84-426E-40DD-AFC4-6F175D3DCCD1}">
              <a14:hiddenFill xmlns:a14="http://schemas.microsoft.com/office/drawing/2010/main">
                <a:solidFill>
                  <a:srgbClr val="FFFFFF"/>
                </a:solidFill>
              </a14:hiddenFill>
            </a:ext>
          </a:extLst>
        </p:spPr>
      </p:pic>
      <p:sp>
        <p:nvSpPr>
          <p:cNvPr id="65" name="四角形吹き出し 19">
            <a:extLst>
              <a:ext uri="{FF2B5EF4-FFF2-40B4-BE49-F238E27FC236}">
                <a16:creationId xmlns:a16="http://schemas.microsoft.com/office/drawing/2014/main" id="{D08D9D7C-E8CC-4850-8CD4-4B3211CD8FD9}"/>
              </a:ext>
            </a:extLst>
          </p:cNvPr>
          <p:cNvSpPr/>
          <p:nvPr/>
        </p:nvSpPr>
        <p:spPr>
          <a:xfrm>
            <a:off x="1777961" y="4666609"/>
            <a:ext cx="2149949" cy="475489"/>
          </a:xfrm>
          <a:prstGeom prst="wedgeRectCallout">
            <a:avLst>
              <a:gd name="adj1" fmla="val 6540"/>
              <a:gd name="adj2" fmla="val 177373"/>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Work order confirmation &amp; barcode verification</a:t>
            </a:r>
            <a:endParaRPr lang="ja-JP" altLang="en-US" sz="1100" b="1" dirty="0">
              <a:latin typeface="ヒラギノ角ゴ ProN W3" pitchFamily="34" charset="-128"/>
              <a:ea typeface="ヒラギノ角ゴ ProN W3" pitchFamily="34" charset="-128"/>
            </a:endParaRPr>
          </a:p>
        </p:txBody>
      </p:sp>
      <p:sp>
        <p:nvSpPr>
          <p:cNvPr id="27" name="正方形/長方形 26">
            <a:extLst>
              <a:ext uri="{FF2B5EF4-FFF2-40B4-BE49-F238E27FC236}">
                <a16:creationId xmlns:a16="http://schemas.microsoft.com/office/drawing/2014/main" id="{EEA52553-2A24-4A4F-A024-B3E10CE95D90}"/>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82362A0-72FD-40C1-8189-0B293ADBB4EA}"/>
              </a:ext>
            </a:extLst>
          </p:cNvPr>
          <p:cNvSpPr txBox="1"/>
          <p:nvPr/>
        </p:nvSpPr>
        <p:spPr>
          <a:xfrm>
            <a:off x="4370" y="273222"/>
            <a:ext cx="6853630" cy="409632"/>
          </a:xfrm>
          <a:prstGeom prst="rect">
            <a:avLst/>
          </a:prstGeom>
          <a:noFill/>
        </p:spPr>
        <p:txBody>
          <a:bodyPr wrap="square" tIns="54000" bIns="0" rtlCol="0" anchor="ctr">
            <a:noAutofit/>
          </a:bodyPr>
          <a:lstStyle/>
          <a:p>
            <a:pPr marL="133350" algn="ctr"/>
            <a:endParaRPr lang="en-US" sz="2000" b="1" dirty="0">
              <a:solidFill>
                <a:schemeClr val="bg1"/>
              </a:solidFill>
              <a:latin typeface="メイリオ" panose="020B0604030504040204" pitchFamily="50" charset="-128"/>
              <a:ea typeface="メイリオ" panose="020B0604030504040204" pitchFamily="50" charset="-128"/>
            </a:endParaRPr>
          </a:p>
          <a:p>
            <a:pPr marL="133350" algn="ctr"/>
            <a:r>
              <a:rPr lang="en-US" sz="2000" b="1" dirty="0">
                <a:solidFill>
                  <a:schemeClr val="bg1"/>
                </a:solidFill>
                <a:latin typeface="メイリオ" panose="020B0604030504040204" pitchFamily="50" charset="-128"/>
                <a:ea typeface="メイリオ" panose="020B0604030504040204" pitchFamily="50" charset="-128"/>
              </a:rPr>
              <a:t>Operating instructions</a:t>
            </a:r>
          </a:p>
          <a:p>
            <a:pPr marL="133350" algn="ct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A5E2187F-4173-4352-8FDD-A0727C1C31ED}"/>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lumMod val="75000"/>
                    <a:lumOff val="25000"/>
                  </a:schemeClr>
                </a:solidFill>
              </a:rPr>
              <a:t>Manufacturing</a:t>
            </a:r>
            <a:r>
              <a:rPr kumimoji="1" lang="ja-JP" altLang="en-US" sz="1400" dirty="0">
                <a:solidFill>
                  <a:schemeClr val="tx1">
                    <a:lumMod val="75000"/>
                    <a:lumOff val="25000"/>
                  </a:schemeClr>
                </a:solidFill>
              </a:rPr>
              <a:t> </a:t>
            </a:r>
            <a:r>
              <a:rPr lang="en-US" altLang="ja-JP" sz="1400" dirty="0">
                <a:solidFill>
                  <a:schemeClr val="tx1">
                    <a:lumMod val="75000"/>
                    <a:lumOff val="25000"/>
                  </a:schemeClr>
                </a:solidFill>
              </a:rPr>
              <a:t>I</a:t>
            </a:r>
            <a:r>
              <a:rPr kumimoji="1" lang="en-US" altLang="ja-JP" sz="1400" dirty="0">
                <a:solidFill>
                  <a:schemeClr val="tx1">
                    <a:lumMod val="75000"/>
                    <a:lumOff val="25000"/>
                  </a:schemeClr>
                </a:solidFill>
              </a:rPr>
              <a:t>ndustry</a:t>
            </a:r>
            <a:r>
              <a:rPr kumimoji="1" lang="ja-JP" altLang="en-US" sz="1400" dirty="0">
                <a:solidFill>
                  <a:schemeClr val="tx1">
                    <a:lumMod val="75000"/>
                    <a:lumOff val="25000"/>
                  </a:schemeClr>
                </a:solidFill>
              </a:rPr>
              <a:t> </a:t>
            </a:r>
          </a:p>
        </p:txBody>
      </p:sp>
      <p:sp>
        <p:nvSpPr>
          <p:cNvPr id="30" name="テキスト ボックス 3">
            <a:extLst>
              <a:ext uri="{FF2B5EF4-FFF2-40B4-BE49-F238E27FC236}">
                <a16:creationId xmlns:a16="http://schemas.microsoft.com/office/drawing/2014/main" id="{036C7E11-C80D-423C-BFA3-327ECCA9FA09}"/>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31" name="テキスト ボックス 6">
            <a:extLst>
              <a:ext uri="{FF2B5EF4-FFF2-40B4-BE49-F238E27FC236}">
                <a16:creationId xmlns:a16="http://schemas.microsoft.com/office/drawing/2014/main" id="{EA226881-053A-4B0B-A8BD-5C03E5C30BD4}"/>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38" name="正方形/長方形 8">
            <a:extLst>
              <a:ext uri="{FF2B5EF4-FFF2-40B4-BE49-F238E27FC236}">
                <a16:creationId xmlns:a16="http://schemas.microsoft.com/office/drawing/2014/main" id="{BDB6EC21-6077-4414-B1F0-9496E42B1A76}"/>
              </a:ext>
            </a:extLst>
          </p:cNvPr>
          <p:cNvSpPr/>
          <p:nvPr/>
        </p:nvSpPr>
        <p:spPr>
          <a:xfrm>
            <a:off x="3619486" y="5229367"/>
            <a:ext cx="3003500" cy="151992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Picture 2" descr="https://1.bp.blogspot.com/-99AS3YCksOs/W6DTeynYzRI/AAAAAAABO8g/fb47llC-OL49jXNRD6jJXpmlBV07IsdkQCLcBGAs/s800/machine_syasyutsu_seikeiki.png">
            <a:extLst>
              <a:ext uri="{FF2B5EF4-FFF2-40B4-BE49-F238E27FC236}">
                <a16:creationId xmlns:a16="http://schemas.microsoft.com/office/drawing/2014/main" id="{E7E1AEAA-806D-419B-A368-2E29166E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77" y="5097016"/>
            <a:ext cx="2866246" cy="20567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s://3.bp.blogspot.com/-ZMrpdt1m_0w/XCQhF0FK6TI/AAAAAAABQ6U/pbbsQXyXetM_0O8KNzsVe_810K0L9j-AACLcBGAs/s800/saisenbako_qr.png">
            <a:extLst>
              <a:ext uri="{FF2B5EF4-FFF2-40B4-BE49-F238E27FC236}">
                <a16:creationId xmlns:a16="http://schemas.microsoft.com/office/drawing/2014/main" id="{727556C9-DB5F-4B13-A5DC-3E8C5DE0CD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358" t="12254" r="41201" b="71335"/>
          <a:stretch/>
        </p:blipFill>
        <p:spPr bwMode="auto">
          <a:xfrm>
            <a:off x="3903736" y="5623434"/>
            <a:ext cx="497881" cy="481685"/>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52">
            <a:extLst>
              <a:ext uri="{FF2B5EF4-FFF2-40B4-BE49-F238E27FC236}">
                <a16:creationId xmlns:a16="http://schemas.microsoft.com/office/drawing/2014/main" id="{281213BF-9A76-409E-A8B8-2902818D45DF}"/>
              </a:ext>
            </a:extLst>
          </p:cNvPr>
          <p:cNvSpPr/>
          <p:nvPr/>
        </p:nvSpPr>
        <p:spPr>
          <a:xfrm>
            <a:off x="3908873" y="5612249"/>
            <a:ext cx="487680" cy="508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吹き出し 19">
            <a:extLst>
              <a:ext uri="{FF2B5EF4-FFF2-40B4-BE49-F238E27FC236}">
                <a16:creationId xmlns:a16="http://schemas.microsoft.com/office/drawing/2014/main" id="{1A923123-66F4-4F17-B02F-6ECE5C1AA73D}"/>
              </a:ext>
            </a:extLst>
          </p:cNvPr>
          <p:cNvSpPr/>
          <p:nvPr/>
        </p:nvSpPr>
        <p:spPr>
          <a:xfrm>
            <a:off x="4092815" y="6458540"/>
            <a:ext cx="2149949" cy="475489"/>
          </a:xfrm>
          <a:prstGeom prst="wedgeRectCallout">
            <a:avLst>
              <a:gd name="adj1" fmla="val 5995"/>
              <a:gd name="adj2" fmla="val -13081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ja-JP" sz="1100" b="1" dirty="0">
                <a:latin typeface="ヒラギノ角ゴ ProN W3" pitchFamily="34" charset="-128"/>
                <a:ea typeface="ヒラギノ角ゴ ProN W3" pitchFamily="34" charset="-128"/>
              </a:rPr>
              <a:t>Machine to be planed to use</a:t>
            </a:r>
            <a:endParaRPr lang="ja-JP" altLang="en-US" sz="1100" b="1" dirty="0">
              <a:latin typeface="ヒラギノ角ゴ ProN W3" pitchFamily="34" charset="-128"/>
              <a:ea typeface="ヒラギノ角ゴ ProN W3" pitchFamily="34" charset="-128"/>
            </a:endParaRPr>
          </a:p>
        </p:txBody>
      </p:sp>
      <p:pic>
        <p:nvPicPr>
          <p:cNvPr id="46" name="Picture 2" descr="https://1.bp.blogspot.com/-99AS3YCksOs/W6DTeynYzRI/AAAAAAABO8g/fb47llC-OL49jXNRD6jJXpmlBV07IsdkQCLcBGAs/s800/machine_syasyutsu_seikeiki.png">
            <a:extLst>
              <a:ext uri="{FF2B5EF4-FFF2-40B4-BE49-F238E27FC236}">
                <a16:creationId xmlns:a16="http://schemas.microsoft.com/office/drawing/2014/main" id="{437D8006-DBD1-46D5-ABA7-89D980CD4E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106" y="6856644"/>
            <a:ext cx="2866246" cy="20567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s://3.bp.blogspot.com/-ZMrpdt1m_0w/XCQhF0FK6TI/AAAAAAABQ6U/pbbsQXyXetM_0O8KNzsVe_810K0L9j-AACLcBGAs/s800/saisenbako_qr.png">
            <a:extLst>
              <a:ext uri="{FF2B5EF4-FFF2-40B4-BE49-F238E27FC236}">
                <a16:creationId xmlns:a16="http://schemas.microsoft.com/office/drawing/2014/main" id="{279D816C-C6EF-4C22-852C-9E4A137BE8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358" t="12254" r="41201" b="71335"/>
          <a:stretch/>
        </p:blipFill>
        <p:spPr bwMode="auto">
          <a:xfrm>
            <a:off x="3914015" y="7347562"/>
            <a:ext cx="497881" cy="481685"/>
          </a:xfrm>
          <a:prstGeom prst="rect">
            <a:avLst/>
          </a:prstGeom>
          <a:noFill/>
          <a:extLst>
            <a:ext uri="{909E8E84-426E-40DD-AFC4-6F175D3DCCD1}">
              <a14:hiddenFill xmlns:a14="http://schemas.microsoft.com/office/drawing/2010/main">
                <a:solidFill>
                  <a:srgbClr val="FFFFFF"/>
                </a:solidFill>
              </a14:hiddenFill>
            </a:ext>
          </a:extLst>
        </p:spPr>
      </p:pic>
      <p:sp>
        <p:nvSpPr>
          <p:cNvPr id="54" name="正方形/長方形 52">
            <a:extLst>
              <a:ext uri="{FF2B5EF4-FFF2-40B4-BE49-F238E27FC236}">
                <a16:creationId xmlns:a16="http://schemas.microsoft.com/office/drawing/2014/main" id="{2D87CA93-3989-459F-AC9C-710E4BF3E8E6}"/>
              </a:ext>
            </a:extLst>
          </p:cNvPr>
          <p:cNvSpPr/>
          <p:nvPr/>
        </p:nvSpPr>
        <p:spPr>
          <a:xfrm>
            <a:off x="3919152" y="7336377"/>
            <a:ext cx="487680" cy="508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421061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2.bp.blogspot.com/-GOX1zbkoOEI/Wb8gGyFeQYI/AAAAAAABGvI/K2a8d6i5A_gtoeIDBiN0cI-NuP1k-NB9ACLcBGAs/s800/business_icon4_chusyou.png">
            <a:extLst>
              <a:ext uri="{FF2B5EF4-FFF2-40B4-BE49-F238E27FC236}">
                <a16:creationId xmlns:a16="http://schemas.microsoft.com/office/drawing/2014/main" id="{DE9695DD-3FF1-44CB-932C-1646C4547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49" y="6386090"/>
            <a:ext cx="256142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4.bp.blogspot.com/-xJ5E3SosU0k/Wb8gHG7H_xI/AAAAAAABGvM/ApPPrPHe_z0y1CF6o3Kvsd5W4kFE54FvwCLcBGAs/s800/business_icon5_koujou.png">
            <a:extLst>
              <a:ext uri="{FF2B5EF4-FFF2-40B4-BE49-F238E27FC236}">
                <a16:creationId xmlns:a16="http://schemas.microsoft.com/office/drawing/2014/main" id="{1ED51F5A-AB19-4E3C-AAE3-CD6BE140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040" y="6177136"/>
            <a:ext cx="2780928" cy="257989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2.bp.blogspot.com/-g2bCwkM2sbw/VyNdYAdnQ7I/AAAAAAAA6NQ/PfYU9XcMh9oWmPRAYHvuf0k3VwBHMFyigCLcB/s800/job_koujou_man.png">
            <a:extLst>
              <a:ext uri="{FF2B5EF4-FFF2-40B4-BE49-F238E27FC236}">
                <a16:creationId xmlns:a16="http://schemas.microsoft.com/office/drawing/2014/main" id="{F081184D-552A-468B-B584-497E291D4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914" y="6033120"/>
            <a:ext cx="2057372" cy="308220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1.bp.blogspot.com/-iA2dJIFOvRg/UzALCFEXqwI/AAAAAAAAec4/tXSfCGzAP0I/s800/kumo.png">
            <a:extLst>
              <a:ext uri="{FF2B5EF4-FFF2-40B4-BE49-F238E27FC236}">
                <a16:creationId xmlns:a16="http://schemas.microsoft.com/office/drawing/2014/main" id="{E9AF661B-9010-402B-A50B-4BD1C784E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00" y="4851988"/>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1.bp.blogspot.com/-iA2dJIFOvRg/UzALCFEXqwI/AAAAAAAAec4/tXSfCGzAP0I/s800/kumo.png">
            <a:extLst>
              <a:ext uri="{FF2B5EF4-FFF2-40B4-BE49-F238E27FC236}">
                <a16:creationId xmlns:a16="http://schemas.microsoft.com/office/drawing/2014/main" id="{DE4E5410-50B0-413D-B2DA-92848C144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482" y="4592960"/>
            <a:ext cx="2204864" cy="1992033"/>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89A992E9-052B-4C4A-857F-746CBBEBA7F6}"/>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D7DDC94B-FC09-4F0C-B4CB-539F646F73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
        <p:nvSpPr>
          <p:cNvPr id="11" name="テキスト ボックス 1">
            <a:extLst>
              <a:ext uri="{FF2B5EF4-FFF2-40B4-BE49-F238E27FC236}">
                <a16:creationId xmlns:a16="http://schemas.microsoft.com/office/drawing/2014/main" id="{824BA9E7-91F8-47C6-B7F3-CE1963BB6099}"/>
              </a:ext>
            </a:extLst>
          </p:cNvPr>
          <p:cNvSpPr txBox="1"/>
          <p:nvPr/>
        </p:nvSpPr>
        <p:spPr>
          <a:xfrm>
            <a:off x="0" y="1718264"/>
            <a:ext cx="6857999" cy="2154436"/>
          </a:xfrm>
          <a:prstGeom prst="rect">
            <a:avLst/>
          </a:prstGeom>
          <a:noFill/>
        </p:spPr>
        <p:txBody>
          <a:bodyPr wrap="square" rtlCol="0">
            <a:spAutoFit/>
          </a:bodyPr>
          <a:lstStyle>
            <a:defPPr>
              <a:defRPr kumimoji="1" lang="ja-JP"/>
            </a:defPPr>
            <a:lvl1pPr algn="ctr">
              <a:buClr>
                <a:schemeClr val="accent5">
                  <a:lumMod val="75000"/>
                </a:schemeClr>
              </a:buClr>
              <a:defRPr sz="4800" b="1">
                <a:solidFill>
                  <a:srgbClr val="0070C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5400" dirty="0">
                <a:solidFill>
                  <a:schemeClr val="tx1">
                    <a:lumMod val="90000"/>
                    <a:lumOff val="10000"/>
                  </a:schemeClr>
                </a:solidFill>
              </a:rPr>
              <a:t>【Manufacturing】</a:t>
            </a:r>
          </a:p>
          <a:p>
            <a:r>
              <a:rPr lang="en-US" altLang="ja-JP" sz="4000" dirty="0">
                <a:solidFill>
                  <a:schemeClr val="tx1">
                    <a:lumMod val="90000"/>
                    <a:lumOff val="10000"/>
                  </a:schemeClr>
                </a:solidFill>
              </a:rPr>
              <a:t>Daily Report</a:t>
            </a:r>
          </a:p>
          <a:p>
            <a:r>
              <a:rPr lang="en-US" altLang="ja-JP" sz="4000" dirty="0">
                <a:solidFill>
                  <a:schemeClr val="tx1">
                    <a:lumMod val="90000"/>
                    <a:lumOff val="10000"/>
                  </a:schemeClr>
                </a:solidFill>
              </a:rPr>
              <a:t>Result Data Collection</a:t>
            </a:r>
            <a:endParaRPr lang="ja-JP" altLang="en-US" dirty="0"/>
          </a:p>
        </p:txBody>
      </p:sp>
    </p:spTree>
    <p:extLst>
      <p:ext uri="{BB962C8B-B14F-4D97-AF65-F5344CB8AC3E}">
        <p14:creationId xmlns:p14="http://schemas.microsoft.com/office/powerpoint/2010/main" val="3205267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B7C0640C-14DE-469A-8BCD-8A22DE711B18}"/>
              </a:ext>
            </a:extLst>
          </p:cNvPr>
          <p:cNvSpPr/>
          <p:nvPr/>
        </p:nvSpPr>
        <p:spPr>
          <a:xfrm>
            <a:off x="1800283" y="4534584"/>
            <a:ext cx="1124841" cy="331758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五方向 2">
            <a:extLst>
              <a:ext uri="{FF2B5EF4-FFF2-40B4-BE49-F238E27FC236}">
                <a16:creationId xmlns:a16="http://schemas.microsoft.com/office/drawing/2014/main" id="{B66DBD8D-5644-4A40-A17F-2A3DC11D4A59}"/>
              </a:ext>
            </a:extLst>
          </p:cNvPr>
          <p:cNvSpPr/>
          <p:nvPr/>
        </p:nvSpPr>
        <p:spPr>
          <a:xfrm>
            <a:off x="241014" y="1311267"/>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41014" y="1365273"/>
            <a:ext cx="6347046" cy="91968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The location of work in process cannot be grasped in real time.</a:t>
            </a:r>
            <a:endParaRPr lang="ja-JP" altLang="en-US" sz="1400" dirty="0">
              <a:solidFill>
                <a:schemeClr val="tx1"/>
              </a:solidFill>
            </a:endParaRPr>
          </a:p>
          <a:p>
            <a:r>
              <a:rPr lang="ja-JP" altLang="en-US" sz="1400" dirty="0">
                <a:solidFill>
                  <a:schemeClr val="tx1"/>
                </a:solidFill>
              </a:rPr>
              <a:t>・</a:t>
            </a:r>
            <a:r>
              <a:rPr lang="en-US" sz="1400" dirty="0">
                <a:solidFill>
                  <a:schemeClr val="tx1"/>
                </a:solidFill>
              </a:rPr>
              <a:t>Telephone each person in charge of a process or directly go to the site for confirmation, and confirmation takes time.</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41014" y="2704754"/>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41014" y="2758760"/>
            <a:ext cx="6347046" cy="9464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The location of work-in-progress can be ascertained simply by looking into the</a:t>
            </a:r>
          </a:p>
          <a:p>
            <a:r>
              <a:rPr lang="en-US" sz="1400" dirty="0">
                <a:solidFill>
                  <a:schemeClr val="tx1"/>
                </a:solidFill>
              </a:rPr>
              <a:t>   folder (label) for each process.</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When the work moves to the next step, because the report is also automatically </a:t>
            </a:r>
          </a:p>
          <a:p>
            <a:r>
              <a:rPr lang="en-US" sz="1400" dirty="0">
                <a:solidFill>
                  <a:schemeClr val="tx1"/>
                </a:solidFill>
              </a:rPr>
              <a:t>  moved to the folder (label) of the next operation name, no sorting effort is required.</a:t>
            </a:r>
          </a:p>
        </p:txBody>
      </p:sp>
      <p:pic>
        <p:nvPicPr>
          <p:cNvPr id="12" name="Picture 10" descr="https://3.bp.blogspot.com/-EFGKYlncIrA/V5NEK8mRY3I/AAAAAAAA8hU/s94FGMFPIGAnMxaY1T6uvhc_dz6QGSicACLcB/s800/job_sagyouin_tablet_man.png">
            <a:extLst>
              <a:ext uri="{FF2B5EF4-FFF2-40B4-BE49-F238E27FC236}">
                <a16:creationId xmlns:a16="http://schemas.microsoft.com/office/drawing/2014/main" id="{861A89B7-FD80-48DD-A346-3569E73F8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9" y="6246994"/>
            <a:ext cx="1206332" cy="15743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0F1ABC6B-6438-4A71-8651-B3582A996255}"/>
              </a:ext>
            </a:extLst>
          </p:cNvPr>
          <p:cNvPicPr>
            <a:picLocks noChangeAspect="1"/>
          </p:cNvPicPr>
          <p:nvPr/>
        </p:nvPicPr>
        <p:blipFill>
          <a:blip r:embed="rId5"/>
          <a:stretch>
            <a:fillRect/>
          </a:stretch>
        </p:blipFill>
        <p:spPr>
          <a:xfrm>
            <a:off x="1993036" y="6901200"/>
            <a:ext cx="739584" cy="739584"/>
          </a:xfrm>
          <a:prstGeom prst="rect">
            <a:avLst/>
          </a:prstGeom>
        </p:spPr>
      </p:pic>
      <p:pic>
        <p:nvPicPr>
          <p:cNvPr id="15" name="図 14">
            <a:extLst>
              <a:ext uri="{FF2B5EF4-FFF2-40B4-BE49-F238E27FC236}">
                <a16:creationId xmlns:a16="http://schemas.microsoft.com/office/drawing/2014/main" id="{E12B8E04-825A-4FD4-9375-5B9BA029548D}"/>
              </a:ext>
            </a:extLst>
          </p:cNvPr>
          <p:cNvPicPr>
            <a:picLocks noChangeAspect="1"/>
          </p:cNvPicPr>
          <p:nvPr/>
        </p:nvPicPr>
        <p:blipFill>
          <a:blip r:embed="rId5"/>
          <a:stretch>
            <a:fillRect/>
          </a:stretch>
        </p:blipFill>
        <p:spPr>
          <a:xfrm>
            <a:off x="1993036" y="5921311"/>
            <a:ext cx="739584" cy="739584"/>
          </a:xfrm>
          <a:prstGeom prst="rect">
            <a:avLst/>
          </a:prstGeom>
        </p:spPr>
      </p:pic>
      <p:pic>
        <p:nvPicPr>
          <p:cNvPr id="17" name="図 16">
            <a:extLst>
              <a:ext uri="{FF2B5EF4-FFF2-40B4-BE49-F238E27FC236}">
                <a16:creationId xmlns:a16="http://schemas.microsoft.com/office/drawing/2014/main" id="{477D87D1-37E1-48C1-9BA0-625BA837914A}"/>
              </a:ext>
            </a:extLst>
          </p:cNvPr>
          <p:cNvPicPr>
            <a:picLocks noChangeAspect="1"/>
          </p:cNvPicPr>
          <p:nvPr/>
        </p:nvPicPr>
        <p:blipFill>
          <a:blip r:embed="rId5"/>
          <a:stretch>
            <a:fillRect/>
          </a:stretch>
        </p:blipFill>
        <p:spPr>
          <a:xfrm>
            <a:off x="1979324" y="4941423"/>
            <a:ext cx="739584" cy="739584"/>
          </a:xfrm>
          <a:prstGeom prst="rect">
            <a:avLst/>
          </a:prstGeom>
        </p:spPr>
      </p:pic>
      <p:pic>
        <p:nvPicPr>
          <p:cNvPr id="20" name="図 19">
            <a:extLst>
              <a:ext uri="{FF2B5EF4-FFF2-40B4-BE49-F238E27FC236}">
                <a16:creationId xmlns:a16="http://schemas.microsoft.com/office/drawing/2014/main" id="{9D5AA2B3-704C-43EB-A341-8EACBD376ACC}"/>
              </a:ext>
            </a:extLst>
          </p:cNvPr>
          <p:cNvPicPr>
            <a:picLocks noChangeAspect="1"/>
          </p:cNvPicPr>
          <p:nvPr/>
        </p:nvPicPr>
        <p:blipFill>
          <a:blip r:embed="rId6"/>
          <a:stretch>
            <a:fillRect/>
          </a:stretch>
        </p:blipFill>
        <p:spPr>
          <a:xfrm>
            <a:off x="3933383" y="5756008"/>
            <a:ext cx="739584" cy="739584"/>
          </a:xfrm>
          <a:prstGeom prst="rect">
            <a:avLst/>
          </a:prstGeom>
        </p:spPr>
      </p:pic>
      <p:pic>
        <p:nvPicPr>
          <p:cNvPr id="22" name="図 21">
            <a:extLst>
              <a:ext uri="{FF2B5EF4-FFF2-40B4-BE49-F238E27FC236}">
                <a16:creationId xmlns:a16="http://schemas.microsoft.com/office/drawing/2014/main" id="{10251AF5-BF95-4045-A5E9-BE63C55F08E0}"/>
              </a:ext>
            </a:extLst>
          </p:cNvPr>
          <p:cNvPicPr>
            <a:picLocks noChangeAspect="1"/>
          </p:cNvPicPr>
          <p:nvPr/>
        </p:nvPicPr>
        <p:blipFill>
          <a:blip r:embed="rId7"/>
          <a:stretch>
            <a:fillRect/>
          </a:stretch>
        </p:blipFill>
        <p:spPr>
          <a:xfrm>
            <a:off x="3901550" y="4673277"/>
            <a:ext cx="739584" cy="739584"/>
          </a:xfrm>
          <a:prstGeom prst="rect">
            <a:avLst/>
          </a:prstGeom>
        </p:spPr>
      </p:pic>
      <p:pic>
        <p:nvPicPr>
          <p:cNvPr id="24" name="図 23">
            <a:extLst>
              <a:ext uri="{FF2B5EF4-FFF2-40B4-BE49-F238E27FC236}">
                <a16:creationId xmlns:a16="http://schemas.microsoft.com/office/drawing/2014/main" id="{8A759827-08CA-4552-993C-C9EF2BD6936D}"/>
              </a:ext>
            </a:extLst>
          </p:cNvPr>
          <p:cNvPicPr>
            <a:picLocks noChangeAspect="1"/>
          </p:cNvPicPr>
          <p:nvPr/>
        </p:nvPicPr>
        <p:blipFill>
          <a:blip r:embed="rId8"/>
          <a:stretch>
            <a:fillRect/>
          </a:stretch>
        </p:blipFill>
        <p:spPr>
          <a:xfrm>
            <a:off x="3901550" y="6861544"/>
            <a:ext cx="739584" cy="739584"/>
          </a:xfrm>
          <a:prstGeom prst="rect">
            <a:avLst/>
          </a:prstGeom>
        </p:spPr>
      </p:pic>
      <p:grpSp>
        <p:nvGrpSpPr>
          <p:cNvPr id="49" name="グループ化 48">
            <a:extLst>
              <a:ext uri="{FF2B5EF4-FFF2-40B4-BE49-F238E27FC236}">
                <a16:creationId xmlns:a16="http://schemas.microsoft.com/office/drawing/2014/main" id="{72D1C045-BDB5-4AF0-B8D4-7FF4FA4679E9}"/>
              </a:ext>
            </a:extLst>
          </p:cNvPr>
          <p:cNvGrpSpPr/>
          <p:nvPr/>
        </p:nvGrpSpPr>
        <p:grpSpPr>
          <a:xfrm>
            <a:off x="281632" y="5022602"/>
            <a:ext cx="1136854" cy="1157250"/>
            <a:chOff x="1141887" y="6177922"/>
            <a:chExt cx="1584177" cy="1521280"/>
          </a:xfrm>
        </p:grpSpPr>
        <p:sp>
          <p:nvSpPr>
            <p:cNvPr id="30" name="吹き出し: 角を丸めた四角形 29">
              <a:extLst>
                <a:ext uri="{FF2B5EF4-FFF2-40B4-BE49-F238E27FC236}">
                  <a16:creationId xmlns:a16="http://schemas.microsoft.com/office/drawing/2014/main" id="{CD364A91-A45E-4C74-A419-21F71B71F990}"/>
                </a:ext>
              </a:extLst>
            </p:cNvPr>
            <p:cNvSpPr/>
            <p:nvPr/>
          </p:nvSpPr>
          <p:spPr>
            <a:xfrm>
              <a:off x="1141887" y="6177922"/>
              <a:ext cx="1584177" cy="1521280"/>
            </a:xfrm>
            <a:prstGeom prst="wedgeRoundRectCallout">
              <a:avLst>
                <a:gd name="adj1" fmla="val 1640"/>
                <a:gd name="adj2" fmla="val 11108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5A2EB825-60C1-403E-9403-BE470175077E}"/>
                </a:ext>
              </a:extLst>
            </p:cNvPr>
            <p:cNvGrpSpPr/>
            <p:nvPr/>
          </p:nvGrpSpPr>
          <p:grpSpPr>
            <a:xfrm>
              <a:off x="1377311" y="6177923"/>
              <a:ext cx="1124841" cy="1521279"/>
              <a:chOff x="2060849" y="6698449"/>
              <a:chExt cx="1440160" cy="2057371"/>
            </a:xfrm>
          </p:grpSpPr>
          <p:pic>
            <p:nvPicPr>
              <p:cNvPr id="28" name="Picture 2" descr="https://3.bp.blogspot.com/-swZ71wjMAE8/XGjxvbZeGAI/AAAAAAABRbU/UrY2q58Xur0xbMHS0nZXh9_N_bGJnfG_QCLcBGAs/s800/computer_tablet1_blank.png">
                <a:extLst>
                  <a:ext uri="{FF2B5EF4-FFF2-40B4-BE49-F238E27FC236}">
                    <a16:creationId xmlns:a16="http://schemas.microsoft.com/office/drawing/2014/main" id="{5F8FECBC-253F-4B68-9CAC-77C83E6A0D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E8CDF33C-3E85-4A55-A3A6-E9BABAF2897B}"/>
                  </a:ext>
                </a:extLst>
              </p:cNvPr>
              <p:cNvPicPr>
                <a:picLocks noChangeAspect="1"/>
              </p:cNvPicPr>
              <p:nvPr/>
            </p:nvPicPr>
            <p:blipFill>
              <a:blip r:embed="rId10"/>
              <a:stretch>
                <a:fillRect/>
              </a:stretch>
            </p:blipFill>
            <p:spPr>
              <a:xfrm>
                <a:off x="2132877" y="6886015"/>
                <a:ext cx="1285941" cy="1714587"/>
              </a:xfrm>
              <a:prstGeom prst="rect">
                <a:avLst/>
              </a:prstGeom>
            </p:spPr>
          </p:pic>
        </p:grpSp>
      </p:grpSp>
      <p:sp>
        <p:nvSpPr>
          <p:cNvPr id="34" name="テキスト ボックス 33">
            <a:extLst>
              <a:ext uri="{FF2B5EF4-FFF2-40B4-BE49-F238E27FC236}">
                <a16:creationId xmlns:a16="http://schemas.microsoft.com/office/drawing/2014/main" id="{122F5DAD-80DE-41EF-B2C7-3487997A04B4}"/>
              </a:ext>
            </a:extLst>
          </p:cNvPr>
          <p:cNvSpPr txBox="1"/>
          <p:nvPr/>
        </p:nvSpPr>
        <p:spPr>
          <a:xfrm>
            <a:off x="3901550" y="5316564"/>
            <a:ext cx="882293" cy="307777"/>
          </a:xfrm>
          <a:prstGeom prst="rect">
            <a:avLst/>
          </a:prstGeom>
          <a:noFill/>
        </p:spPr>
        <p:txBody>
          <a:bodyPr wrap="none" rtlCol="0">
            <a:spAutoFit/>
          </a:bodyPr>
          <a:lstStyle/>
          <a:p>
            <a:r>
              <a:rPr kumimoji="1" lang="en-US" altLang="ja-JP" sz="1400" dirty="0"/>
              <a:t>Process A</a:t>
            </a:r>
            <a:endParaRPr kumimoji="1" lang="ja-JP" altLang="en-US" sz="1400" dirty="0"/>
          </a:p>
        </p:txBody>
      </p:sp>
      <p:sp>
        <p:nvSpPr>
          <p:cNvPr id="35" name="テキスト ボックス 34">
            <a:extLst>
              <a:ext uri="{FF2B5EF4-FFF2-40B4-BE49-F238E27FC236}">
                <a16:creationId xmlns:a16="http://schemas.microsoft.com/office/drawing/2014/main" id="{8D6F186E-8F48-4A93-B3B7-6635BDEDE5F9}"/>
              </a:ext>
            </a:extLst>
          </p:cNvPr>
          <p:cNvSpPr txBox="1"/>
          <p:nvPr/>
        </p:nvSpPr>
        <p:spPr>
          <a:xfrm>
            <a:off x="3901550" y="6438307"/>
            <a:ext cx="875881" cy="307777"/>
          </a:xfrm>
          <a:prstGeom prst="rect">
            <a:avLst/>
          </a:prstGeom>
          <a:noFill/>
        </p:spPr>
        <p:txBody>
          <a:bodyPr wrap="none" rtlCol="0">
            <a:spAutoFit/>
          </a:bodyPr>
          <a:lstStyle/>
          <a:p>
            <a:r>
              <a:rPr lang="en-US" altLang="ja-JP" sz="1400" dirty="0"/>
              <a:t>Process B</a:t>
            </a:r>
            <a:endParaRPr kumimoji="1" lang="ja-JP" altLang="en-US" sz="1400" dirty="0"/>
          </a:p>
        </p:txBody>
      </p:sp>
      <p:sp>
        <p:nvSpPr>
          <p:cNvPr id="36" name="テキスト ボックス 35">
            <a:extLst>
              <a:ext uri="{FF2B5EF4-FFF2-40B4-BE49-F238E27FC236}">
                <a16:creationId xmlns:a16="http://schemas.microsoft.com/office/drawing/2014/main" id="{3469B747-3185-4D81-9A8B-6066ACC1F43E}"/>
              </a:ext>
            </a:extLst>
          </p:cNvPr>
          <p:cNvSpPr txBox="1"/>
          <p:nvPr/>
        </p:nvSpPr>
        <p:spPr>
          <a:xfrm>
            <a:off x="3901550" y="7562699"/>
            <a:ext cx="874278" cy="307777"/>
          </a:xfrm>
          <a:prstGeom prst="rect">
            <a:avLst/>
          </a:prstGeom>
          <a:noFill/>
        </p:spPr>
        <p:txBody>
          <a:bodyPr wrap="none" rtlCol="0">
            <a:spAutoFit/>
          </a:bodyPr>
          <a:lstStyle/>
          <a:p>
            <a:r>
              <a:rPr lang="en-US" altLang="ja-JP" sz="1400" dirty="0"/>
              <a:t>Process C</a:t>
            </a:r>
            <a:endParaRPr kumimoji="1" lang="ja-JP" altLang="en-US" sz="1400" dirty="0"/>
          </a:p>
        </p:txBody>
      </p:sp>
      <p:sp>
        <p:nvSpPr>
          <p:cNvPr id="39" name="テキスト ボックス 38">
            <a:extLst>
              <a:ext uri="{FF2B5EF4-FFF2-40B4-BE49-F238E27FC236}">
                <a16:creationId xmlns:a16="http://schemas.microsoft.com/office/drawing/2014/main" id="{883624FE-4E2D-4837-AC03-E3CACC9A1D31}"/>
              </a:ext>
            </a:extLst>
          </p:cNvPr>
          <p:cNvSpPr txBox="1"/>
          <p:nvPr/>
        </p:nvSpPr>
        <p:spPr>
          <a:xfrm>
            <a:off x="1864766" y="4511793"/>
            <a:ext cx="905120" cy="461665"/>
          </a:xfrm>
          <a:prstGeom prst="rect">
            <a:avLst/>
          </a:prstGeom>
          <a:noFill/>
        </p:spPr>
        <p:txBody>
          <a:bodyPr wrap="none" rtlCol="0">
            <a:spAutoFit/>
          </a:bodyPr>
          <a:lstStyle/>
          <a:p>
            <a:pPr algn="ctr"/>
            <a:r>
              <a:rPr kumimoji="1" lang="en-US" altLang="ja-JP" sz="1200" dirty="0"/>
              <a:t>Completed </a:t>
            </a:r>
          </a:p>
          <a:p>
            <a:pPr algn="ctr"/>
            <a:r>
              <a:rPr kumimoji="1" lang="en-US" altLang="ja-JP" sz="1200" dirty="0"/>
              <a:t>report</a:t>
            </a:r>
            <a:endParaRPr kumimoji="1" lang="ja-JP" altLang="en-US" sz="1200" dirty="0"/>
          </a:p>
        </p:txBody>
      </p:sp>
      <p:cxnSp>
        <p:nvCxnSpPr>
          <p:cNvPr id="41" name="直線矢印コネクタ 40">
            <a:extLst>
              <a:ext uri="{FF2B5EF4-FFF2-40B4-BE49-F238E27FC236}">
                <a16:creationId xmlns:a16="http://schemas.microsoft.com/office/drawing/2014/main" id="{34F46E94-6CC4-4D83-A08A-649433298182}"/>
              </a:ext>
            </a:extLst>
          </p:cNvPr>
          <p:cNvCxnSpPr>
            <a:cxnSpLocks/>
            <a:endCxn id="22" idx="1"/>
          </p:cNvCxnSpPr>
          <p:nvPr/>
        </p:nvCxnSpPr>
        <p:spPr>
          <a:xfrm flipV="1">
            <a:off x="2718908" y="5043069"/>
            <a:ext cx="1182642" cy="273495"/>
          </a:xfrm>
          <a:prstGeom prst="straightConnector1">
            <a:avLst/>
          </a:prstGeom>
          <a:ln w="28575">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A90C64D0-4889-44F6-8EAF-ED2EF146AAEA}"/>
              </a:ext>
            </a:extLst>
          </p:cNvPr>
          <p:cNvCxnSpPr>
            <a:cxnSpLocks/>
            <a:stCxn id="15" idx="3"/>
            <a:endCxn id="24" idx="1"/>
          </p:cNvCxnSpPr>
          <p:nvPr/>
        </p:nvCxnSpPr>
        <p:spPr>
          <a:xfrm>
            <a:off x="2732620" y="6291103"/>
            <a:ext cx="1168930" cy="940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FFD26F63-9F18-4C18-8F3B-D54F55374282}"/>
              </a:ext>
            </a:extLst>
          </p:cNvPr>
          <p:cNvCxnSpPr>
            <a:cxnSpLocks/>
            <a:stCxn id="13" idx="3"/>
            <a:endCxn id="20" idx="1"/>
          </p:cNvCxnSpPr>
          <p:nvPr/>
        </p:nvCxnSpPr>
        <p:spPr>
          <a:xfrm flipV="1">
            <a:off x="2732620" y="6125800"/>
            <a:ext cx="1200763" cy="11451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C81E504B-6807-49A2-BFAB-785F41636BC2}"/>
              </a:ext>
            </a:extLst>
          </p:cNvPr>
          <p:cNvSpPr txBox="1"/>
          <p:nvPr/>
        </p:nvSpPr>
        <p:spPr>
          <a:xfrm>
            <a:off x="2895728" y="4343628"/>
            <a:ext cx="1492524" cy="307777"/>
          </a:xfrm>
          <a:prstGeom prst="rect">
            <a:avLst/>
          </a:prstGeom>
          <a:noFill/>
        </p:spPr>
        <p:txBody>
          <a:bodyPr wrap="none" rtlCol="0">
            <a:spAutoFit/>
          </a:bodyPr>
          <a:lstStyle/>
          <a:p>
            <a:r>
              <a:rPr lang="en-US" altLang="ja-JP" sz="1400" dirty="0"/>
              <a:t>Automatic</a:t>
            </a:r>
            <a:r>
              <a:rPr lang="ja-JP" altLang="en-US" sz="1400" dirty="0"/>
              <a:t> </a:t>
            </a:r>
            <a:r>
              <a:rPr lang="en-US" altLang="ja-JP" sz="1400" dirty="0"/>
              <a:t>sorting</a:t>
            </a:r>
            <a:endParaRPr kumimoji="1" lang="ja-JP" altLang="en-US" sz="1400" dirty="0"/>
          </a:p>
        </p:txBody>
      </p:sp>
      <p:sp>
        <p:nvSpPr>
          <p:cNvPr id="51" name="正方形/長方形 50">
            <a:extLst>
              <a:ext uri="{FF2B5EF4-FFF2-40B4-BE49-F238E27FC236}">
                <a16:creationId xmlns:a16="http://schemas.microsoft.com/office/drawing/2014/main" id="{05FFD39C-EDBF-45FB-AAE3-10E7108EA268}"/>
              </a:ext>
            </a:extLst>
          </p:cNvPr>
          <p:cNvSpPr/>
          <p:nvPr/>
        </p:nvSpPr>
        <p:spPr>
          <a:xfrm>
            <a:off x="3062301" y="4671604"/>
            <a:ext cx="739584" cy="2969179"/>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31AE9A3-25ED-4311-B3BC-0CC12F86820E}"/>
              </a:ext>
            </a:extLst>
          </p:cNvPr>
          <p:cNvSpPr txBox="1"/>
          <p:nvPr/>
        </p:nvSpPr>
        <p:spPr>
          <a:xfrm>
            <a:off x="4768967" y="7043962"/>
            <a:ext cx="2202847" cy="738664"/>
          </a:xfrm>
          <a:prstGeom prst="rect">
            <a:avLst/>
          </a:prstGeom>
          <a:noFill/>
        </p:spPr>
        <p:txBody>
          <a:bodyPr wrap="none" rtlCol="0">
            <a:spAutoFit/>
          </a:bodyPr>
          <a:lstStyle/>
          <a:p>
            <a:r>
              <a:rPr lang="ja-JP" altLang="en-US" sz="1050" b="1" dirty="0"/>
              <a:t>◎</a:t>
            </a:r>
            <a:r>
              <a:rPr lang="en-US" altLang="ja-JP" sz="1050" b="1" dirty="0"/>
              <a:t>Realtime</a:t>
            </a:r>
            <a:r>
              <a:rPr lang="ja-JP" altLang="en-US" sz="1050" b="1" dirty="0"/>
              <a:t> </a:t>
            </a:r>
            <a:r>
              <a:rPr lang="en-US" altLang="ja-JP" sz="1050" b="1" dirty="0"/>
              <a:t>knowing</a:t>
            </a:r>
            <a:r>
              <a:rPr lang="ja-JP" altLang="en-US" sz="1050" b="1" dirty="0"/>
              <a:t> </a:t>
            </a:r>
            <a:r>
              <a:rPr lang="en-US" altLang="ja-JP" sz="1050" b="1" dirty="0"/>
              <a:t>the</a:t>
            </a:r>
            <a:r>
              <a:rPr lang="ja-JP" altLang="en-US" sz="1050" b="1" dirty="0"/>
              <a:t> </a:t>
            </a:r>
            <a:r>
              <a:rPr lang="en-US" altLang="ja-JP" sz="1050" b="1" dirty="0"/>
              <a:t>location</a:t>
            </a:r>
            <a:r>
              <a:rPr lang="ja-JP" altLang="en-US" sz="1050" b="1" dirty="0"/>
              <a:t> </a:t>
            </a:r>
            <a:r>
              <a:rPr lang="en-US" altLang="ja-JP" sz="1050" b="1" dirty="0"/>
              <a:t>of</a:t>
            </a:r>
            <a:r>
              <a:rPr lang="ja-JP" altLang="en-US" sz="1050" b="1" dirty="0"/>
              <a:t> </a:t>
            </a:r>
            <a:endParaRPr lang="en-US" altLang="ja-JP" sz="1050" b="1" dirty="0"/>
          </a:p>
          <a:p>
            <a:r>
              <a:rPr lang="en-US" altLang="ja-JP" sz="1050" b="1" dirty="0"/>
              <a:t>     work in process</a:t>
            </a:r>
            <a:endParaRPr lang="ja-JP" altLang="en-US" sz="1050" b="1" dirty="0"/>
          </a:p>
          <a:p>
            <a:pPr algn="ctr"/>
            <a:r>
              <a:rPr kumimoji="1" lang="en-US" altLang="ja-JP" sz="1050" b="1" dirty="0"/>
              <a:t>&amp;</a:t>
            </a:r>
          </a:p>
          <a:p>
            <a:r>
              <a:rPr kumimoji="1" lang="ja-JP" altLang="en-US" sz="1050" b="1" dirty="0"/>
              <a:t>◎</a:t>
            </a:r>
            <a:r>
              <a:rPr kumimoji="1" lang="en-US" altLang="ja-JP" sz="1050" b="1" dirty="0"/>
              <a:t>Reduction of sorting effort</a:t>
            </a:r>
            <a:endParaRPr lang="en-US" altLang="ja-JP" sz="1050" b="1" dirty="0"/>
          </a:p>
        </p:txBody>
      </p:sp>
      <p:pic>
        <p:nvPicPr>
          <p:cNvPr id="54" name="Picture 6" descr="https://1.bp.blogspot.com/-TKjTYaM3rk8/WLEuop1AmWI/AAAAAAABCFw/syyafF_VhcwrIjov-ieSP59D9rBsS6MUwCLcB/s800/computer05_businessman.png">
            <a:extLst>
              <a:ext uri="{FF2B5EF4-FFF2-40B4-BE49-F238E27FC236}">
                <a16:creationId xmlns:a16="http://schemas.microsoft.com/office/drawing/2014/main" id="{79DA7B38-7DD2-4CA7-A892-92D5C66A2A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197646" y="5633233"/>
            <a:ext cx="1497159" cy="150651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線矢印コネクタ 39">
            <a:extLst>
              <a:ext uri="{FF2B5EF4-FFF2-40B4-BE49-F238E27FC236}">
                <a16:creationId xmlns:a16="http://schemas.microsoft.com/office/drawing/2014/main" id="{D4CABD4A-0407-46DC-9043-EC261DC702F5}"/>
              </a:ext>
            </a:extLst>
          </p:cNvPr>
          <p:cNvCxnSpPr>
            <a:cxnSpLocks/>
          </p:cNvCxnSpPr>
          <p:nvPr/>
        </p:nvCxnSpPr>
        <p:spPr>
          <a:xfrm>
            <a:off x="4212804" y="5588166"/>
            <a:ext cx="0" cy="309276"/>
          </a:xfrm>
          <a:prstGeom prst="straightConnector1">
            <a:avLst/>
          </a:prstGeom>
          <a:ln w="28575">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57F9D0DE-B0ED-4B1F-94D6-16E2C3319892}"/>
              </a:ext>
            </a:extLst>
          </p:cNvPr>
          <p:cNvCxnSpPr>
            <a:cxnSpLocks/>
          </p:cNvCxnSpPr>
          <p:nvPr/>
        </p:nvCxnSpPr>
        <p:spPr>
          <a:xfrm>
            <a:off x="4212804" y="6746084"/>
            <a:ext cx="0" cy="309276"/>
          </a:xfrm>
          <a:prstGeom prst="straightConnector1">
            <a:avLst/>
          </a:prstGeom>
          <a:ln w="28575">
            <a:solidFill>
              <a:srgbClr val="292929"/>
            </a:solidFill>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635AA3DA-8B19-4412-8DA7-D20E2DCFEE90}"/>
              </a:ext>
            </a:extLst>
          </p:cNvPr>
          <p:cNvSpPr/>
          <p:nvPr/>
        </p:nvSpPr>
        <p:spPr>
          <a:xfrm>
            <a:off x="4075624" y="5568424"/>
            <a:ext cx="274360" cy="362544"/>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4C69C201-96E2-4392-B80A-1B85748FD195}"/>
              </a:ext>
            </a:extLst>
          </p:cNvPr>
          <p:cNvSpPr txBox="1"/>
          <p:nvPr/>
        </p:nvSpPr>
        <p:spPr>
          <a:xfrm>
            <a:off x="4303175" y="5565805"/>
            <a:ext cx="1775294" cy="307777"/>
          </a:xfrm>
          <a:prstGeom prst="rect">
            <a:avLst/>
          </a:prstGeom>
          <a:noFill/>
        </p:spPr>
        <p:txBody>
          <a:bodyPr wrap="none" rtlCol="0">
            <a:spAutoFit/>
          </a:bodyPr>
          <a:lstStyle/>
          <a:p>
            <a:r>
              <a:rPr kumimoji="1" lang="en-US" altLang="ja-JP" sz="1400" dirty="0"/>
              <a:t>Automatic</a:t>
            </a:r>
            <a:r>
              <a:rPr kumimoji="1" lang="ja-JP" altLang="en-US" sz="1400" dirty="0"/>
              <a:t> </a:t>
            </a:r>
            <a:r>
              <a:rPr kumimoji="1" lang="en-US" altLang="ja-JP" sz="1400" dirty="0"/>
              <a:t>movement</a:t>
            </a:r>
            <a:endParaRPr kumimoji="1" lang="ja-JP" altLang="en-US" sz="1400" dirty="0"/>
          </a:p>
        </p:txBody>
      </p:sp>
      <p:sp>
        <p:nvSpPr>
          <p:cNvPr id="48" name="矢印: 五方向 47">
            <a:extLst>
              <a:ext uri="{FF2B5EF4-FFF2-40B4-BE49-F238E27FC236}">
                <a16:creationId xmlns:a16="http://schemas.microsoft.com/office/drawing/2014/main" id="{599B00F0-B40C-4E37-935C-B6FB518F32C3}"/>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2" name="テキスト ボックス 51">
            <a:extLst>
              <a:ext uri="{FF2B5EF4-FFF2-40B4-BE49-F238E27FC236}">
                <a16:creationId xmlns:a16="http://schemas.microsoft.com/office/drawing/2014/main" id="{B019E537-0D89-46C7-8CB9-2BFC4D48A3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a:t>
            </a:r>
            <a:r>
              <a:rPr lang="ja-JP" altLang="en-US" sz="1200" dirty="0"/>
              <a:t> </a:t>
            </a:r>
            <a:r>
              <a:rPr lang="en-US" altLang="ja-JP" sz="1200" dirty="0"/>
              <a:t>function to be used</a:t>
            </a:r>
            <a:endParaRPr lang="ja-JP" altLang="en-US" sz="1200" dirty="0"/>
          </a:p>
        </p:txBody>
      </p:sp>
      <p:sp>
        <p:nvSpPr>
          <p:cNvPr id="55" name="正方形/長方形 54">
            <a:extLst>
              <a:ext uri="{FF2B5EF4-FFF2-40B4-BE49-F238E27FC236}">
                <a16:creationId xmlns:a16="http://schemas.microsoft.com/office/drawing/2014/main" id="{D45187EB-B55D-46D9-81E7-3D8B041D3E4F}"/>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Auto label</a:t>
            </a:r>
            <a:endParaRPr lang="ja-JP" altLang="en-US" sz="1000" b="1" dirty="0">
              <a:solidFill>
                <a:schemeClr val="tx1"/>
              </a:solidFill>
            </a:endParaRPr>
          </a:p>
        </p:txBody>
      </p:sp>
      <p:sp>
        <p:nvSpPr>
          <p:cNvPr id="56" name="四角形吹き出し 19">
            <a:extLst>
              <a:ext uri="{FF2B5EF4-FFF2-40B4-BE49-F238E27FC236}">
                <a16:creationId xmlns:a16="http://schemas.microsoft.com/office/drawing/2014/main" id="{3705068B-4CA7-4F84-A263-E732C23A2713}"/>
              </a:ext>
            </a:extLst>
          </p:cNvPr>
          <p:cNvSpPr/>
          <p:nvPr/>
        </p:nvSpPr>
        <p:spPr>
          <a:xfrm>
            <a:off x="490951" y="4411339"/>
            <a:ext cx="1161176" cy="420834"/>
          </a:xfrm>
          <a:prstGeom prst="wedgeRectCallout">
            <a:avLst>
              <a:gd name="adj1" fmla="val -11360"/>
              <a:gd name="adj2" fmla="val 207077"/>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Enter work process</a:t>
            </a:r>
            <a:endParaRPr lang="ja-JP" altLang="en-US" sz="1100" b="1" dirty="0">
              <a:latin typeface="ヒラギノ角ゴ ProN W3" pitchFamily="34" charset="-128"/>
              <a:ea typeface="ヒラギノ角ゴ ProN W3" pitchFamily="34" charset="-128"/>
            </a:endParaRPr>
          </a:p>
        </p:txBody>
      </p:sp>
      <p:sp>
        <p:nvSpPr>
          <p:cNvPr id="2" name="正方形/長方形 1">
            <a:extLst>
              <a:ext uri="{FF2B5EF4-FFF2-40B4-BE49-F238E27FC236}">
                <a16:creationId xmlns:a16="http://schemas.microsoft.com/office/drawing/2014/main" id="{D8B88EEE-63BF-420A-A35B-C7E01C9482BD}"/>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F460C10-552A-4A28-8D6D-569D8C0EE77F}"/>
              </a:ext>
            </a:extLst>
          </p:cNvPr>
          <p:cNvSpPr txBox="1"/>
          <p:nvPr/>
        </p:nvSpPr>
        <p:spPr>
          <a:xfrm>
            <a:off x="4370" y="273222"/>
            <a:ext cx="6853630" cy="409632"/>
          </a:xfrm>
          <a:prstGeom prst="rect">
            <a:avLst/>
          </a:prstGeom>
          <a:noFill/>
        </p:spPr>
        <p:txBody>
          <a:bodyPr wrap="square" tIns="54000" bIns="0" rtlCol="0" anchor="ctr">
            <a:noAutofit/>
          </a:bodyPr>
          <a:lstStyle/>
          <a:p>
            <a:pPr marL="177800" algn="ctr"/>
            <a:endParaRPr lang="en-US" sz="2000" b="1" dirty="0">
              <a:solidFill>
                <a:schemeClr val="bg1"/>
              </a:solidFill>
              <a:latin typeface="メイリオ" panose="020B0604030504040204" pitchFamily="50" charset="-128"/>
              <a:ea typeface="メイリオ" panose="020B0604030504040204" pitchFamily="50" charset="-128"/>
            </a:endParaRPr>
          </a:p>
          <a:p>
            <a:pPr marL="177800" algn="ctr"/>
            <a:r>
              <a:rPr lang="en-US" sz="2000" b="1" dirty="0">
                <a:solidFill>
                  <a:schemeClr val="bg1"/>
                </a:solidFill>
                <a:latin typeface="メイリオ" panose="020B0604030504040204" pitchFamily="50" charset="-128"/>
                <a:ea typeface="メイリオ" panose="020B0604030504040204" pitchFamily="50" charset="-128"/>
              </a:rPr>
              <a:t>Process progress management</a:t>
            </a:r>
          </a:p>
          <a:p>
            <a:pPr marL="177800" algn="ct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DD5F463A-D38E-40E4-979D-BCF3EF64E70E}"/>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Manufacturing Industry</a:t>
            </a:r>
            <a:endParaRPr lang="ja-JP" altLang="en-US" sz="1400" dirty="0">
              <a:solidFill>
                <a:schemeClr val="tx1">
                  <a:lumMod val="75000"/>
                  <a:lumOff val="25000"/>
                </a:schemeClr>
              </a:solidFill>
            </a:endParaRPr>
          </a:p>
        </p:txBody>
      </p:sp>
      <p:sp>
        <p:nvSpPr>
          <p:cNvPr id="47" name="テキスト ボックス 3">
            <a:extLst>
              <a:ext uri="{FF2B5EF4-FFF2-40B4-BE49-F238E27FC236}">
                <a16:creationId xmlns:a16="http://schemas.microsoft.com/office/drawing/2014/main" id="{B3424EBB-4146-43DF-997D-E9FE10102CB4}"/>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7" name="テキスト ボックス 6">
            <a:extLst>
              <a:ext uri="{FF2B5EF4-FFF2-40B4-BE49-F238E27FC236}">
                <a16:creationId xmlns:a16="http://schemas.microsoft.com/office/drawing/2014/main" id="{45641666-DE19-4F2E-8770-0035990B0462}"/>
              </a:ext>
            </a:extLst>
          </p:cNvPr>
          <p:cNvSpPr txBox="1"/>
          <p:nvPr/>
        </p:nvSpPr>
        <p:spPr>
          <a:xfrm>
            <a:off x="270891" y="2382198"/>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97907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2585323"/>
          </a:xfrm>
          <a:prstGeom prst="rect">
            <a:avLst/>
          </a:prstGeom>
          <a:noFill/>
        </p:spPr>
        <p:txBody>
          <a:bodyPr wrap="square" rtlCol="0">
            <a:spAutoFit/>
          </a:bodyPr>
          <a:lstStyle/>
          <a:p>
            <a:pPr algn="ctr"/>
            <a:r>
              <a:rPr lang="en-US" altLang="ja-JP" sz="5400" dirty="0">
                <a:solidFill>
                  <a:schemeClr val="tx1">
                    <a:lumMod val="90000"/>
                    <a:lumOff val="10000"/>
                  </a:schemeClr>
                </a:solidFill>
              </a:rPr>
              <a:t>Equipment</a:t>
            </a:r>
            <a:r>
              <a:rPr lang="ja-JP" altLang="en-US" sz="5400" dirty="0">
                <a:solidFill>
                  <a:schemeClr val="tx1">
                    <a:lumMod val="90000"/>
                    <a:lumOff val="10000"/>
                  </a:schemeClr>
                </a:solidFill>
              </a:rPr>
              <a:t> </a:t>
            </a:r>
            <a:r>
              <a:rPr lang="en-US" altLang="ja-JP" sz="5400" dirty="0">
                <a:solidFill>
                  <a:schemeClr val="tx1">
                    <a:lumMod val="90000"/>
                    <a:lumOff val="10000"/>
                  </a:schemeClr>
                </a:solidFill>
              </a:rPr>
              <a:t>Maintenance</a:t>
            </a:r>
          </a:p>
          <a:p>
            <a:pPr algn="ctr"/>
            <a:r>
              <a:rPr lang="en-US" altLang="ja-JP" sz="5400" dirty="0">
                <a:solidFill>
                  <a:schemeClr val="tx1">
                    <a:lumMod val="90000"/>
                    <a:lumOff val="10000"/>
                  </a:schemeClr>
                </a:solidFill>
              </a:rPr>
              <a:t>TPM</a:t>
            </a:r>
            <a:endParaRPr lang="ja-JP" altLang="en-US" sz="5400" dirty="0">
              <a:solidFill>
                <a:schemeClr val="tx1">
                  <a:lumMod val="90000"/>
                  <a:lumOff val="10000"/>
                </a:schemeClr>
              </a:solidFill>
            </a:endParaRPr>
          </a:p>
        </p:txBody>
      </p:sp>
    </p:spTree>
    <p:extLst>
      <p:ext uri="{BB962C8B-B14F-4D97-AF65-F5344CB8AC3E}">
        <p14:creationId xmlns:p14="http://schemas.microsoft.com/office/powerpoint/2010/main" val="3244413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グラフィックス 138" descr="タブレット">
            <a:extLst>
              <a:ext uri="{FF2B5EF4-FFF2-40B4-BE49-F238E27FC236}">
                <a16:creationId xmlns:a16="http://schemas.microsoft.com/office/drawing/2014/main" id="{5356217F-17A5-4A72-8B8E-67D3DDFD6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44209" y="3862962"/>
            <a:ext cx="2191465" cy="4272830"/>
          </a:xfrm>
          <a:prstGeom prst="rect">
            <a:avLst/>
          </a:prstGeom>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Want to collect trend data on blade failure and use it for design, but it has not been converted into electronic data.</a:t>
            </a:r>
            <a:endParaRPr lang="en-US" altLang="ja-JP" sz="1200" dirty="0">
              <a:solidFill>
                <a:schemeClr val="tx1"/>
              </a:solidFill>
            </a:endParaRPr>
          </a:p>
          <a:p>
            <a:r>
              <a:rPr lang="ja-JP" altLang="en-US" sz="1200" dirty="0">
                <a:solidFill>
                  <a:schemeClr val="tx1"/>
                </a:solidFill>
              </a:rPr>
              <a:t>・</a:t>
            </a:r>
            <a:r>
              <a:rPr lang="en-US" altLang="ja-JP" sz="1200" dirty="0">
                <a:solidFill>
                  <a:schemeClr val="tx1"/>
                </a:solidFill>
              </a:rPr>
              <a:t>Blade </a:t>
            </a:r>
            <a:r>
              <a:rPr lang="en-US" sz="1200" dirty="0">
                <a:solidFill>
                  <a:schemeClr val="tx1"/>
                </a:solidFill>
              </a:rPr>
              <a:t>inventory may be exhausted due to the next day's report.</a:t>
            </a:r>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It is difficult to confirm by e-mail or phone whether there are any report omissions.</a:t>
            </a:r>
          </a:p>
          <a:p>
            <a:endParaRPr lang="ja-JP" altLang="en-US" sz="12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14965" cy="127937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Abnormal blade tool information can be shared in real time between production engineering department and manufacturing department.</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It is now possible to collect information such as the machine number, cutting tool part number, quantity, reasons for abnormality.</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Exchange cycle information can also be used for predictive maintenance in combination with other information in the future.</a:t>
            </a:r>
          </a:p>
          <a:p>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33773" y="8452493"/>
            <a:ext cx="2597459" cy="276999"/>
          </a:xfrm>
          <a:prstGeom prst="rect">
            <a:avLst/>
          </a:prstGeom>
          <a:noFill/>
        </p:spPr>
        <p:txBody>
          <a:bodyPr wrap="square" rtlCol="0">
            <a:spAutoFit/>
          </a:bodyPr>
          <a:lstStyle/>
          <a:p>
            <a:r>
              <a:rPr lang="en-US" altLang="ja-JP" sz="1200" dirty="0" err="1"/>
              <a:t>i</a:t>
            </a:r>
            <a:r>
              <a:rPr lang="en-US" altLang="ja-JP" sz="1200" dirty="0"/>
              <a:t>-Reporter function to 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#Check cluster / # Approval cluster</a:t>
            </a:r>
            <a:endParaRPr lang="ja-JP" altLang="en-US" sz="1000" b="1" dirty="0">
              <a:solidFill>
                <a:schemeClr val="tx1"/>
              </a:solidFill>
            </a:endParaRPr>
          </a:p>
        </p:txBody>
      </p:sp>
      <p:pic>
        <p:nvPicPr>
          <p:cNvPr id="102" name="グラフィックス 101" descr="タブレット">
            <a:extLst>
              <a:ext uri="{FF2B5EF4-FFF2-40B4-BE49-F238E27FC236}">
                <a16:creationId xmlns:a16="http://schemas.microsoft.com/office/drawing/2014/main" id="{6AB0FDD3-863D-447D-92C7-590CBAB27F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9506" y="6894029"/>
            <a:ext cx="751581" cy="751581"/>
          </a:xfrm>
          <a:prstGeom prst="rect">
            <a:avLst/>
          </a:prstGeom>
        </p:spPr>
      </p:pic>
      <p:pic>
        <p:nvPicPr>
          <p:cNvPr id="103" name="グラフィックス 102" descr="曇り">
            <a:extLst>
              <a:ext uri="{FF2B5EF4-FFF2-40B4-BE49-F238E27FC236}">
                <a16:creationId xmlns:a16="http://schemas.microsoft.com/office/drawing/2014/main" id="{A36173C1-7577-4A75-B294-00EECC0770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6193" y="6990083"/>
            <a:ext cx="559474" cy="559474"/>
          </a:xfrm>
          <a:prstGeom prst="rect">
            <a:avLst/>
          </a:prstGeom>
        </p:spPr>
      </p:pic>
      <p:pic>
        <p:nvPicPr>
          <p:cNvPr id="104" name="グラフィックス 103" descr="レンチ">
            <a:extLst>
              <a:ext uri="{FF2B5EF4-FFF2-40B4-BE49-F238E27FC236}">
                <a16:creationId xmlns:a16="http://schemas.microsoft.com/office/drawing/2014/main" id="{FA8FC150-297E-43AE-ABC7-3394EB9425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8888" y="7096843"/>
            <a:ext cx="350253" cy="350253"/>
          </a:xfrm>
          <a:prstGeom prst="rect">
            <a:avLst/>
          </a:prstGeom>
        </p:spPr>
      </p:pic>
      <p:sp>
        <p:nvSpPr>
          <p:cNvPr id="106" name="正方形/長方形 105">
            <a:extLst>
              <a:ext uri="{FF2B5EF4-FFF2-40B4-BE49-F238E27FC236}">
                <a16:creationId xmlns:a16="http://schemas.microsoft.com/office/drawing/2014/main" id="{5140DAC0-A5F0-4470-924F-9005E125A7AD}"/>
              </a:ext>
            </a:extLst>
          </p:cNvPr>
          <p:cNvSpPr/>
          <p:nvPr/>
        </p:nvSpPr>
        <p:spPr>
          <a:xfrm>
            <a:off x="2678388" y="5456996"/>
            <a:ext cx="1117922" cy="144075"/>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Process</a:t>
            </a:r>
            <a:r>
              <a:rPr lang="ja-JP" altLang="en-US" sz="900" dirty="0">
                <a:solidFill>
                  <a:schemeClr val="tx1"/>
                </a:solidFill>
              </a:rPr>
              <a:t> </a:t>
            </a:r>
            <a:r>
              <a:rPr lang="en-US" altLang="ja-JP" sz="900" dirty="0">
                <a:solidFill>
                  <a:schemeClr val="tx1"/>
                </a:solidFill>
              </a:rPr>
              <a:t>name</a:t>
            </a:r>
            <a:endParaRPr kumimoji="1" lang="ja-JP" altLang="en-US" sz="900" dirty="0">
              <a:solidFill>
                <a:schemeClr val="tx1"/>
              </a:solidFill>
            </a:endParaRPr>
          </a:p>
        </p:txBody>
      </p:sp>
      <p:sp>
        <p:nvSpPr>
          <p:cNvPr id="107" name="正方形/長方形 106">
            <a:extLst>
              <a:ext uri="{FF2B5EF4-FFF2-40B4-BE49-F238E27FC236}">
                <a16:creationId xmlns:a16="http://schemas.microsoft.com/office/drawing/2014/main" id="{08B819B4-9FD6-464A-8E86-1962644CE618}"/>
              </a:ext>
            </a:extLst>
          </p:cNvPr>
          <p:cNvSpPr/>
          <p:nvPr/>
        </p:nvSpPr>
        <p:spPr>
          <a:xfrm>
            <a:off x="2685353" y="5234429"/>
            <a:ext cx="1117922" cy="141508"/>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Cutting tool part no.</a:t>
            </a:r>
            <a:endParaRPr kumimoji="1" lang="ja-JP" altLang="en-US" sz="800" dirty="0">
              <a:solidFill>
                <a:schemeClr val="tx1"/>
              </a:solidFill>
            </a:endParaRPr>
          </a:p>
        </p:txBody>
      </p:sp>
      <p:sp>
        <p:nvSpPr>
          <p:cNvPr id="109" name="矢印: 下 108">
            <a:extLst>
              <a:ext uri="{FF2B5EF4-FFF2-40B4-BE49-F238E27FC236}">
                <a16:creationId xmlns:a16="http://schemas.microsoft.com/office/drawing/2014/main" id="{75788AD0-BC0E-44F8-9B77-594761C6560A}"/>
              </a:ext>
            </a:extLst>
          </p:cNvPr>
          <p:cNvSpPr/>
          <p:nvPr/>
        </p:nvSpPr>
        <p:spPr>
          <a:xfrm rot="16200000">
            <a:off x="1849217" y="5803157"/>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112" name="テキスト ボックス 111">
            <a:extLst>
              <a:ext uri="{FF2B5EF4-FFF2-40B4-BE49-F238E27FC236}">
                <a16:creationId xmlns:a16="http://schemas.microsoft.com/office/drawing/2014/main" id="{3CE985CF-2B83-48D6-B2D6-374DD719BF20}"/>
              </a:ext>
            </a:extLst>
          </p:cNvPr>
          <p:cNvSpPr txBox="1"/>
          <p:nvPr/>
        </p:nvSpPr>
        <p:spPr>
          <a:xfrm>
            <a:off x="86437" y="5720967"/>
            <a:ext cx="1137953" cy="261610"/>
          </a:xfrm>
          <a:prstGeom prst="rect">
            <a:avLst/>
          </a:prstGeom>
          <a:noFill/>
        </p:spPr>
        <p:txBody>
          <a:bodyPr wrap="square" rtlCol="0">
            <a:spAutoFit/>
          </a:bodyPr>
          <a:lstStyle/>
          <a:p>
            <a:r>
              <a:rPr lang="en-US" altLang="ja-JP" sz="1100" dirty="0"/>
              <a:t>Poor</a:t>
            </a:r>
            <a:r>
              <a:rPr lang="ja-JP" altLang="en-US" sz="1100" dirty="0"/>
              <a:t> </a:t>
            </a:r>
            <a:r>
              <a:rPr lang="en-US" altLang="ja-JP" sz="1100" dirty="0"/>
              <a:t>accuracy</a:t>
            </a:r>
            <a:r>
              <a:rPr lang="ja-JP" altLang="en-US" sz="1100" dirty="0"/>
              <a:t>！</a:t>
            </a:r>
            <a:endParaRPr kumimoji="1" lang="en-US" altLang="ja-JP" sz="1100" dirty="0"/>
          </a:p>
        </p:txBody>
      </p:sp>
      <p:sp>
        <p:nvSpPr>
          <p:cNvPr id="113" name="テキスト ボックス 112">
            <a:extLst>
              <a:ext uri="{FF2B5EF4-FFF2-40B4-BE49-F238E27FC236}">
                <a16:creationId xmlns:a16="http://schemas.microsoft.com/office/drawing/2014/main" id="{1AD1F4F8-3AA0-4FD1-9FD1-70843C8C082B}"/>
              </a:ext>
            </a:extLst>
          </p:cNvPr>
          <p:cNvSpPr txBox="1"/>
          <p:nvPr/>
        </p:nvSpPr>
        <p:spPr>
          <a:xfrm>
            <a:off x="954490" y="6396274"/>
            <a:ext cx="951925" cy="261610"/>
          </a:xfrm>
          <a:prstGeom prst="rect">
            <a:avLst/>
          </a:prstGeom>
          <a:noFill/>
        </p:spPr>
        <p:txBody>
          <a:bodyPr wrap="square" rtlCol="0">
            <a:spAutoFit/>
          </a:bodyPr>
          <a:lstStyle/>
          <a:p>
            <a:r>
              <a:rPr lang="en-US" altLang="ja-JP" sz="1100" dirty="0"/>
              <a:t>Broken!</a:t>
            </a:r>
            <a:endParaRPr kumimoji="1" lang="en-US" altLang="ja-JP" sz="1100" dirty="0"/>
          </a:p>
        </p:txBody>
      </p:sp>
      <p:sp>
        <p:nvSpPr>
          <p:cNvPr id="114" name="テキスト ボックス 113">
            <a:extLst>
              <a:ext uri="{FF2B5EF4-FFF2-40B4-BE49-F238E27FC236}">
                <a16:creationId xmlns:a16="http://schemas.microsoft.com/office/drawing/2014/main" id="{1FF8FF9A-4F42-4837-B8AD-94B17E7F05BB}"/>
              </a:ext>
            </a:extLst>
          </p:cNvPr>
          <p:cNvSpPr txBox="1"/>
          <p:nvPr/>
        </p:nvSpPr>
        <p:spPr>
          <a:xfrm>
            <a:off x="304238" y="6975260"/>
            <a:ext cx="951925" cy="600164"/>
          </a:xfrm>
          <a:prstGeom prst="rect">
            <a:avLst/>
          </a:prstGeom>
          <a:noFill/>
        </p:spPr>
        <p:txBody>
          <a:bodyPr wrap="square" rtlCol="0">
            <a:spAutoFit/>
          </a:bodyPr>
          <a:lstStyle/>
          <a:p>
            <a:r>
              <a:rPr lang="en-US" sz="1100" dirty="0"/>
              <a:t>Procurement of blades!</a:t>
            </a:r>
          </a:p>
          <a:p>
            <a:endParaRPr kumimoji="1" lang="en-US" altLang="ja-JP" sz="1100" dirty="0"/>
          </a:p>
        </p:txBody>
      </p:sp>
      <p:sp>
        <p:nvSpPr>
          <p:cNvPr id="115" name="正方形/長方形 114">
            <a:extLst>
              <a:ext uri="{FF2B5EF4-FFF2-40B4-BE49-F238E27FC236}">
                <a16:creationId xmlns:a16="http://schemas.microsoft.com/office/drawing/2014/main" id="{859330BC-0F79-4CC0-9AEE-608866E1E060}"/>
              </a:ext>
            </a:extLst>
          </p:cNvPr>
          <p:cNvSpPr/>
          <p:nvPr/>
        </p:nvSpPr>
        <p:spPr>
          <a:xfrm>
            <a:off x="2678388" y="5794538"/>
            <a:ext cx="1353939" cy="1117795"/>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正方形/長方形 115">
            <a:extLst>
              <a:ext uri="{FF2B5EF4-FFF2-40B4-BE49-F238E27FC236}">
                <a16:creationId xmlns:a16="http://schemas.microsoft.com/office/drawing/2014/main" id="{46E07C91-89B3-404F-A214-4549EA078118}"/>
              </a:ext>
            </a:extLst>
          </p:cNvPr>
          <p:cNvSpPr/>
          <p:nvPr/>
        </p:nvSpPr>
        <p:spPr>
          <a:xfrm>
            <a:off x="2742860" y="5905286"/>
            <a:ext cx="148042" cy="148042"/>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正方形/長方形 116">
            <a:extLst>
              <a:ext uri="{FF2B5EF4-FFF2-40B4-BE49-F238E27FC236}">
                <a16:creationId xmlns:a16="http://schemas.microsoft.com/office/drawing/2014/main" id="{209A53BF-436B-49DF-B945-B5B7C35C4A89}"/>
              </a:ext>
            </a:extLst>
          </p:cNvPr>
          <p:cNvSpPr/>
          <p:nvPr/>
        </p:nvSpPr>
        <p:spPr>
          <a:xfrm>
            <a:off x="2742860" y="6118334"/>
            <a:ext cx="148042" cy="148042"/>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正方形/長方形 117">
            <a:extLst>
              <a:ext uri="{FF2B5EF4-FFF2-40B4-BE49-F238E27FC236}">
                <a16:creationId xmlns:a16="http://schemas.microsoft.com/office/drawing/2014/main" id="{7606C6C8-C118-4295-8236-D1044245CB38}"/>
              </a:ext>
            </a:extLst>
          </p:cNvPr>
          <p:cNvSpPr/>
          <p:nvPr/>
        </p:nvSpPr>
        <p:spPr>
          <a:xfrm>
            <a:off x="2742860" y="6321973"/>
            <a:ext cx="148042" cy="148042"/>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9" name="正方形/長方形 118">
            <a:extLst>
              <a:ext uri="{FF2B5EF4-FFF2-40B4-BE49-F238E27FC236}">
                <a16:creationId xmlns:a16="http://schemas.microsoft.com/office/drawing/2014/main" id="{73CCF46E-1693-473C-B9F6-6AC2A75FA311}"/>
              </a:ext>
            </a:extLst>
          </p:cNvPr>
          <p:cNvSpPr/>
          <p:nvPr/>
        </p:nvSpPr>
        <p:spPr>
          <a:xfrm>
            <a:off x="2994423" y="5913657"/>
            <a:ext cx="828335" cy="1480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Burr</a:t>
            </a:r>
            <a:endParaRPr kumimoji="1" lang="ja-JP" altLang="en-US" sz="800" dirty="0">
              <a:solidFill>
                <a:schemeClr val="tx1"/>
              </a:solidFill>
            </a:endParaRPr>
          </a:p>
        </p:txBody>
      </p:sp>
      <p:sp>
        <p:nvSpPr>
          <p:cNvPr id="120" name="正方形/長方形 119">
            <a:extLst>
              <a:ext uri="{FF2B5EF4-FFF2-40B4-BE49-F238E27FC236}">
                <a16:creationId xmlns:a16="http://schemas.microsoft.com/office/drawing/2014/main" id="{62771F3F-7C56-42C8-957F-F25D1C0D8F45}"/>
              </a:ext>
            </a:extLst>
          </p:cNvPr>
          <p:cNvSpPr/>
          <p:nvPr/>
        </p:nvSpPr>
        <p:spPr>
          <a:xfrm>
            <a:off x="2994424" y="6101102"/>
            <a:ext cx="828336" cy="1480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chemeClr val="tx1"/>
                </a:solidFill>
              </a:rPr>
              <a:t>Diameter failure</a:t>
            </a:r>
            <a:endParaRPr kumimoji="1" lang="ja-JP" altLang="en-US" sz="700" dirty="0">
              <a:solidFill>
                <a:schemeClr val="tx1"/>
              </a:solidFill>
            </a:endParaRPr>
          </a:p>
        </p:txBody>
      </p:sp>
      <p:sp>
        <p:nvSpPr>
          <p:cNvPr id="121" name="正方形/長方形 120">
            <a:extLst>
              <a:ext uri="{FF2B5EF4-FFF2-40B4-BE49-F238E27FC236}">
                <a16:creationId xmlns:a16="http://schemas.microsoft.com/office/drawing/2014/main" id="{2D2EC0D6-7091-49A8-BE26-853A962C245A}"/>
              </a:ext>
            </a:extLst>
          </p:cNvPr>
          <p:cNvSpPr/>
          <p:nvPr/>
        </p:nvSpPr>
        <p:spPr>
          <a:xfrm>
            <a:off x="2994424" y="6330203"/>
            <a:ext cx="828334" cy="13981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rPr>
              <a:t>OP</a:t>
            </a:r>
            <a:r>
              <a:rPr lang="ja-JP" altLang="en-US" sz="800" dirty="0">
                <a:solidFill>
                  <a:schemeClr val="tx1"/>
                </a:solidFill>
              </a:rPr>
              <a:t> </a:t>
            </a:r>
            <a:r>
              <a:rPr lang="en-US" altLang="ja-JP" sz="800" dirty="0">
                <a:solidFill>
                  <a:schemeClr val="tx1"/>
                </a:solidFill>
              </a:rPr>
              <a:t>mistake</a:t>
            </a:r>
            <a:endParaRPr kumimoji="1" lang="ja-JP" altLang="en-US" sz="800" dirty="0">
              <a:solidFill>
                <a:schemeClr val="tx1"/>
              </a:solidFill>
            </a:endParaRPr>
          </a:p>
        </p:txBody>
      </p:sp>
      <p:pic>
        <p:nvPicPr>
          <p:cNvPr id="122" name="グラフィックス 121" descr="チェックマーク">
            <a:extLst>
              <a:ext uri="{FF2B5EF4-FFF2-40B4-BE49-F238E27FC236}">
                <a16:creationId xmlns:a16="http://schemas.microsoft.com/office/drawing/2014/main" id="{8750C416-3F7A-45C7-BB8F-C86AD4F34B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93405" y="5767630"/>
            <a:ext cx="298409" cy="298409"/>
          </a:xfrm>
          <a:prstGeom prst="rect">
            <a:avLst/>
          </a:prstGeom>
        </p:spPr>
      </p:pic>
      <p:pic>
        <p:nvPicPr>
          <p:cNvPr id="123" name="グラフィックス 122" descr="チェックマーク">
            <a:extLst>
              <a:ext uri="{FF2B5EF4-FFF2-40B4-BE49-F238E27FC236}">
                <a16:creationId xmlns:a16="http://schemas.microsoft.com/office/drawing/2014/main" id="{9F6E79AD-BB08-4776-ABCE-F743B32039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93405" y="6199393"/>
            <a:ext cx="298409" cy="298409"/>
          </a:xfrm>
          <a:prstGeom prst="rect">
            <a:avLst/>
          </a:prstGeom>
        </p:spPr>
      </p:pic>
      <p:sp>
        <p:nvSpPr>
          <p:cNvPr id="124" name="矢印: 下 123">
            <a:extLst>
              <a:ext uri="{FF2B5EF4-FFF2-40B4-BE49-F238E27FC236}">
                <a16:creationId xmlns:a16="http://schemas.microsoft.com/office/drawing/2014/main" id="{D3AE8DC0-7C4C-4227-AC13-D08713723B8C}"/>
              </a:ext>
            </a:extLst>
          </p:cNvPr>
          <p:cNvSpPr/>
          <p:nvPr/>
        </p:nvSpPr>
        <p:spPr>
          <a:xfrm rot="16200000">
            <a:off x="4507281" y="5826441"/>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125" name="正方形/長方形 124">
            <a:extLst>
              <a:ext uri="{FF2B5EF4-FFF2-40B4-BE49-F238E27FC236}">
                <a16:creationId xmlns:a16="http://schemas.microsoft.com/office/drawing/2014/main" id="{67DBDA41-B9D4-4FB6-930E-0ACC06EF14FE}"/>
              </a:ext>
            </a:extLst>
          </p:cNvPr>
          <p:cNvSpPr/>
          <p:nvPr/>
        </p:nvSpPr>
        <p:spPr>
          <a:xfrm>
            <a:off x="2752321" y="6651425"/>
            <a:ext cx="1185200" cy="17583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Exchange</a:t>
            </a:r>
            <a:r>
              <a:rPr kumimoji="1" lang="ja-JP" altLang="en-US" sz="1000" dirty="0">
                <a:solidFill>
                  <a:schemeClr val="tx1"/>
                </a:solidFill>
              </a:rPr>
              <a:t> </a:t>
            </a:r>
            <a:r>
              <a:rPr kumimoji="1" lang="en-US" altLang="ja-JP" sz="1000" dirty="0">
                <a:solidFill>
                  <a:schemeClr val="tx1"/>
                </a:solidFill>
              </a:rPr>
              <a:t>cycle</a:t>
            </a:r>
            <a:endParaRPr kumimoji="1" lang="ja-JP" altLang="en-US" sz="1000" dirty="0">
              <a:solidFill>
                <a:schemeClr val="tx1"/>
              </a:solidFill>
            </a:endParaRPr>
          </a:p>
        </p:txBody>
      </p:sp>
      <p:pic>
        <p:nvPicPr>
          <p:cNvPr id="126" name="グラフィックス 125" descr="分岐図">
            <a:extLst>
              <a:ext uri="{FF2B5EF4-FFF2-40B4-BE49-F238E27FC236}">
                <a16:creationId xmlns:a16="http://schemas.microsoft.com/office/drawing/2014/main" id="{8F2F7DA4-99B6-4797-A672-E9EFF13B41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5099382" y="6250173"/>
            <a:ext cx="914400" cy="914400"/>
          </a:xfrm>
          <a:prstGeom prst="rect">
            <a:avLst/>
          </a:prstGeom>
        </p:spPr>
      </p:pic>
      <p:sp>
        <p:nvSpPr>
          <p:cNvPr id="127" name="テキスト ボックス 126">
            <a:extLst>
              <a:ext uri="{FF2B5EF4-FFF2-40B4-BE49-F238E27FC236}">
                <a16:creationId xmlns:a16="http://schemas.microsoft.com/office/drawing/2014/main" id="{D6241985-E096-4061-B212-E934012DFB8C}"/>
              </a:ext>
            </a:extLst>
          </p:cNvPr>
          <p:cNvSpPr txBox="1"/>
          <p:nvPr/>
        </p:nvSpPr>
        <p:spPr>
          <a:xfrm>
            <a:off x="4402603" y="7516401"/>
            <a:ext cx="1056818" cy="600164"/>
          </a:xfrm>
          <a:prstGeom prst="rect">
            <a:avLst/>
          </a:prstGeom>
          <a:noFill/>
        </p:spPr>
        <p:txBody>
          <a:bodyPr wrap="square" rtlCol="0">
            <a:spAutoFit/>
          </a:bodyPr>
          <a:lstStyle/>
          <a:p>
            <a:pPr algn="ctr"/>
            <a:r>
              <a:rPr lang="en-US" altLang="ja-JP" sz="1100" dirty="0"/>
              <a:t>Order</a:t>
            </a:r>
            <a:r>
              <a:rPr lang="ja-JP" altLang="en-US" sz="1100" dirty="0"/>
              <a:t> </a:t>
            </a:r>
            <a:endParaRPr lang="en-US" altLang="ja-JP" sz="1100" dirty="0"/>
          </a:p>
          <a:p>
            <a:pPr algn="ctr"/>
            <a:r>
              <a:rPr lang="en-US" altLang="ja-JP" sz="1100" dirty="0"/>
              <a:t>Timing</a:t>
            </a:r>
          </a:p>
          <a:p>
            <a:pPr algn="ctr"/>
            <a:r>
              <a:rPr lang="en-US" altLang="ja-JP" sz="1100" dirty="0"/>
              <a:t>management</a:t>
            </a:r>
          </a:p>
        </p:txBody>
      </p:sp>
      <p:sp>
        <p:nvSpPr>
          <p:cNvPr id="128" name="テキスト ボックス 127">
            <a:extLst>
              <a:ext uri="{FF2B5EF4-FFF2-40B4-BE49-F238E27FC236}">
                <a16:creationId xmlns:a16="http://schemas.microsoft.com/office/drawing/2014/main" id="{55AFE93D-78C3-43A0-93B0-EDAD6ED1D19E}"/>
              </a:ext>
            </a:extLst>
          </p:cNvPr>
          <p:cNvSpPr txBox="1"/>
          <p:nvPr/>
        </p:nvSpPr>
        <p:spPr>
          <a:xfrm>
            <a:off x="5800993" y="7062070"/>
            <a:ext cx="745931" cy="253916"/>
          </a:xfrm>
          <a:prstGeom prst="rect">
            <a:avLst/>
          </a:prstGeom>
          <a:noFill/>
        </p:spPr>
        <p:txBody>
          <a:bodyPr wrap="square" rtlCol="0">
            <a:spAutoFit/>
          </a:bodyPr>
          <a:lstStyle/>
          <a:p>
            <a:pPr algn="ctr"/>
            <a:r>
              <a:rPr kumimoji="1" lang="en-US" altLang="ja-JP" sz="1050" dirty="0"/>
              <a:t>Paperless</a:t>
            </a:r>
          </a:p>
        </p:txBody>
      </p:sp>
      <p:sp>
        <p:nvSpPr>
          <p:cNvPr id="129" name="テキスト ボックス 128">
            <a:extLst>
              <a:ext uri="{FF2B5EF4-FFF2-40B4-BE49-F238E27FC236}">
                <a16:creationId xmlns:a16="http://schemas.microsoft.com/office/drawing/2014/main" id="{11A60001-832F-44AA-96BF-D69288B94D77}"/>
              </a:ext>
            </a:extLst>
          </p:cNvPr>
          <p:cNvSpPr txBox="1"/>
          <p:nvPr/>
        </p:nvSpPr>
        <p:spPr>
          <a:xfrm>
            <a:off x="5182964" y="7039135"/>
            <a:ext cx="745931" cy="253916"/>
          </a:xfrm>
          <a:prstGeom prst="rect">
            <a:avLst/>
          </a:prstGeom>
          <a:noFill/>
        </p:spPr>
        <p:txBody>
          <a:bodyPr wrap="square" rtlCol="0">
            <a:spAutoFit/>
          </a:bodyPr>
          <a:lstStyle/>
          <a:p>
            <a:pPr algn="ctr"/>
            <a:r>
              <a:rPr lang="en-US" altLang="ja-JP" sz="1050" dirty="0"/>
              <a:t>Big</a:t>
            </a:r>
            <a:r>
              <a:rPr lang="ja-JP" altLang="en-US" sz="1050" dirty="0"/>
              <a:t> </a:t>
            </a:r>
            <a:r>
              <a:rPr lang="en-US" altLang="ja-JP" sz="1050" dirty="0"/>
              <a:t>data</a:t>
            </a:r>
            <a:endParaRPr kumimoji="1" lang="en-US" altLang="ja-JP" sz="1050" dirty="0"/>
          </a:p>
        </p:txBody>
      </p:sp>
      <p:pic>
        <p:nvPicPr>
          <p:cNvPr id="132" name="Picture 2" descr="https://2.bp.blogspot.com/-dtD3yJSUlMw/Vq89MKZ8C6I/AAAAAAAA3og/NquO5Jg3qSM/s800/sagyouin_man08_think.png">
            <a:extLst>
              <a:ext uri="{FF2B5EF4-FFF2-40B4-BE49-F238E27FC236}">
                <a16:creationId xmlns:a16="http://schemas.microsoft.com/office/drawing/2014/main" id="{9D536AF8-269A-4A4B-A5A7-45F1DD2F3DE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826" y="5488081"/>
            <a:ext cx="623597" cy="79614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s://2.bp.blogspot.com/-dtD3yJSUlMw/Vq89MKZ8C6I/AAAAAAAA3og/NquO5Jg3qSM/s800/sagyouin_man08_think.png">
            <a:extLst>
              <a:ext uri="{FF2B5EF4-FFF2-40B4-BE49-F238E27FC236}">
                <a16:creationId xmlns:a16="http://schemas.microsoft.com/office/drawing/2014/main" id="{7B7BC1A9-6AF2-4D52-81DA-6ED6DCD962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375" y="6075192"/>
            <a:ext cx="623597" cy="79614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https://2.bp.blogspot.com/-dtD3yJSUlMw/Vq89MKZ8C6I/AAAAAAAA3og/NquO5Jg3qSM/s800/sagyouin_man08_think.png">
            <a:extLst>
              <a:ext uri="{FF2B5EF4-FFF2-40B4-BE49-F238E27FC236}">
                <a16:creationId xmlns:a16="http://schemas.microsoft.com/office/drawing/2014/main" id="{FFC38E76-474A-4ACE-A62A-261E741871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5263" y="6739344"/>
            <a:ext cx="623597" cy="79614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 descr="https://3.bp.blogspot.com/-KGABnp-Wowk/XAnvPoGTUQI/AAAAAAABQmQ/u3r-97cUavASbitSo5k70sxqPlOR2idKQCLcBGAs/s800/business_man2_1_idea.png">
            <a:extLst>
              <a:ext uri="{FF2B5EF4-FFF2-40B4-BE49-F238E27FC236}">
                <a16:creationId xmlns:a16="http://schemas.microsoft.com/office/drawing/2014/main" id="{F693D55E-4561-45C1-8F08-DF186B7CA3E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66620" y="5609929"/>
            <a:ext cx="578617" cy="78606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https://4.bp.blogspot.com/-xJ5E3SosU0k/Wb8gHG7H_xI/AAAAAAABGvM/ApPPrPHe_z0y1CF6o3Kvsd5W4kFE54FvwCLcBGAs/s800/business_icon5_koujou.png">
            <a:extLst>
              <a:ext uri="{FF2B5EF4-FFF2-40B4-BE49-F238E27FC236}">
                <a16:creationId xmlns:a16="http://schemas.microsoft.com/office/drawing/2014/main" id="{2B1AFEEF-7129-40A0-8862-21348AC89F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0077" y="4678963"/>
            <a:ext cx="858183" cy="79614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4" descr="https://2.bp.blogspot.com/-GOX1zbkoOEI/Wb8gGyFeQYI/AAAAAAABGvI/K2a8d6i5A_gtoeIDBiN0cI-NuP1k-NB9ACLcBGAs/s800/business_icon4_chusyou.png">
            <a:extLst>
              <a:ext uri="{FF2B5EF4-FFF2-40B4-BE49-F238E27FC236}">
                <a16:creationId xmlns:a16="http://schemas.microsoft.com/office/drawing/2014/main" id="{49627939-0766-4D9D-A97E-4BCBE265D38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53878" y="4481709"/>
            <a:ext cx="1267737" cy="1176093"/>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B3E9891E-E9FA-49C3-9EA1-F796B4151C56}"/>
              </a:ext>
            </a:extLst>
          </p:cNvPr>
          <p:cNvSpPr/>
          <p:nvPr/>
        </p:nvSpPr>
        <p:spPr>
          <a:xfrm>
            <a:off x="1137128" y="4945884"/>
            <a:ext cx="858183" cy="41421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Production</a:t>
            </a:r>
          </a:p>
          <a:p>
            <a:pPr algn="ctr"/>
            <a:r>
              <a:rPr kumimoji="1" lang="en-US" altLang="ja-JP" sz="800" b="1" dirty="0"/>
              <a:t>Department</a:t>
            </a:r>
            <a:endParaRPr kumimoji="1" lang="ja-JP" altLang="en-US" sz="800" b="1" dirty="0"/>
          </a:p>
        </p:txBody>
      </p:sp>
      <p:sp>
        <p:nvSpPr>
          <p:cNvPr id="138" name="四角形: 角を丸くする 137">
            <a:extLst>
              <a:ext uri="{FF2B5EF4-FFF2-40B4-BE49-F238E27FC236}">
                <a16:creationId xmlns:a16="http://schemas.microsoft.com/office/drawing/2014/main" id="{550CE9F5-721A-44CE-9C1C-0E5868AD2771}"/>
              </a:ext>
            </a:extLst>
          </p:cNvPr>
          <p:cNvSpPr/>
          <p:nvPr/>
        </p:nvSpPr>
        <p:spPr>
          <a:xfrm>
            <a:off x="5712259" y="5129104"/>
            <a:ext cx="858183" cy="414213"/>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a:t>Production Engineering Dep't </a:t>
            </a:r>
            <a:endParaRPr kumimoji="1" lang="ja-JP" altLang="en-US" sz="800" b="1" dirty="0"/>
          </a:p>
        </p:txBody>
      </p:sp>
      <p:sp>
        <p:nvSpPr>
          <p:cNvPr id="140" name="四角形吹き出し 19">
            <a:extLst>
              <a:ext uri="{FF2B5EF4-FFF2-40B4-BE49-F238E27FC236}">
                <a16:creationId xmlns:a16="http://schemas.microsoft.com/office/drawing/2014/main" id="{054D7946-0F67-4F14-B0CD-74E1DCA5C287}"/>
              </a:ext>
            </a:extLst>
          </p:cNvPr>
          <p:cNvSpPr/>
          <p:nvPr/>
        </p:nvSpPr>
        <p:spPr>
          <a:xfrm>
            <a:off x="193692" y="7756494"/>
            <a:ext cx="1303228" cy="475489"/>
          </a:xfrm>
          <a:prstGeom prst="wedgeRectCallout">
            <a:avLst>
              <a:gd name="adj1" fmla="val 21257"/>
              <a:gd name="adj2" fmla="val -125969"/>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Cutting tool failure occurs</a:t>
            </a:r>
          </a:p>
        </p:txBody>
      </p:sp>
      <p:sp>
        <p:nvSpPr>
          <p:cNvPr id="141" name="四角形吹き出し 19">
            <a:extLst>
              <a:ext uri="{FF2B5EF4-FFF2-40B4-BE49-F238E27FC236}">
                <a16:creationId xmlns:a16="http://schemas.microsoft.com/office/drawing/2014/main" id="{5F0A0D96-8F3D-450C-BA52-43765F2E7CA7}"/>
              </a:ext>
            </a:extLst>
          </p:cNvPr>
          <p:cNvSpPr/>
          <p:nvPr/>
        </p:nvSpPr>
        <p:spPr>
          <a:xfrm>
            <a:off x="2677095" y="7421131"/>
            <a:ext cx="1471727" cy="475489"/>
          </a:xfrm>
          <a:prstGeom prst="wedgeRectCallout">
            <a:avLst>
              <a:gd name="adj1" fmla="val 23450"/>
              <a:gd name="adj2" fmla="val -168036"/>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b="1" dirty="0"/>
          </a:p>
          <a:p>
            <a:r>
              <a:rPr lang="en-US" sz="1100" b="1" dirty="0"/>
              <a:t>Enter the abnormal blade status</a:t>
            </a:r>
          </a:p>
          <a:p>
            <a:endParaRPr lang="en-US" altLang="ja-JP" sz="1100" b="1" dirty="0"/>
          </a:p>
        </p:txBody>
      </p:sp>
      <p:pic>
        <p:nvPicPr>
          <p:cNvPr id="142" name="図 141">
            <a:extLst>
              <a:ext uri="{FF2B5EF4-FFF2-40B4-BE49-F238E27FC236}">
                <a16:creationId xmlns:a16="http://schemas.microsoft.com/office/drawing/2014/main" id="{DEEC5D20-6559-401F-95D4-C21376B799F4}"/>
              </a:ext>
            </a:extLst>
          </p:cNvPr>
          <p:cNvPicPr>
            <a:picLocks noChangeAspect="1"/>
          </p:cNvPicPr>
          <p:nvPr/>
        </p:nvPicPr>
        <p:blipFill>
          <a:blip r:embed="rId20"/>
          <a:stretch>
            <a:fillRect/>
          </a:stretch>
        </p:blipFill>
        <p:spPr>
          <a:xfrm>
            <a:off x="4352102" y="5160116"/>
            <a:ext cx="692408" cy="692408"/>
          </a:xfrm>
          <a:prstGeom prst="rect">
            <a:avLst/>
          </a:prstGeom>
        </p:spPr>
      </p:pic>
      <p:sp>
        <p:nvSpPr>
          <p:cNvPr id="143" name="四角形吹き出し 19">
            <a:extLst>
              <a:ext uri="{FF2B5EF4-FFF2-40B4-BE49-F238E27FC236}">
                <a16:creationId xmlns:a16="http://schemas.microsoft.com/office/drawing/2014/main" id="{3539ED38-0D3B-4809-A81C-FA27832E3E66}"/>
              </a:ext>
            </a:extLst>
          </p:cNvPr>
          <p:cNvSpPr/>
          <p:nvPr/>
        </p:nvSpPr>
        <p:spPr>
          <a:xfrm>
            <a:off x="4449544" y="4050558"/>
            <a:ext cx="1922580" cy="475489"/>
          </a:xfrm>
          <a:prstGeom prst="wedgeRectCallout">
            <a:avLst>
              <a:gd name="adj1" fmla="val -39328"/>
              <a:gd name="adj2" fmla="val 176515"/>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Notification waiting for report approval</a:t>
            </a:r>
          </a:p>
        </p:txBody>
      </p:sp>
      <p:sp>
        <p:nvSpPr>
          <p:cNvPr id="50" name="テキスト ボックス 49">
            <a:extLst>
              <a:ext uri="{FF2B5EF4-FFF2-40B4-BE49-F238E27FC236}">
                <a16:creationId xmlns:a16="http://schemas.microsoft.com/office/drawing/2014/main" id="{88AEC3ED-AE5A-491C-A97F-EA9447F80B9C}"/>
              </a:ext>
            </a:extLst>
          </p:cNvPr>
          <p:cNvSpPr txBox="1"/>
          <p:nvPr/>
        </p:nvSpPr>
        <p:spPr>
          <a:xfrm>
            <a:off x="-4370" y="260809"/>
            <a:ext cx="6862370" cy="409632"/>
          </a:xfrm>
          <a:prstGeom prst="rect">
            <a:avLst/>
          </a:prstGeom>
          <a:solidFill>
            <a:srgbClr val="00B050"/>
          </a:solidFill>
        </p:spPr>
        <p:txBody>
          <a:bodyPr wrap="square" tIns="54000" bIns="0" rtlCol="0" anchor="ctr">
            <a:noAutofit/>
          </a:bodyPr>
          <a:lstStyle/>
          <a:p>
            <a:pPr marL="177800" algn="ctr"/>
            <a:endParaRPr lang="en-US" sz="2000" b="1" dirty="0">
              <a:solidFill>
                <a:schemeClr val="bg1"/>
              </a:solidFill>
              <a:latin typeface="メイリオ" panose="020B0604030504040204" pitchFamily="50" charset="-128"/>
              <a:ea typeface="メイリオ" panose="020B0604030504040204" pitchFamily="50" charset="-128"/>
            </a:endParaRPr>
          </a:p>
          <a:p>
            <a:pPr marL="177800" algn="ctr"/>
            <a:r>
              <a:rPr lang="en-US" sz="1600" b="1" dirty="0">
                <a:solidFill>
                  <a:schemeClr val="bg1"/>
                </a:solidFill>
                <a:latin typeface="メイリオ" panose="020B0604030504040204" pitchFamily="50" charset="-128"/>
                <a:ea typeface="メイリオ" panose="020B0604030504040204" pitchFamily="50" charset="-128"/>
              </a:rPr>
              <a:t>Improving to grasp information of abnormal blade tool</a:t>
            </a:r>
          </a:p>
          <a:p>
            <a:pPr marL="177800" algn="ct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CE75F804-3443-43A8-B6EB-246EFF919BFF}"/>
              </a:ext>
            </a:extLst>
          </p:cNvPr>
          <p:cNvSpPr/>
          <p:nvPr/>
        </p:nvSpPr>
        <p:spPr>
          <a:xfrm>
            <a:off x="-4370" y="-24326"/>
            <a:ext cx="6862370" cy="2921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Manufacturing industry: Maintenance/Maintenance</a:t>
            </a:r>
          </a:p>
          <a:p>
            <a:pPr algn="ctr"/>
            <a:endParaRPr kumimoji="1" lang="ja-JP" altLang="en-US" sz="1400" dirty="0">
              <a:solidFill>
                <a:schemeClr val="tx1">
                  <a:lumMod val="75000"/>
                  <a:lumOff val="25000"/>
                </a:schemeClr>
              </a:solidFill>
            </a:endParaRPr>
          </a:p>
        </p:txBody>
      </p:sp>
      <p:sp>
        <p:nvSpPr>
          <p:cNvPr id="52" name="テキスト ボックス 3">
            <a:extLst>
              <a:ext uri="{FF2B5EF4-FFF2-40B4-BE49-F238E27FC236}">
                <a16:creationId xmlns:a16="http://schemas.microsoft.com/office/drawing/2014/main" id="{12DF16E1-0811-49BE-9159-CF4F107520F4}"/>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3" name="テキスト ボックス 6">
            <a:extLst>
              <a:ext uri="{FF2B5EF4-FFF2-40B4-BE49-F238E27FC236}">
                <a16:creationId xmlns:a16="http://schemas.microsoft.com/office/drawing/2014/main" id="{86740BCB-44EB-4019-9CBC-36D1E80014E0}"/>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3668712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F08590C9-453B-46D5-B7E1-CED544D27133}"/>
              </a:ext>
            </a:extLst>
          </p:cNvPr>
          <p:cNvGrpSpPr/>
          <p:nvPr/>
        </p:nvGrpSpPr>
        <p:grpSpPr>
          <a:xfrm>
            <a:off x="55561" y="4538718"/>
            <a:ext cx="2250959" cy="1760250"/>
            <a:chOff x="97196" y="4080019"/>
            <a:chExt cx="2250959" cy="1760250"/>
          </a:xfrm>
        </p:grpSpPr>
        <p:pic>
          <p:nvPicPr>
            <p:cNvPr id="1026" name="Picture 2" descr="èªåçç£ã©ã¤ã³ã®ã¤ã©ã¹ã">
              <a:extLst>
                <a:ext uri="{FF2B5EF4-FFF2-40B4-BE49-F238E27FC236}">
                  <a16:creationId xmlns:a16="http://schemas.microsoft.com/office/drawing/2014/main" id="{6CA38E09-04AA-41F1-AD75-FB6D010F6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6" y="4080019"/>
              <a:ext cx="2250959" cy="17602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3.bp.blogspot.com/-ZMrpdt1m_0w/XCQhF0FK6TI/AAAAAAABQ6U/pbbsQXyXetM_0O8KNzsVe_810K0L9j-AACLcBGAs/s800/saisenbako_qr.png">
              <a:extLst>
                <a:ext uri="{FF2B5EF4-FFF2-40B4-BE49-F238E27FC236}">
                  <a16:creationId xmlns:a16="http://schemas.microsoft.com/office/drawing/2014/main" id="{14CF271A-A142-4C0C-8B65-355CB04050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358" t="12254" r="41201" b="71335"/>
            <a:stretch/>
          </p:blipFill>
          <p:spPr bwMode="auto">
            <a:xfrm>
              <a:off x="614475" y="4951158"/>
              <a:ext cx="410689" cy="397329"/>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BE5B050B-9700-42F9-A97F-5D2BCB887822}"/>
                </a:ext>
              </a:extLst>
            </p:cNvPr>
            <p:cNvSpPr/>
            <p:nvPr/>
          </p:nvSpPr>
          <p:spPr>
            <a:xfrm>
              <a:off x="614475" y="4951158"/>
              <a:ext cx="410689" cy="397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 </a:t>
            </a:r>
            <a:r>
              <a:rPr lang="en-US" sz="1400" dirty="0">
                <a:solidFill>
                  <a:schemeClr val="tx1"/>
                </a:solidFill>
              </a:rPr>
              <a:t>It is difficult to find a dedicated inspection form because there are many types of</a:t>
            </a:r>
          </a:p>
          <a:p>
            <a:r>
              <a:rPr lang="en-US" sz="1400" dirty="0">
                <a:solidFill>
                  <a:schemeClr val="tx1"/>
                </a:solidFill>
              </a:rPr>
              <a:t>    machine equipment to be inspected.</a:t>
            </a:r>
            <a:endParaRPr lang="en-US" altLang="ja-JP" sz="1400" dirty="0">
              <a:solidFill>
                <a:schemeClr val="tx1"/>
              </a:solidFill>
            </a:endParaRPr>
          </a:p>
          <a:p>
            <a:r>
              <a:rPr lang="ja-JP" altLang="en-US" sz="1400" dirty="0">
                <a:solidFill>
                  <a:schemeClr val="tx1"/>
                </a:solidFill>
              </a:rPr>
              <a:t>・ </a:t>
            </a:r>
            <a:r>
              <a:rPr lang="en-US" sz="1400" dirty="0">
                <a:solidFill>
                  <a:schemeClr val="tx1"/>
                </a:solidFill>
              </a:rPr>
              <a:t>The number of machinery and equipment to be inspected is large, and the</a:t>
            </a:r>
          </a:p>
          <a:p>
            <a:r>
              <a:rPr lang="en-US" sz="1400" dirty="0">
                <a:solidFill>
                  <a:schemeClr val="tx1"/>
                </a:solidFill>
              </a:rPr>
              <a:t>    inspections take time.</a:t>
            </a:r>
          </a:p>
          <a:p>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1157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 A QR code is affixed to each machine and a special inspection form is opened on </a:t>
            </a:r>
          </a:p>
          <a:p>
            <a:r>
              <a:rPr lang="en-US" sz="1400" dirty="0">
                <a:solidFill>
                  <a:schemeClr val="tx1"/>
                </a:solidFill>
              </a:rPr>
              <a:t>   tablet by reading the QR code.</a:t>
            </a:r>
            <a:endParaRPr lang="en-US" altLang="ja-JP" sz="1400" dirty="0">
              <a:solidFill>
                <a:schemeClr val="tx1"/>
              </a:solidFill>
            </a:endParaRPr>
          </a:p>
          <a:p>
            <a:r>
              <a:rPr lang="ja-JP" altLang="en-US" sz="1400" dirty="0">
                <a:solidFill>
                  <a:schemeClr val="tx1"/>
                </a:solidFill>
              </a:rPr>
              <a:t>・ </a:t>
            </a:r>
            <a:r>
              <a:rPr lang="en-US" sz="1400" dirty="0">
                <a:solidFill>
                  <a:schemeClr val="tx1"/>
                </a:solidFill>
              </a:rPr>
              <a:t>Information such as machine number, model, date of introduction, etc. is extracted </a:t>
            </a:r>
          </a:p>
          <a:p>
            <a:r>
              <a:rPr lang="en-US" sz="1400" dirty="0">
                <a:solidFill>
                  <a:schemeClr val="tx1"/>
                </a:solidFill>
              </a:rPr>
              <a:t>   from the contents of the QR code and automatically set in the report.</a:t>
            </a:r>
          </a:p>
          <a:p>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 function to 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Custom menu  # QR decomposition</a:t>
            </a:r>
            <a:endParaRPr lang="ja-JP" altLang="en-US" sz="1000" b="1" dirty="0">
              <a:solidFill>
                <a:schemeClr val="tx1"/>
              </a:solidFill>
            </a:endParaRPr>
          </a:p>
        </p:txBody>
      </p:sp>
      <p:pic>
        <p:nvPicPr>
          <p:cNvPr id="27" name="Picture 2" descr="https://3.bp.blogspot.com/-aLzsUH4ENgc/WUdZGc_TJ_I/AAAAAAABFCg/9lApl5U5gSA2TA48xvnfXlc6dwrTvsh2wCLcBGAs/s800/smartphone_photo_satsuei_man.png">
            <a:extLst>
              <a:ext uri="{FF2B5EF4-FFF2-40B4-BE49-F238E27FC236}">
                <a16:creationId xmlns:a16="http://schemas.microsoft.com/office/drawing/2014/main" id="{6D2A628C-5557-462B-BE3C-26FA04814C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99805" y="5352801"/>
            <a:ext cx="1469831" cy="1639979"/>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a:extLst>
              <a:ext uri="{FF2B5EF4-FFF2-40B4-BE49-F238E27FC236}">
                <a16:creationId xmlns:a16="http://schemas.microsoft.com/office/drawing/2014/main" id="{5EABC68B-E9B9-4933-83FE-57CC7F9DC55D}"/>
              </a:ext>
            </a:extLst>
          </p:cNvPr>
          <p:cNvPicPr>
            <a:picLocks noChangeAspect="1"/>
          </p:cNvPicPr>
          <p:nvPr/>
        </p:nvPicPr>
        <p:blipFill>
          <a:blip r:embed="rId7"/>
          <a:stretch>
            <a:fillRect/>
          </a:stretch>
        </p:blipFill>
        <p:spPr>
          <a:xfrm>
            <a:off x="2852936" y="5479021"/>
            <a:ext cx="1469544" cy="1469544"/>
          </a:xfrm>
          <a:prstGeom prst="rect">
            <a:avLst/>
          </a:prstGeom>
        </p:spPr>
      </p:pic>
      <p:pic>
        <p:nvPicPr>
          <p:cNvPr id="32" name="Picture 8" descr="https://4.bp.blogspot.com/-pX3VDqFvrOs/VCkbv5VSShI/AAAAAAAAnL8/dMnwQHL1X5s/s800/yajirushi04_hayai.png">
            <a:extLst>
              <a:ext uri="{FF2B5EF4-FFF2-40B4-BE49-F238E27FC236}">
                <a16:creationId xmlns:a16="http://schemas.microsoft.com/office/drawing/2014/main" id="{D203FABB-A607-4EDB-9D07-EBBD019911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0412" y="6054028"/>
            <a:ext cx="670388" cy="329099"/>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314B3A74-A129-4536-B774-3151FC30B495}"/>
              </a:ext>
            </a:extLst>
          </p:cNvPr>
          <p:cNvSpPr txBox="1"/>
          <p:nvPr/>
        </p:nvSpPr>
        <p:spPr>
          <a:xfrm>
            <a:off x="2269336" y="6343034"/>
            <a:ext cx="672556" cy="307777"/>
          </a:xfrm>
          <a:prstGeom prst="rect">
            <a:avLst/>
          </a:prstGeom>
          <a:noFill/>
        </p:spPr>
        <p:txBody>
          <a:bodyPr wrap="none" rtlCol="0">
            <a:spAutoFit/>
          </a:bodyPr>
          <a:lstStyle/>
          <a:p>
            <a:r>
              <a:rPr kumimoji="1" lang="en-US" altLang="ja-JP" sz="1400" dirty="0"/>
              <a:t>Se</a:t>
            </a:r>
            <a:r>
              <a:rPr lang="en-US" altLang="ja-JP" sz="1400" dirty="0"/>
              <a:t>arch</a:t>
            </a:r>
            <a:endParaRPr kumimoji="1" lang="ja-JP" altLang="en-US" sz="1400" dirty="0"/>
          </a:p>
        </p:txBody>
      </p:sp>
      <p:sp>
        <p:nvSpPr>
          <p:cNvPr id="41" name="四角形吹き出し 19">
            <a:extLst>
              <a:ext uri="{FF2B5EF4-FFF2-40B4-BE49-F238E27FC236}">
                <a16:creationId xmlns:a16="http://schemas.microsoft.com/office/drawing/2014/main" id="{8EEE98A1-5A96-4CB2-9AE4-D48F9C8110D4}"/>
              </a:ext>
            </a:extLst>
          </p:cNvPr>
          <p:cNvSpPr/>
          <p:nvPr/>
        </p:nvSpPr>
        <p:spPr>
          <a:xfrm>
            <a:off x="117843" y="6626389"/>
            <a:ext cx="1537130" cy="975445"/>
          </a:xfrm>
          <a:prstGeom prst="wedgeRectCallout">
            <a:avLst>
              <a:gd name="adj1" fmla="val -13188"/>
              <a:gd name="adj2" fmla="val -112208"/>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1100" dirty="0"/>
              <a:t>Obtain information from QR code</a:t>
            </a:r>
          </a:p>
          <a:p>
            <a:r>
              <a:rPr lang="en-US" sz="1100" dirty="0"/>
              <a:t>(Equipment number, model, date of introduction, etc.)</a:t>
            </a:r>
          </a:p>
        </p:txBody>
      </p:sp>
      <p:pic>
        <p:nvPicPr>
          <p:cNvPr id="50" name="図 49">
            <a:extLst>
              <a:ext uri="{FF2B5EF4-FFF2-40B4-BE49-F238E27FC236}">
                <a16:creationId xmlns:a16="http://schemas.microsoft.com/office/drawing/2014/main" id="{26A20C59-ADB0-4141-BA65-1C90C7366C1F}"/>
              </a:ext>
            </a:extLst>
          </p:cNvPr>
          <p:cNvPicPr>
            <a:picLocks noChangeAspect="1"/>
          </p:cNvPicPr>
          <p:nvPr/>
        </p:nvPicPr>
        <p:blipFill>
          <a:blip r:embed="rId9"/>
          <a:stretch>
            <a:fillRect/>
          </a:stretch>
        </p:blipFill>
        <p:spPr>
          <a:xfrm>
            <a:off x="3319800" y="5976033"/>
            <a:ext cx="578005" cy="661318"/>
          </a:xfrm>
          <a:prstGeom prst="rect">
            <a:avLst/>
          </a:prstGeom>
        </p:spPr>
      </p:pic>
      <p:sp>
        <p:nvSpPr>
          <p:cNvPr id="46" name="テキスト ボックス 45">
            <a:extLst>
              <a:ext uri="{FF2B5EF4-FFF2-40B4-BE49-F238E27FC236}">
                <a16:creationId xmlns:a16="http://schemas.microsoft.com/office/drawing/2014/main" id="{10CF8197-8218-4FA7-A33C-88E2C75CCECF}"/>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Efficient machine inspection work</a:t>
            </a:r>
            <a:endPar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A8768BA2-17D8-44A9-8B53-3E0B62F9D541}"/>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Manufacturing Industry: Maintenance Inspection</a:t>
            </a:r>
            <a:endParaRPr kumimoji="1" lang="ja-JP" altLang="en-US" sz="1400" dirty="0">
              <a:solidFill>
                <a:schemeClr val="tx1">
                  <a:lumMod val="75000"/>
                  <a:lumOff val="25000"/>
                </a:schemeClr>
              </a:solidFill>
            </a:endParaRPr>
          </a:p>
        </p:txBody>
      </p:sp>
      <p:grpSp>
        <p:nvGrpSpPr>
          <p:cNvPr id="49" name="グループ化 48">
            <a:extLst>
              <a:ext uri="{FF2B5EF4-FFF2-40B4-BE49-F238E27FC236}">
                <a16:creationId xmlns:a16="http://schemas.microsoft.com/office/drawing/2014/main" id="{F26A6EF4-511A-47CA-92A2-A3A7C99FF512}"/>
              </a:ext>
            </a:extLst>
          </p:cNvPr>
          <p:cNvGrpSpPr/>
          <p:nvPr/>
        </p:nvGrpSpPr>
        <p:grpSpPr>
          <a:xfrm>
            <a:off x="3897941" y="5080369"/>
            <a:ext cx="2810841" cy="3314794"/>
            <a:chOff x="4363703" y="2895048"/>
            <a:chExt cx="2830849" cy="3338390"/>
          </a:xfrm>
        </p:grpSpPr>
        <p:sp>
          <p:nvSpPr>
            <p:cNvPr id="51" name="曲折矢印 62">
              <a:extLst>
                <a:ext uri="{FF2B5EF4-FFF2-40B4-BE49-F238E27FC236}">
                  <a16:creationId xmlns:a16="http://schemas.microsoft.com/office/drawing/2014/main" id="{57AF4712-7B4B-476A-8E09-038B6FC4817A}"/>
                </a:ext>
              </a:extLst>
            </p:cNvPr>
            <p:cNvSpPr/>
            <p:nvPr/>
          </p:nvSpPr>
          <p:spPr>
            <a:xfrm rot="10800000" flipH="1">
              <a:off x="4363703" y="4851028"/>
              <a:ext cx="946987" cy="789055"/>
            </a:xfrm>
            <a:prstGeom prst="bentArrow">
              <a:avLst>
                <a:gd name="adj1" fmla="val 29584"/>
                <a:gd name="adj2" fmla="val 29583"/>
                <a:gd name="adj3" fmla="val 32257"/>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52" name="グループ化 51">
              <a:extLst>
                <a:ext uri="{FF2B5EF4-FFF2-40B4-BE49-F238E27FC236}">
                  <a16:creationId xmlns:a16="http://schemas.microsoft.com/office/drawing/2014/main" id="{9974CAE0-A894-40E7-8C83-3E67D9033BDA}"/>
                </a:ext>
              </a:extLst>
            </p:cNvPr>
            <p:cNvGrpSpPr/>
            <p:nvPr/>
          </p:nvGrpSpPr>
          <p:grpSpPr>
            <a:xfrm>
              <a:off x="5317647" y="2895048"/>
              <a:ext cx="1876905" cy="3338390"/>
              <a:chOff x="5317647" y="2895048"/>
              <a:chExt cx="1876905" cy="3338390"/>
            </a:xfrm>
          </p:grpSpPr>
          <p:pic>
            <p:nvPicPr>
              <p:cNvPr id="53" name="図 52">
                <a:extLst>
                  <a:ext uri="{FF2B5EF4-FFF2-40B4-BE49-F238E27FC236}">
                    <a16:creationId xmlns:a16="http://schemas.microsoft.com/office/drawing/2014/main" id="{B68F7106-E69F-439D-A56C-93274C0277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7647" y="2895048"/>
                <a:ext cx="1876905" cy="3338390"/>
              </a:xfrm>
              <a:prstGeom prst="rect">
                <a:avLst/>
              </a:prstGeom>
              <a:ln>
                <a:solidFill>
                  <a:schemeClr val="tx1"/>
                </a:solidFill>
              </a:ln>
            </p:spPr>
          </p:pic>
          <p:sp>
            <p:nvSpPr>
              <p:cNvPr id="54" name="正方形/長方形 53">
                <a:extLst>
                  <a:ext uri="{FF2B5EF4-FFF2-40B4-BE49-F238E27FC236}">
                    <a16:creationId xmlns:a16="http://schemas.microsoft.com/office/drawing/2014/main" id="{F54F399F-DFD1-45D5-B8A4-EDDB0CF28F2D}"/>
                  </a:ext>
                </a:extLst>
              </p:cNvPr>
              <p:cNvSpPr/>
              <p:nvPr/>
            </p:nvSpPr>
            <p:spPr>
              <a:xfrm>
                <a:off x="6005126" y="3656603"/>
                <a:ext cx="761747" cy="230832"/>
              </a:xfrm>
              <a:prstGeom prst="rect">
                <a:avLst/>
              </a:prstGeom>
            </p:spPr>
            <p:txBody>
              <a:bodyPr wrap="none">
                <a:spAutoFit/>
              </a:bodyPr>
              <a:lstStyle/>
              <a:p>
                <a:r>
                  <a:rPr lang="en-US" altLang="ja-JP" sz="900" dirty="0"/>
                  <a:t>0111245896</a:t>
                </a:r>
                <a:endParaRPr lang="ja-JP" altLang="en-US" sz="900" dirty="0"/>
              </a:p>
            </p:txBody>
          </p:sp>
          <p:sp>
            <p:nvSpPr>
              <p:cNvPr id="55" name="正方形/長方形 54">
                <a:extLst>
                  <a:ext uri="{FF2B5EF4-FFF2-40B4-BE49-F238E27FC236}">
                    <a16:creationId xmlns:a16="http://schemas.microsoft.com/office/drawing/2014/main" id="{F1F942FA-7042-4538-B284-F209C868354C}"/>
                  </a:ext>
                </a:extLst>
              </p:cNvPr>
              <p:cNvSpPr/>
              <p:nvPr/>
            </p:nvSpPr>
            <p:spPr>
              <a:xfrm>
                <a:off x="6013566" y="3809003"/>
                <a:ext cx="453970" cy="230832"/>
              </a:xfrm>
              <a:prstGeom prst="rect">
                <a:avLst/>
              </a:prstGeom>
            </p:spPr>
            <p:txBody>
              <a:bodyPr wrap="none">
                <a:spAutoFit/>
              </a:bodyPr>
              <a:lstStyle/>
              <a:p>
                <a:r>
                  <a:rPr lang="en-US" altLang="ja-JP" sz="900" dirty="0"/>
                  <a:t>AAAA</a:t>
                </a:r>
                <a:endParaRPr lang="ja-JP" altLang="en-US" sz="900" dirty="0"/>
              </a:p>
            </p:txBody>
          </p:sp>
          <p:sp>
            <p:nvSpPr>
              <p:cNvPr id="56" name="正方形/長方形 55">
                <a:extLst>
                  <a:ext uri="{FF2B5EF4-FFF2-40B4-BE49-F238E27FC236}">
                    <a16:creationId xmlns:a16="http://schemas.microsoft.com/office/drawing/2014/main" id="{1FDF0A72-0814-4E5D-984B-601C860B3F0B}"/>
                  </a:ext>
                </a:extLst>
              </p:cNvPr>
              <p:cNvSpPr/>
              <p:nvPr/>
            </p:nvSpPr>
            <p:spPr>
              <a:xfrm>
                <a:off x="6012160" y="3961403"/>
                <a:ext cx="631904" cy="200055"/>
              </a:xfrm>
              <a:prstGeom prst="rect">
                <a:avLst/>
              </a:prstGeom>
            </p:spPr>
            <p:txBody>
              <a:bodyPr wrap="none">
                <a:spAutoFit/>
              </a:bodyPr>
              <a:lstStyle/>
              <a:p>
                <a:r>
                  <a:rPr lang="en-US" altLang="ja-JP" sz="700" dirty="0">
                    <a:latin typeface="Meiryo UI" panose="020B0604030504040204" pitchFamily="50" charset="-128"/>
                    <a:ea typeface="Meiryo UI" panose="020B0604030504040204" pitchFamily="50" charset="-128"/>
                  </a:rPr>
                  <a:t>XXX</a:t>
                </a:r>
                <a:r>
                  <a:rPr lang="ja-JP" altLang="en-US" sz="700" dirty="0">
                    <a:latin typeface="Meiryo UI" panose="020B0604030504040204" pitchFamily="50" charset="-128"/>
                    <a:ea typeface="Meiryo UI" panose="020B0604030504040204" pitchFamily="50" charset="-128"/>
                  </a:rPr>
                  <a:t>製作所</a:t>
                </a:r>
              </a:p>
            </p:txBody>
          </p:sp>
          <p:sp>
            <p:nvSpPr>
              <p:cNvPr id="57" name="正方形/長方形 56">
                <a:extLst>
                  <a:ext uri="{FF2B5EF4-FFF2-40B4-BE49-F238E27FC236}">
                    <a16:creationId xmlns:a16="http://schemas.microsoft.com/office/drawing/2014/main" id="{9883C89F-EBD7-4773-87F5-594EB481BBEC}"/>
                  </a:ext>
                </a:extLst>
              </p:cNvPr>
              <p:cNvSpPr/>
              <p:nvPr/>
            </p:nvSpPr>
            <p:spPr>
              <a:xfrm>
                <a:off x="6012160" y="4099549"/>
                <a:ext cx="928459" cy="230832"/>
              </a:xfrm>
              <a:prstGeom prst="rect">
                <a:avLst/>
              </a:prstGeom>
            </p:spPr>
            <p:txBody>
              <a:bodyPr wrap="none">
                <a:spAutoFit/>
              </a:bodyPr>
              <a:lstStyle/>
              <a:p>
                <a:r>
                  <a:rPr lang="en-US" altLang="ja-JP" sz="900" dirty="0"/>
                  <a:t>2013YAEW4789</a:t>
                </a:r>
                <a:endParaRPr lang="ja-JP" altLang="en-US" sz="900" dirty="0"/>
              </a:p>
            </p:txBody>
          </p:sp>
          <p:sp>
            <p:nvSpPr>
              <p:cNvPr id="58" name="正方形/長方形 57">
                <a:extLst>
                  <a:ext uri="{FF2B5EF4-FFF2-40B4-BE49-F238E27FC236}">
                    <a16:creationId xmlns:a16="http://schemas.microsoft.com/office/drawing/2014/main" id="{46CEF9BA-4BB1-494B-AAD7-CA25AC6B684D}"/>
                  </a:ext>
                </a:extLst>
              </p:cNvPr>
              <p:cNvSpPr/>
              <p:nvPr/>
            </p:nvSpPr>
            <p:spPr>
              <a:xfrm>
                <a:off x="6006373" y="4240375"/>
                <a:ext cx="736099" cy="230832"/>
              </a:xfrm>
              <a:prstGeom prst="rect">
                <a:avLst/>
              </a:prstGeom>
            </p:spPr>
            <p:txBody>
              <a:bodyPr wrap="none">
                <a:spAutoFit/>
              </a:bodyPr>
              <a:lstStyle/>
              <a:p>
                <a:r>
                  <a:rPr lang="en-US" altLang="ja-JP" sz="900" dirty="0"/>
                  <a:t>2013/11/23</a:t>
                </a:r>
                <a:endParaRPr lang="ja-JP" altLang="en-US" sz="900" dirty="0"/>
              </a:p>
            </p:txBody>
          </p:sp>
        </p:grpSp>
      </p:grpSp>
      <p:sp>
        <p:nvSpPr>
          <p:cNvPr id="39" name="テキスト ボックス 38">
            <a:extLst>
              <a:ext uri="{FF2B5EF4-FFF2-40B4-BE49-F238E27FC236}">
                <a16:creationId xmlns:a16="http://schemas.microsoft.com/office/drawing/2014/main" id="{29112510-ED8A-42FA-AEB7-1D9922267E2A}"/>
              </a:ext>
            </a:extLst>
          </p:cNvPr>
          <p:cNvSpPr txBox="1"/>
          <p:nvPr/>
        </p:nvSpPr>
        <p:spPr>
          <a:xfrm>
            <a:off x="4449318" y="4218175"/>
            <a:ext cx="2375907" cy="738664"/>
          </a:xfrm>
          <a:prstGeom prst="rect">
            <a:avLst/>
          </a:prstGeom>
          <a:noFill/>
        </p:spPr>
        <p:txBody>
          <a:bodyPr wrap="none" rtlCol="0">
            <a:spAutoFit/>
          </a:bodyPr>
          <a:lstStyle/>
          <a:p>
            <a:r>
              <a:rPr lang="en-US" altLang="ja-JP" sz="1400" dirty="0"/>
              <a:t>Check the model check sheet</a:t>
            </a:r>
          </a:p>
          <a:p>
            <a:r>
              <a:rPr lang="en-US" altLang="ja-JP" sz="1400" dirty="0"/>
              <a:t>Enter the necessary data and </a:t>
            </a:r>
          </a:p>
          <a:p>
            <a:r>
              <a:rPr lang="en-US" altLang="ja-JP" sz="1400" dirty="0"/>
              <a:t>start drafting immediately</a:t>
            </a:r>
            <a:endParaRPr kumimoji="1" lang="ja-JP" altLang="en-US" sz="1400" dirty="0"/>
          </a:p>
        </p:txBody>
      </p:sp>
      <p:sp>
        <p:nvSpPr>
          <p:cNvPr id="48" name="角丸四角形 68">
            <a:extLst>
              <a:ext uri="{FF2B5EF4-FFF2-40B4-BE49-F238E27FC236}">
                <a16:creationId xmlns:a16="http://schemas.microsoft.com/office/drawing/2014/main" id="{FAE4DC85-9D02-409C-9544-836B38938C00}"/>
              </a:ext>
            </a:extLst>
          </p:cNvPr>
          <p:cNvSpPr/>
          <p:nvPr/>
        </p:nvSpPr>
        <p:spPr>
          <a:xfrm>
            <a:off x="4789344" y="5552734"/>
            <a:ext cx="1926605" cy="1073655"/>
          </a:xfrm>
          <a:prstGeom prst="roundRect">
            <a:avLst/>
          </a:prstGeom>
          <a:noFill/>
          <a:ln>
            <a:prstDash val="sysDash"/>
          </a:ln>
          <a:effectLst>
            <a:glow rad="101600">
              <a:srgbClr val="FFFF99">
                <a:alpha val="60000"/>
              </a:srgb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
        <p:nvSpPr>
          <p:cNvPr id="59" name="正方形/長方形 58">
            <a:extLst>
              <a:ext uri="{FF2B5EF4-FFF2-40B4-BE49-F238E27FC236}">
                <a16:creationId xmlns:a16="http://schemas.microsoft.com/office/drawing/2014/main" id="{8A2732AF-1405-451D-87CE-3999ACCEFFBC}"/>
              </a:ext>
            </a:extLst>
          </p:cNvPr>
          <p:cNvSpPr/>
          <p:nvPr/>
        </p:nvSpPr>
        <p:spPr>
          <a:xfrm>
            <a:off x="2363418" y="7523572"/>
            <a:ext cx="2201628" cy="954107"/>
          </a:xfrm>
          <a:prstGeom prst="rect">
            <a:avLst/>
          </a:prstGeom>
          <a:noFill/>
        </p:spPr>
        <p:txBody>
          <a:bodyPr wrap="none" rtlCol="0">
            <a:spAutoFit/>
          </a:bodyPr>
          <a:lstStyle/>
          <a:p>
            <a:r>
              <a:rPr lang="en-US" altLang="ja-JP" sz="1400" dirty="0"/>
              <a:t>Maintenance </a:t>
            </a:r>
          </a:p>
          <a:p>
            <a:r>
              <a:rPr lang="en-US" altLang="ja-JP" sz="1400" dirty="0"/>
              <a:t>inspection form for </a:t>
            </a:r>
          </a:p>
          <a:p>
            <a:r>
              <a:rPr lang="en-US" altLang="ja-JP" sz="1400" dirty="0"/>
              <a:t>the model is automatically </a:t>
            </a:r>
          </a:p>
          <a:p>
            <a:r>
              <a:rPr lang="en-US" altLang="ja-JP" sz="1400" dirty="0"/>
              <a:t>downloaded</a:t>
            </a:r>
            <a:endParaRPr lang="ja-JP" altLang="en-US" sz="1400" dirty="0"/>
          </a:p>
        </p:txBody>
      </p:sp>
      <p:pic>
        <p:nvPicPr>
          <p:cNvPr id="38" name="Picture 12" descr="https://4.bp.blogspot.com/-4ew2IFYmQ24/U5l4o8FrA0I/AAAAAAAAhPs/mVuU_7QlAHE/s800/computer_tethering.png">
            <a:extLst>
              <a:ext uri="{FF2B5EF4-FFF2-40B4-BE49-F238E27FC236}">
                <a16:creationId xmlns:a16="http://schemas.microsoft.com/office/drawing/2014/main" id="{7117789B-C704-4BDE-8891-B4B5BBD6D65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95" t="15127" r="32546" b="60239"/>
          <a:stretch/>
        </p:blipFill>
        <p:spPr bwMode="auto">
          <a:xfrm rot="19622477">
            <a:off x="4142291" y="5941976"/>
            <a:ext cx="668675" cy="673448"/>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a:extLst>
              <a:ext uri="{FF2B5EF4-FFF2-40B4-BE49-F238E27FC236}">
                <a16:creationId xmlns:a16="http://schemas.microsoft.com/office/drawing/2014/main" id="{E19D5D76-8048-43CC-9CF9-C16C2A93BCAB}"/>
              </a:ext>
            </a:extLst>
          </p:cNvPr>
          <p:cNvSpPr/>
          <p:nvPr/>
        </p:nvSpPr>
        <p:spPr>
          <a:xfrm>
            <a:off x="560255" y="4183169"/>
            <a:ext cx="2403287" cy="707886"/>
          </a:xfrm>
          <a:prstGeom prst="rect">
            <a:avLst/>
          </a:prstGeom>
          <a:noFill/>
        </p:spPr>
        <p:txBody>
          <a:bodyPr wrap="none" rtlCol="0">
            <a:spAutoFit/>
          </a:bodyPr>
          <a:lstStyle/>
          <a:p>
            <a:r>
              <a:rPr lang="en-US" sz="1400" dirty="0"/>
              <a:t>Read the QR code attached to </a:t>
            </a:r>
          </a:p>
          <a:p>
            <a:r>
              <a:rPr lang="en-US" sz="1400" dirty="0"/>
              <a:t> equipment</a:t>
            </a:r>
          </a:p>
          <a:p>
            <a:endParaRPr lang="en-US" altLang="ja-JP" sz="1200" b="1" dirty="0"/>
          </a:p>
        </p:txBody>
      </p:sp>
      <p:pic>
        <p:nvPicPr>
          <p:cNvPr id="61" name="Picture 6" descr="https://4.bp.blogspot.com/-993E8FTMZds/U9zsXft5wXI/AAAAAAAAkcg/yjF2qgfDIDk/s1600/number_1.png">
            <a:extLst>
              <a:ext uri="{FF2B5EF4-FFF2-40B4-BE49-F238E27FC236}">
                <a16:creationId xmlns:a16="http://schemas.microsoft.com/office/drawing/2014/main" id="{A84CBD94-8A4B-496E-BC1B-C33142223C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322" y="4164481"/>
            <a:ext cx="525494" cy="5232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https://1.bp.blogspot.com/-a0AMrvLUJmM/U9zsXbwKokI/AAAAAAAAkck/UPrQbQ1R50E/s1600/number_2.png">
            <a:extLst>
              <a:ext uri="{FF2B5EF4-FFF2-40B4-BE49-F238E27FC236}">
                <a16:creationId xmlns:a16="http://schemas.microsoft.com/office/drawing/2014/main" id="{F7868D84-7A02-488E-A7B8-4B73F1AF3A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9548" y="7161002"/>
            <a:ext cx="525495" cy="5232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https://2.bp.blogspot.com/-wsph92D4YYQ/U9zsYIuFt3I/AAAAAAAAkc0/bdRK56v8Rfg/s1600/number_3.png">
            <a:extLst>
              <a:ext uri="{FF2B5EF4-FFF2-40B4-BE49-F238E27FC236}">
                <a16:creationId xmlns:a16="http://schemas.microsoft.com/office/drawing/2014/main" id="{889973FE-B00A-4F28-A95C-1C2B719A9A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06337" y="4202182"/>
            <a:ext cx="525495" cy="523220"/>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3">
            <a:extLst>
              <a:ext uri="{FF2B5EF4-FFF2-40B4-BE49-F238E27FC236}">
                <a16:creationId xmlns:a16="http://schemas.microsoft.com/office/drawing/2014/main" id="{9755B00D-C75B-42AE-BE23-7BEEB37D7F0C}"/>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44" name="テキスト ボックス 6">
            <a:extLst>
              <a:ext uri="{FF2B5EF4-FFF2-40B4-BE49-F238E27FC236}">
                <a16:creationId xmlns:a16="http://schemas.microsoft.com/office/drawing/2014/main" id="{44AB691D-CCF9-4C7B-8E78-1BFC39BF9CEF}"/>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4674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1569660"/>
          </a:xfrm>
          <a:prstGeom prst="rect">
            <a:avLst/>
          </a:prstGeom>
          <a:noFill/>
        </p:spPr>
        <p:txBody>
          <a:bodyPr wrap="square" rtlCol="0">
            <a:spAutoFit/>
          </a:bodyPr>
          <a:lstStyle/>
          <a:p>
            <a:pPr algn="ctr"/>
            <a:r>
              <a:rPr lang="en-US" altLang="ja-JP" sz="4800" dirty="0">
                <a:solidFill>
                  <a:schemeClr val="tx1">
                    <a:lumMod val="90000"/>
                    <a:lumOff val="10000"/>
                  </a:schemeClr>
                </a:solidFill>
              </a:rPr>
              <a:t>Defect Management</a:t>
            </a:r>
          </a:p>
          <a:p>
            <a:pPr algn="ctr"/>
            <a:r>
              <a:rPr lang="en-US" altLang="ja-JP" sz="4800" dirty="0">
                <a:solidFill>
                  <a:schemeClr val="tx1">
                    <a:lumMod val="90000"/>
                    <a:lumOff val="10000"/>
                  </a:schemeClr>
                </a:solidFill>
              </a:rPr>
              <a:t>Repair Work Management</a:t>
            </a:r>
            <a:endParaRPr lang="ja-JP" altLang="en-US" sz="4800" dirty="0">
              <a:solidFill>
                <a:schemeClr val="tx1">
                  <a:lumMod val="90000"/>
                  <a:lumOff val="10000"/>
                </a:schemeClr>
              </a:solidFill>
            </a:endParaRPr>
          </a:p>
        </p:txBody>
      </p:sp>
    </p:spTree>
    <p:extLst>
      <p:ext uri="{BB962C8B-B14F-4D97-AF65-F5344CB8AC3E}">
        <p14:creationId xmlns:p14="http://schemas.microsoft.com/office/powerpoint/2010/main" val="139844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4.bp.blogspot.com/-kMscUymQy4c/ViipNnTIxII/AAAAAAAAzzE/vkSB5Z-XgnQ/s800/car_syaken_seibi.png">
            <a:extLst>
              <a:ext uri="{FF2B5EF4-FFF2-40B4-BE49-F238E27FC236}">
                <a16:creationId xmlns:a16="http://schemas.microsoft.com/office/drawing/2014/main" id="{E5C534B7-136A-4F1E-A92F-0D06918A0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26" y="5153619"/>
            <a:ext cx="3127806" cy="203669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7"/>
            <a:ext cx="6347046" cy="67686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 </a:t>
            </a:r>
            <a:r>
              <a:rPr lang="en-US" sz="1400" dirty="0">
                <a:solidFill>
                  <a:schemeClr val="tx1"/>
                </a:solidFill>
              </a:rPr>
              <a:t>It takes time due to the person in charge of the previous process moving to the site only for confirmation when a problem occurs.</a:t>
            </a:r>
            <a:endParaRPr lang="ja-JP" altLang="en-US"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7727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The number of man-hours required for confirmation of defects has been reduced.</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Occurrence of defects understood in real time and prompt action taken.</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33773" y="8452493"/>
            <a:ext cx="2597459" cy="276999"/>
          </a:xfrm>
          <a:prstGeom prst="rect">
            <a:avLst/>
          </a:prstGeom>
          <a:noFill/>
        </p:spPr>
        <p:txBody>
          <a:bodyPr wrap="square" rtlCol="0">
            <a:spAutoFit/>
          </a:bodyPr>
          <a:lstStyle/>
          <a:p>
            <a:r>
              <a:rPr lang="en-US" altLang="ja-JP" sz="1200" dirty="0" err="1"/>
              <a:t>i</a:t>
            </a:r>
            <a:r>
              <a:rPr lang="en-US" altLang="ja-JP" sz="1200" dirty="0"/>
              <a:t>-Reporter function to 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35641"/>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Image cluster / # Free draw cluster / # Email notification</a:t>
            </a:r>
            <a:endParaRPr lang="ja-JP" altLang="en-US" sz="1000" b="1" dirty="0">
              <a:solidFill>
                <a:schemeClr val="tx1"/>
              </a:solidFill>
            </a:endParaRPr>
          </a:p>
        </p:txBody>
      </p:sp>
      <p:pic>
        <p:nvPicPr>
          <p:cNvPr id="53" name="図 52">
            <a:extLst>
              <a:ext uri="{FF2B5EF4-FFF2-40B4-BE49-F238E27FC236}">
                <a16:creationId xmlns:a16="http://schemas.microsoft.com/office/drawing/2014/main" id="{4D694FDB-B878-43B8-AC4E-82FA46310D92}"/>
              </a:ext>
            </a:extLst>
          </p:cNvPr>
          <p:cNvPicPr>
            <a:picLocks noChangeAspect="1"/>
          </p:cNvPicPr>
          <p:nvPr/>
        </p:nvPicPr>
        <p:blipFill>
          <a:blip r:embed="rId5"/>
          <a:stretch>
            <a:fillRect/>
          </a:stretch>
        </p:blipFill>
        <p:spPr>
          <a:xfrm>
            <a:off x="3573016" y="5805962"/>
            <a:ext cx="1469544" cy="1469544"/>
          </a:xfrm>
          <a:prstGeom prst="rect">
            <a:avLst/>
          </a:prstGeom>
        </p:spPr>
      </p:pic>
      <p:pic>
        <p:nvPicPr>
          <p:cNvPr id="54" name="Picture 6" descr="https://1.bp.blogspot.com/-TKjTYaM3rk8/WLEuop1AmWI/AAAAAAABCFw/syyafF_VhcwrIjov-ieSP59D9rBsS6MUwCLcB/s800/computer05_businessman.png">
            <a:extLst>
              <a:ext uri="{FF2B5EF4-FFF2-40B4-BE49-F238E27FC236}">
                <a16:creationId xmlns:a16="http://schemas.microsoft.com/office/drawing/2014/main" id="{9A924D0E-F73A-45CB-802E-EB8CBCBA7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903044" y="6269998"/>
            <a:ext cx="1699479" cy="1710101"/>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グループ化 57">
            <a:extLst>
              <a:ext uri="{FF2B5EF4-FFF2-40B4-BE49-F238E27FC236}">
                <a16:creationId xmlns:a16="http://schemas.microsoft.com/office/drawing/2014/main" id="{9579995E-FFF4-4638-B64D-92F7709CC710}"/>
              </a:ext>
            </a:extLst>
          </p:cNvPr>
          <p:cNvGrpSpPr/>
          <p:nvPr/>
        </p:nvGrpSpPr>
        <p:grpSpPr>
          <a:xfrm>
            <a:off x="1682027" y="5988754"/>
            <a:ext cx="1222807" cy="1697331"/>
            <a:chOff x="2060849" y="6698449"/>
            <a:chExt cx="1440160" cy="2057371"/>
          </a:xfrm>
        </p:grpSpPr>
        <p:pic>
          <p:nvPicPr>
            <p:cNvPr id="59" name="Picture 2" descr="https://3.bp.blogspot.com/-swZ71wjMAE8/XGjxvbZeGAI/AAAAAAABRbU/UrY2q58Xur0xbMHS0nZXh9_N_bGJnfG_QCLcBGAs/s800/computer_tablet1_blank.png">
              <a:extLst>
                <a:ext uri="{FF2B5EF4-FFF2-40B4-BE49-F238E27FC236}">
                  <a16:creationId xmlns:a16="http://schemas.microsoft.com/office/drawing/2014/main" id="{FC8A3FA0-9AD2-42D6-9C4A-498543ABA3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a:extLst>
                <a:ext uri="{FF2B5EF4-FFF2-40B4-BE49-F238E27FC236}">
                  <a16:creationId xmlns:a16="http://schemas.microsoft.com/office/drawing/2014/main" id="{782E7702-1BC7-46EE-9822-819CB2B11002}"/>
                </a:ext>
              </a:extLst>
            </p:cNvPr>
            <p:cNvPicPr>
              <a:picLocks noChangeAspect="1"/>
            </p:cNvPicPr>
            <p:nvPr/>
          </p:nvPicPr>
          <p:blipFill>
            <a:blip r:embed="rId8"/>
            <a:stretch>
              <a:fillRect/>
            </a:stretch>
          </p:blipFill>
          <p:spPr>
            <a:xfrm>
              <a:off x="2132878" y="6886016"/>
              <a:ext cx="1285941" cy="1714588"/>
            </a:xfrm>
            <a:prstGeom prst="rect">
              <a:avLst/>
            </a:prstGeom>
          </p:spPr>
        </p:pic>
      </p:grpSp>
      <p:pic>
        <p:nvPicPr>
          <p:cNvPr id="61" name="Picture 2" descr="https://3.bp.blogspot.com/-aLzsUH4ENgc/WUdZGc_TJ_I/AAAAAAABFCg/9lApl5U5gSA2TA48xvnfXlc6dwrTvsh2wCLcBGAs/s800/smartphone_photo_satsuei_man.png">
            <a:extLst>
              <a:ext uri="{FF2B5EF4-FFF2-40B4-BE49-F238E27FC236}">
                <a16:creationId xmlns:a16="http://schemas.microsoft.com/office/drawing/2014/main" id="{832D942B-93CF-499A-A100-FD59355FB1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380335" y="7148166"/>
            <a:ext cx="724666" cy="8085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https://4.bp.blogspot.com/-pX3VDqFvrOs/VCkbv5VSShI/AAAAAAAAnL8/dMnwQHL1X5s/s800/yajirushi04_hayai.png">
            <a:extLst>
              <a:ext uri="{FF2B5EF4-FFF2-40B4-BE49-F238E27FC236}">
                <a16:creationId xmlns:a16="http://schemas.microsoft.com/office/drawing/2014/main" id="{F25198CD-E413-4004-B314-6D4FADCD76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5804" y="6392394"/>
            <a:ext cx="604350" cy="2966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https://4.bp.blogspot.com/-4ew2IFYmQ24/U5l4o8FrA0I/AAAAAAAAhPs/mVuU_7QlAHE/s800/computer_tethering.png">
            <a:extLst>
              <a:ext uri="{FF2B5EF4-FFF2-40B4-BE49-F238E27FC236}">
                <a16:creationId xmlns:a16="http://schemas.microsoft.com/office/drawing/2014/main" id="{24B51D36-61F8-46E7-931D-F2D4DB31DA7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95" t="15127" r="32546" b="60239"/>
          <a:stretch/>
        </p:blipFill>
        <p:spPr bwMode="auto">
          <a:xfrm rot="19622477">
            <a:off x="5032944" y="5966725"/>
            <a:ext cx="492332" cy="495846"/>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a:extLst>
              <a:ext uri="{FF2B5EF4-FFF2-40B4-BE49-F238E27FC236}">
                <a16:creationId xmlns:a16="http://schemas.microsoft.com/office/drawing/2014/main" id="{57A497CC-5D14-4AAE-8C32-BBE46B22AA82}"/>
              </a:ext>
            </a:extLst>
          </p:cNvPr>
          <p:cNvSpPr txBox="1"/>
          <p:nvPr/>
        </p:nvSpPr>
        <p:spPr>
          <a:xfrm>
            <a:off x="3063201" y="6652773"/>
            <a:ext cx="681661" cy="307777"/>
          </a:xfrm>
          <a:prstGeom prst="rect">
            <a:avLst/>
          </a:prstGeom>
          <a:noFill/>
        </p:spPr>
        <p:txBody>
          <a:bodyPr wrap="none" rtlCol="0">
            <a:spAutoFit/>
          </a:bodyPr>
          <a:lstStyle/>
          <a:p>
            <a:r>
              <a:rPr kumimoji="1" lang="en-US" altLang="ja-JP" sz="1400" dirty="0"/>
              <a:t>Report</a:t>
            </a:r>
            <a:endParaRPr kumimoji="1" lang="ja-JP" altLang="en-US" sz="1400" dirty="0"/>
          </a:p>
        </p:txBody>
      </p:sp>
      <p:sp>
        <p:nvSpPr>
          <p:cNvPr id="66" name="テキスト ボックス 65">
            <a:extLst>
              <a:ext uri="{FF2B5EF4-FFF2-40B4-BE49-F238E27FC236}">
                <a16:creationId xmlns:a16="http://schemas.microsoft.com/office/drawing/2014/main" id="{B3C25AC3-F141-41E8-A3D3-402C29B0F776}"/>
              </a:ext>
            </a:extLst>
          </p:cNvPr>
          <p:cNvSpPr txBox="1"/>
          <p:nvPr/>
        </p:nvSpPr>
        <p:spPr>
          <a:xfrm>
            <a:off x="3284985" y="8053559"/>
            <a:ext cx="3397838" cy="307777"/>
          </a:xfrm>
          <a:prstGeom prst="rect">
            <a:avLst/>
          </a:prstGeom>
          <a:noFill/>
        </p:spPr>
        <p:txBody>
          <a:bodyPr wrap="square" rtlCol="0">
            <a:spAutoFit/>
          </a:bodyPr>
          <a:lstStyle/>
          <a:p>
            <a:r>
              <a:rPr lang="ja-JP" altLang="en-US" sz="1400" b="1" dirty="0"/>
              <a:t>◎</a:t>
            </a:r>
            <a:r>
              <a:rPr lang="en-US" altLang="ja-JP" sz="1400" b="1" dirty="0"/>
              <a:t>Defect status can be checked in real time</a:t>
            </a:r>
            <a:endParaRPr kumimoji="1" lang="ja-JP" altLang="en-US" sz="1400" b="1" dirty="0"/>
          </a:p>
        </p:txBody>
      </p:sp>
      <p:pic>
        <p:nvPicPr>
          <p:cNvPr id="67" name="Picture 10" descr="https://3.bp.blogspot.com/-EFGKYlncIrA/V5NEK8mRY3I/AAAAAAAA8hU/s94FGMFPIGAnMxaY1T6uvhc_dz6QGSicACLcB/s800/job_sagyouin_tablet_man.png">
            <a:extLst>
              <a:ext uri="{FF2B5EF4-FFF2-40B4-BE49-F238E27FC236}">
                <a16:creationId xmlns:a16="http://schemas.microsoft.com/office/drawing/2014/main" id="{96B64FEC-DDAC-4BA6-8B41-5FD6493CF0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5435044" y="4303118"/>
            <a:ext cx="1167479" cy="152362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55381068-6B72-486E-9628-DA5FD8A97F70}"/>
              </a:ext>
            </a:extLst>
          </p:cNvPr>
          <p:cNvSpPr/>
          <p:nvPr/>
        </p:nvSpPr>
        <p:spPr>
          <a:xfrm>
            <a:off x="4048313" y="3854096"/>
            <a:ext cx="2840136" cy="307777"/>
          </a:xfrm>
          <a:prstGeom prst="rect">
            <a:avLst/>
          </a:prstGeom>
          <a:noFill/>
        </p:spPr>
        <p:txBody>
          <a:bodyPr wrap="none" lIns="91440" tIns="45720" rIns="91440" bIns="45720">
            <a:spAutoFit/>
          </a:bodyPr>
          <a:lstStyle/>
          <a:p>
            <a:pPr algn="ctr"/>
            <a:r>
              <a:rPr lang="en-US" altLang="ja-JP" sz="1400" dirty="0">
                <a:ln w="0"/>
                <a:effectLst>
                  <a:outerShdw blurRad="38100" dist="19050" dir="2700000" algn="tl" rotWithShape="0">
                    <a:schemeClr val="dk1">
                      <a:alpha val="40000"/>
                    </a:schemeClr>
                  </a:outerShdw>
                </a:effectLst>
              </a:rPr>
              <a:t>Person</a:t>
            </a:r>
            <a:r>
              <a:rPr lang="ja-JP" altLang="en-US" sz="1400" dirty="0">
                <a:ln w="0"/>
                <a:effectLst>
                  <a:outerShdw blurRad="38100" dist="19050" dir="2700000" algn="tl" rotWithShape="0">
                    <a:schemeClr val="dk1">
                      <a:alpha val="40000"/>
                    </a:schemeClr>
                  </a:outerShdw>
                </a:effectLst>
              </a:rPr>
              <a:t> </a:t>
            </a:r>
            <a:r>
              <a:rPr lang="en-US" altLang="ja-JP" sz="1400" dirty="0">
                <a:ln w="0"/>
                <a:effectLst>
                  <a:outerShdw blurRad="38100" dist="19050" dir="2700000" algn="tl" rotWithShape="0">
                    <a:schemeClr val="dk1">
                      <a:alpha val="40000"/>
                    </a:schemeClr>
                  </a:outerShdw>
                </a:effectLst>
              </a:rPr>
              <a:t>in</a:t>
            </a:r>
            <a:r>
              <a:rPr lang="ja-JP" altLang="en-US" sz="1400" dirty="0">
                <a:ln w="0"/>
                <a:effectLst>
                  <a:outerShdw blurRad="38100" dist="19050" dir="2700000" algn="tl" rotWithShape="0">
                    <a:schemeClr val="dk1">
                      <a:alpha val="40000"/>
                    </a:schemeClr>
                  </a:outerShdw>
                </a:effectLst>
              </a:rPr>
              <a:t> </a:t>
            </a:r>
            <a:r>
              <a:rPr lang="en-US" altLang="ja-JP" sz="1400" dirty="0">
                <a:ln w="0"/>
                <a:effectLst>
                  <a:outerShdw blurRad="38100" dist="19050" dir="2700000" algn="tl" rotWithShape="0">
                    <a:schemeClr val="dk1">
                      <a:alpha val="40000"/>
                    </a:schemeClr>
                  </a:outerShdw>
                </a:effectLst>
              </a:rPr>
              <a:t>charge</a:t>
            </a:r>
            <a:r>
              <a:rPr lang="ja-JP" altLang="en-US" sz="1400" dirty="0">
                <a:ln w="0"/>
                <a:effectLst>
                  <a:outerShdw blurRad="38100" dist="19050" dir="2700000" algn="tl" rotWithShape="0">
                    <a:schemeClr val="dk1">
                      <a:alpha val="40000"/>
                    </a:schemeClr>
                  </a:outerShdw>
                </a:effectLst>
              </a:rPr>
              <a:t> </a:t>
            </a:r>
            <a:r>
              <a:rPr lang="en-US" altLang="ja-JP" sz="1400" dirty="0">
                <a:ln w="0"/>
                <a:effectLst>
                  <a:outerShdw blurRad="38100" dist="19050" dir="2700000" algn="tl" rotWithShape="0">
                    <a:schemeClr val="dk1">
                      <a:alpha val="40000"/>
                    </a:schemeClr>
                  </a:outerShdw>
                </a:effectLst>
              </a:rPr>
              <a:t>of</a:t>
            </a:r>
            <a:r>
              <a:rPr lang="ja-JP" altLang="en-US" sz="1400" dirty="0">
                <a:ln w="0"/>
                <a:effectLst>
                  <a:outerShdw blurRad="38100" dist="19050" dir="2700000" algn="tl" rotWithShape="0">
                    <a:schemeClr val="dk1">
                      <a:alpha val="40000"/>
                    </a:schemeClr>
                  </a:outerShdw>
                </a:effectLst>
              </a:rPr>
              <a:t> </a:t>
            </a:r>
            <a:r>
              <a:rPr lang="en-US" altLang="ja-JP" sz="1400" dirty="0">
                <a:ln w="0"/>
                <a:effectLst>
                  <a:outerShdw blurRad="38100" dist="19050" dir="2700000" algn="tl" rotWithShape="0">
                    <a:schemeClr val="dk1">
                      <a:alpha val="40000"/>
                    </a:schemeClr>
                  </a:outerShdw>
                </a:effectLst>
              </a:rPr>
              <a:t>previous</a:t>
            </a:r>
            <a:r>
              <a:rPr lang="ja-JP" altLang="en-US" sz="1400" dirty="0">
                <a:ln w="0"/>
                <a:effectLst>
                  <a:outerShdw blurRad="38100" dist="19050" dir="2700000" algn="tl" rotWithShape="0">
                    <a:schemeClr val="dk1">
                      <a:alpha val="40000"/>
                    </a:schemeClr>
                  </a:outerShdw>
                </a:effectLst>
              </a:rPr>
              <a:t> </a:t>
            </a:r>
            <a:r>
              <a:rPr lang="en-US" altLang="ja-JP" sz="1400" dirty="0">
                <a:ln w="0"/>
                <a:effectLst>
                  <a:outerShdw blurRad="38100" dist="19050" dir="2700000" algn="tl" rotWithShape="0">
                    <a:schemeClr val="dk1">
                      <a:alpha val="40000"/>
                    </a:schemeClr>
                  </a:outerShdw>
                </a:effectLst>
              </a:rPr>
              <a:t>process</a:t>
            </a:r>
            <a:endParaRPr lang="ja-JP" altLang="en-US" sz="1400" b="0" cap="none" spc="0" dirty="0">
              <a:ln w="0"/>
              <a:solidFill>
                <a:schemeClr val="tx1"/>
              </a:solidFill>
              <a:effectLst>
                <a:outerShdw blurRad="38100" dist="19050" dir="2700000" algn="tl" rotWithShape="0">
                  <a:schemeClr val="dk1">
                    <a:alpha val="40000"/>
                  </a:schemeClr>
                </a:outerShdw>
              </a:effectLst>
            </a:endParaRPr>
          </a:p>
        </p:txBody>
      </p:sp>
      <p:sp>
        <p:nvSpPr>
          <p:cNvPr id="70" name="正方形/長方形 69">
            <a:extLst>
              <a:ext uri="{FF2B5EF4-FFF2-40B4-BE49-F238E27FC236}">
                <a16:creationId xmlns:a16="http://schemas.microsoft.com/office/drawing/2014/main" id="{2685029E-BC8F-4ADE-A58C-5F22967EC525}"/>
              </a:ext>
            </a:extLst>
          </p:cNvPr>
          <p:cNvSpPr/>
          <p:nvPr/>
        </p:nvSpPr>
        <p:spPr>
          <a:xfrm>
            <a:off x="5387558" y="6092174"/>
            <a:ext cx="1416926" cy="338554"/>
          </a:xfrm>
          <a:prstGeom prst="rect">
            <a:avLst/>
          </a:prstGeom>
          <a:noFill/>
        </p:spPr>
        <p:txBody>
          <a:bodyPr wrap="none" lIns="91440" tIns="45720" rIns="91440" bIns="45720">
            <a:spAutoFit/>
          </a:bodyPr>
          <a:lstStyle/>
          <a:p>
            <a:pPr algn="ctr"/>
            <a:r>
              <a:rPr lang="en-US" altLang="ja-JP" sz="1600" dirty="0">
                <a:ln w="0"/>
                <a:effectLst>
                  <a:outerShdw blurRad="38100" dist="19050" dir="2700000" algn="tl" rotWithShape="0">
                    <a:schemeClr val="dk1">
                      <a:alpha val="40000"/>
                    </a:schemeClr>
                  </a:outerShdw>
                </a:effectLst>
              </a:rPr>
              <a:t>Administration</a:t>
            </a:r>
            <a:endParaRPr lang="ja-JP" altLang="en-US" sz="1600" b="0" cap="none" spc="0" dirty="0">
              <a:ln w="0"/>
              <a:solidFill>
                <a:schemeClr val="tx1"/>
              </a:solidFill>
              <a:effectLst>
                <a:outerShdw blurRad="38100" dist="19050" dir="2700000" algn="tl" rotWithShape="0">
                  <a:schemeClr val="dk1">
                    <a:alpha val="40000"/>
                  </a:schemeClr>
                </a:outerShdw>
              </a:effectLst>
            </a:endParaRPr>
          </a:p>
        </p:txBody>
      </p:sp>
      <p:pic>
        <p:nvPicPr>
          <p:cNvPr id="71" name="Picture 2" descr="https://3.bp.blogspot.com/-9Lc_1jc9wzI/UNbkHj7AtPI/AAAAAAAAJTg/NyzlsbHc2B4/s1600/mark_exclamation.png">
            <a:extLst>
              <a:ext uri="{FF2B5EF4-FFF2-40B4-BE49-F238E27FC236}">
                <a16:creationId xmlns:a16="http://schemas.microsoft.com/office/drawing/2014/main" id="{3A5E90FD-CC07-4DF4-ABFC-D91D53F1ED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6713" y="4320533"/>
            <a:ext cx="369956" cy="52437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s://3.bp.blogspot.com/-9Lc_1jc9wzI/UNbkHj7AtPI/AAAAAAAAJTg/NyzlsbHc2B4/s1600/mark_exclamation.png">
            <a:extLst>
              <a:ext uri="{FF2B5EF4-FFF2-40B4-BE49-F238E27FC236}">
                <a16:creationId xmlns:a16="http://schemas.microsoft.com/office/drawing/2014/main" id="{607C0D01-CD89-4632-A329-8E2004CE2D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7226" y="6261516"/>
            <a:ext cx="369956" cy="524373"/>
          </a:xfrm>
          <a:prstGeom prst="rect">
            <a:avLst/>
          </a:prstGeom>
          <a:noFill/>
          <a:extLst>
            <a:ext uri="{909E8E84-426E-40DD-AFC4-6F175D3DCCD1}">
              <a14:hiddenFill xmlns:a14="http://schemas.microsoft.com/office/drawing/2010/main">
                <a:solidFill>
                  <a:srgbClr val="FFFFFF"/>
                </a:solidFill>
              </a14:hiddenFill>
            </a:ext>
          </a:extLst>
        </p:spPr>
      </p:pic>
      <p:sp>
        <p:nvSpPr>
          <p:cNvPr id="73" name="四角形吹き出し 19">
            <a:extLst>
              <a:ext uri="{FF2B5EF4-FFF2-40B4-BE49-F238E27FC236}">
                <a16:creationId xmlns:a16="http://schemas.microsoft.com/office/drawing/2014/main" id="{B82AB842-6DFB-430C-B26C-25863C0049C6}"/>
              </a:ext>
            </a:extLst>
          </p:cNvPr>
          <p:cNvSpPr/>
          <p:nvPr/>
        </p:nvSpPr>
        <p:spPr>
          <a:xfrm>
            <a:off x="626807" y="4779409"/>
            <a:ext cx="2708263" cy="475489"/>
          </a:xfrm>
          <a:prstGeom prst="wedgeRectCallout">
            <a:avLst>
              <a:gd name="adj1" fmla="val -7909"/>
              <a:gd name="adj2" fmla="val 240617"/>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Enter details of defect and take a photo of the actual product</a:t>
            </a:r>
            <a:endParaRPr lang="ja-JP" altLang="en-US" sz="1100" b="1" dirty="0"/>
          </a:p>
        </p:txBody>
      </p:sp>
      <p:pic>
        <p:nvPicPr>
          <p:cNvPr id="74" name="Picture 14" descr="https://1.bp.blogspot.com/-pZcWhFrQmpM/UbVvNt6t0WI/AAAAAAAAUr8/PbrfWJI0Ylg/s800/computer_mail.png">
            <a:extLst>
              <a:ext uri="{FF2B5EF4-FFF2-40B4-BE49-F238E27FC236}">
                <a16:creationId xmlns:a16="http://schemas.microsoft.com/office/drawing/2014/main" id="{43B62FE0-5649-40D9-A2AD-68BD7F92D88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0061" b="51322"/>
          <a:stretch/>
        </p:blipFill>
        <p:spPr bwMode="auto">
          <a:xfrm>
            <a:off x="4878254" y="4044714"/>
            <a:ext cx="610654" cy="59261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https://1.bp.blogspot.com/-pZcWhFrQmpM/UbVvNt6t0WI/AAAAAAAAUr8/PbrfWJI0Ylg/s800/computer_mail.png">
            <a:extLst>
              <a:ext uri="{FF2B5EF4-FFF2-40B4-BE49-F238E27FC236}">
                <a16:creationId xmlns:a16="http://schemas.microsoft.com/office/drawing/2014/main" id="{6D01AB76-B54B-4499-954D-E1D2160102D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0061" b="51322"/>
          <a:stretch/>
        </p:blipFill>
        <p:spPr bwMode="auto">
          <a:xfrm>
            <a:off x="5124794" y="5570370"/>
            <a:ext cx="610654" cy="592610"/>
          </a:xfrm>
          <a:prstGeom prst="rect">
            <a:avLst/>
          </a:prstGeom>
          <a:noFill/>
          <a:extLst>
            <a:ext uri="{909E8E84-426E-40DD-AFC4-6F175D3DCCD1}">
              <a14:hiddenFill xmlns:a14="http://schemas.microsoft.com/office/drawing/2010/main">
                <a:solidFill>
                  <a:srgbClr val="FFFFFF"/>
                </a:solidFill>
              </a14:hiddenFill>
            </a:ext>
          </a:extLst>
        </p:spPr>
      </p:pic>
      <p:sp>
        <p:nvSpPr>
          <p:cNvPr id="76" name="四角形吹き出し 19">
            <a:extLst>
              <a:ext uri="{FF2B5EF4-FFF2-40B4-BE49-F238E27FC236}">
                <a16:creationId xmlns:a16="http://schemas.microsoft.com/office/drawing/2014/main" id="{98DB73CA-F442-4C35-8122-4D0EECB7BCE6}"/>
              </a:ext>
            </a:extLst>
          </p:cNvPr>
          <p:cNvSpPr/>
          <p:nvPr/>
        </p:nvSpPr>
        <p:spPr>
          <a:xfrm>
            <a:off x="3855803" y="4791979"/>
            <a:ext cx="1303314" cy="351628"/>
          </a:xfrm>
          <a:prstGeom prst="wedgeRectCallout">
            <a:avLst>
              <a:gd name="adj1" fmla="val 40860"/>
              <a:gd name="adj2" fmla="val -114617"/>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E-mail</a:t>
            </a:r>
            <a:r>
              <a:rPr lang="ja-JP" altLang="en-US" sz="1100" b="1" dirty="0"/>
              <a:t> </a:t>
            </a:r>
            <a:r>
              <a:rPr lang="en-US" altLang="ja-JP" sz="1100" b="1" dirty="0"/>
              <a:t>notification</a:t>
            </a:r>
            <a:r>
              <a:rPr lang="ja-JP" altLang="en-US" sz="1100" b="1" dirty="0"/>
              <a:t> </a:t>
            </a:r>
            <a:r>
              <a:rPr lang="en-US" altLang="ja-JP" sz="1100" b="1" dirty="0"/>
              <a:t>also</a:t>
            </a:r>
            <a:r>
              <a:rPr lang="ja-JP" altLang="en-US" sz="1100" b="1" dirty="0"/>
              <a:t> </a:t>
            </a:r>
            <a:r>
              <a:rPr lang="en-US" altLang="ja-JP" sz="1100" b="1" dirty="0"/>
              <a:t>possible</a:t>
            </a:r>
            <a:endParaRPr lang="ja-JP" altLang="en-US" sz="1100" b="1" dirty="0"/>
          </a:p>
        </p:txBody>
      </p:sp>
      <p:sp>
        <p:nvSpPr>
          <p:cNvPr id="78" name="正方形/長方形 77">
            <a:extLst>
              <a:ext uri="{FF2B5EF4-FFF2-40B4-BE49-F238E27FC236}">
                <a16:creationId xmlns:a16="http://schemas.microsoft.com/office/drawing/2014/main" id="{EF1AE6FD-CB5E-4B15-98EE-5C20A59A36AB}"/>
              </a:ext>
            </a:extLst>
          </p:cNvPr>
          <p:cNvSpPr/>
          <p:nvPr/>
        </p:nvSpPr>
        <p:spPr>
          <a:xfrm>
            <a:off x="546446" y="4317744"/>
            <a:ext cx="2393477" cy="461665"/>
          </a:xfrm>
          <a:prstGeom prst="rect">
            <a:avLst/>
          </a:prstGeom>
          <a:noFill/>
        </p:spPr>
        <p:txBody>
          <a:bodyPr wrap="none" lIns="91440" tIns="45720" rIns="91440" bIns="45720">
            <a:spAutoFit/>
          </a:bodyPr>
          <a:lstStyle/>
          <a:p>
            <a:pPr algn="ctr"/>
            <a:r>
              <a:rPr lang="en-US" altLang="ja-JP" sz="2400" dirty="0">
                <a:ln w="0"/>
                <a:effectLst>
                  <a:outerShdw blurRad="38100" dist="19050" dir="2700000" algn="tl" rotWithShape="0">
                    <a:schemeClr val="dk1">
                      <a:alpha val="40000"/>
                    </a:schemeClr>
                  </a:outerShdw>
                </a:effectLst>
              </a:rPr>
              <a:t>Assembly process</a:t>
            </a:r>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34" name="図 33">
            <a:extLst>
              <a:ext uri="{FF2B5EF4-FFF2-40B4-BE49-F238E27FC236}">
                <a16:creationId xmlns:a16="http://schemas.microsoft.com/office/drawing/2014/main" id="{81DEB5D0-302B-4DB7-B021-D958C1676758}"/>
              </a:ext>
            </a:extLst>
          </p:cNvPr>
          <p:cNvPicPr>
            <a:picLocks noChangeAspect="1"/>
          </p:cNvPicPr>
          <p:nvPr/>
        </p:nvPicPr>
        <p:blipFill>
          <a:blip r:embed="rId15"/>
          <a:stretch>
            <a:fillRect/>
          </a:stretch>
        </p:blipFill>
        <p:spPr>
          <a:xfrm>
            <a:off x="4048313" y="6294842"/>
            <a:ext cx="539888" cy="617707"/>
          </a:xfrm>
          <a:prstGeom prst="rect">
            <a:avLst/>
          </a:prstGeom>
        </p:spPr>
      </p:pic>
      <p:sp>
        <p:nvSpPr>
          <p:cNvPr id="38" name="テキスト ボックス 37">
            <a:extLst>
              <a:ext uri="{FF2B5EF4-FFF2-40B4-BE49-F238E27FC236}">
                <a16:creationId xmlns:a16="http://schemas.microsoft.com/office/drawing/2014/main" id="{1134E0F9-1892-48A4-B530-1415787ED73F}"/>
              </a:ext>
            </a:extLst>
          </p:cNvPr>
          <p:cNvSpPr txBox="1"/>
          <p:nvPr/>
        </p:nvSpPr>
        <p:spPr>
          <a:xfrm>
            <a:off x="-4370" y="260809"/>
            <a:ext cx="6862370" cy="409632"/>
          </a:xfrm>
          <a:prstGeom prst="rect">
            <a:avLst/>
          </a:prstGeom>
          <a:solidFill>
            <a:srgbClr val="FF990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Real-time defect reporting</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a:extLst>
              <a:ext uri="{FF2B5EF4-FFF2-40B4-BE49-F238E27FC236}">
                <a16:creationId xmlns:a16="http://schemas.microsoft.com/office/drawing/2014/main" id="{3E3853BF-5925-4C7F-8A57-2871986AA343}"/>
              </a:ext>
            </a:extLst>
          </p:cNvPr>
          <p:cNvSpPr/>
          <p:nvPr/>
        </p:nvSpPr>
        <p:spPr>
          <a:xfrm>
            <a:off x="-4370" y="-24326"/>
            <a:ext cx="6862370" cy="2921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Manufacturing Industry: Assembly Process</a:t>
            </a:r>
            <a:endParaRPr kumimoji="1" lang="ja-JP" altLang="en-US" sz="1400" dirty="0">
              <a:solidFill>
                <a:schemeClr val="tx1">
                  <a:lumMod val="75000"/>
                  <a:lumOff val="25000"/>
                </a:schemeClr>
              </a:solidFill>
            </a:endParaRPr>
          </a:p>
        </p:txBody>
      </p:sp>
      <p:sp>
        <p:nvSpPr>
          <p:cNvPr id="36" name="テキスト ボックス 3">
            <a:extLst>
              <a:ext uri="{FF2B5EF4-FFF2-40B4-BE49-F238E27FC236}">
                <a16:creationId xmlns:a16="http://schemas.microsoft.com/office/drawing/2014/main" id="{648AA166-784D-4222-9BA6-BD74ED992788}"/>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41" name="テキスト ボックス 6">
            <a:extLst>
              <a:ext uri="{FF2B5EF4-FFF2-40B4-BE49-F238E27FC236}">
                <a16:creationId xmlns:a16="http://schemas.microsoft.com/office/drawing/2014/main" id="{7B664101-1C3F-44EB-B197-3242CCA884D3}"/>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4144045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2400657"/>
          </a:xfrm>
          <a:prstGeom prst="rect">
            <a:avLst/>
          </a:prstGeom>
          <a:noFill/>
        </p:spPr>
        <p:txBody>
          <a:bodyPr wrap="square" rtlCol="0">
            <a:spAutoFit/>
          </a:bodyPr>
          <a:lstStyle/>
          <a:p>
            <a:pPr algn="ctr"/>
            <a:r>
              <a:rPr lang="en-US" sz="4800" dirty="0"/>
              <a:t>Maintenance / Inspection</a:t>
            </a:r>
          </a:p>
          <a:p>
            <a:pPr algn="ctr"/>
            <a:r>
              <a:rPr lang="en-US" sz="4800" dirty="0"/>
              <a:t>Field service</a:t>
            </a:r>
          </a:p>
          <a:p>
            <a:pPr algn="ctr"/>
            <a:endParaRPr lang="ja-JP" altLang="en-US" sz="5400" dirty="0">
              <a:solidFill>
                <a:schemeClr val="tx1">
                  <a:lumMod val="90000"/>
                  <a:lumOff val="10000"/>
                </a:schemeClr>
              </a:solidFill>
            </a:endParaRPr>
          </a:p>
        </p:txBody>
      </p:sp>
    </p:spTree>
    <p:extLst>
      <p:ext uri="{BB962C8B-B14F-4D97-AF65-F5344CB8AC3E}">
        <p14:creationId xmlns:p14="http://schemas.microsoft.com/office/powerpoint/2010/main" val="1259320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en-US" sz="1200" dirty="0">
                <a:solidFill>
                  <a:schemeClr val="tx1"/>
                </a:solidFill>
              </a:rPr>
              <a:t>It takes a long time to fill out reports by hand.</a:t>
            </a:r>
            <a:endParaRPr lang="en-US" altLang="ja-JP" sz="1200" dirty="0">
              <a:solidFill>
                <a:schemeClr val="tx1"/>
              </a:solidFill>
            </a:endParaRPr>
          </a:p>
          <a:p>
            <a:r>
              <a:rPr lang="ja-JP" altLang="en-US" sz="1200" dirty="0">
                <a:solidFill>
                  <a:schemeClr val="tx1"/>
                </a:solidFill>
              </a:rPr>
              <a:t>・</a:t>
            </a:r>
            <a:r>
              <a:rPr lang="en-US" altLang="ja-JP" sz="1200" dirty="0">
                <a:solidFill>
                  <a:schemeClr val="tx1"/>
                </a:solidFill>
              </a:rPr>
              <a:t>Since several photos are taken per case, it takes time to determine which photo is taken when</a:t>
            </a:r>
          </a:p>
          <a:p>
            <a:r>
              <a:rPr lang="en-US" altLang="ja-JP" sz="1200" dirty="0">
                <a:solidFill>
                  <a:schemeClr val="tx1"/>
                </a:solidFill>
              </a:rPr>
              <a:t>   several visits are made.</a:t>
            </a:r>
          </a:p>
          <a:p>
            <a:r>
              <a:rPr lang="ja-JP" altLang="en-US" sz="1200" dirty="0">
                <a:solidFill>
                  <a:schemeClr val="tx1"/>
                </a:solidFill>
              </a:rPr>
              <a:t>・</a:t>
            </a:r>
            <a:r>
              <a:rPr lang="en-US" sz="1200" dirty="0">
                <a:solidFill>
                  <a:schemeClr val="tx1"/>
                </a:solidFill>
              </a:rPr>
              <a:t>Cannot see the progress of maintenance and repair work for each area, and person in charge.</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8126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en-US" altLang="ja-JP" sz="1200" dirty="0">
                <a:solidFill>
                  <a:schemeClr val="tx1"/>
                </a:solidFill>
              </a:rPr>
              <a:t>R</a:t>
            </a:r>
            <a:r>
              <a:rPr lang="en-US" sz="1200" dirty="0">
                <a:solidFill>
                  <a:schemeClr val="tx1"/>
                </a:solidFill>
              </a:rPr>
              <a:t>eport work including photo is completed on site, eliminating the need for post-processing.</a:t>
            </a:r>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Visualization of work progress has been realized.</a:t>
            </a:r>
          </a:p>
          <a:p>
            <a:r>
              <a:rPr lang="ja-JP" altLang="en-US" sz="1200" dirty="0">
                <a:solidFill>
                  <a:schemeClr val="tx1"/>
                </a:solidFill>
              </a:rPr>
              <a:t>・</a:t>
            </a:r>
            <a:r>
              <a:rPr lang="en-US" altLang="ja-JP" sz="1200" dirty="0">
                <a:solidFill>
                  <a:schemeClr val="tx1"/>
                </a:solidFill>
              </a:rPr>
              <a:t>The number of local work man-hours has been reduced.</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 function to 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Barcode cluster / # Automatic label / # Automatic form creation / # Image cluster / # Schedule function</a:t>
            </a:r>
            <a:endParaRPr lang="ja-JP" altLang="en-US" sz="1000" b="1" dirty="0">
              <a:solidFill>
                <a:schemeClr val="tx1"/>
              </a:solidFill>
            </a:endParaRPr>
          </a:p>
        </p:txBody>
      </p:sp>
      <p:pic>
        <p:nvPicPr>
          <p:cNvPr id="13" name="図 26">
            <a:extLst>
              <a:ext uri="{FF2B5EF4-FFF2-40B4-BE49-F238E27FC236}">
                <a16:creationId xmlns:a16="http://schemas.microsoft.com/office/drawing/2014/main" id="{9349602A-4E23-41FB-8D52-4C1EBB314CEB}"/>
              </a:ext>
            </a:extLst>
          </p:cNvPr>
          <p:cNvPicPr>
            <a:picLocks noChangeAspect="1"/>
          </p:cNvPicPr>
          <p:nvPr/>
        </p:nvPicPr>
        <p:blipFill>
          <a:blip r:embed="rId4"/>
          <a:stretch>
            <a:fillRect/>
          </a:stretch>
        </p:blipFill>
        <p:spPr>
          <a:xfrm>
            <a:off x="2470644" y="4851320"/>
            <a:ext cx="1198134" cy="1198134"/>
          </a:xfrm>
          <a:prstGeom prst="rect">
            <a:avLst/>
          </a:prstGeom>
        </p:spPr>
      </p:pic>
      <p:grpSp>
        <p:nvGrpSpPr>
          <p:cNvPr id="14" name="グループ化 13">
            <a:extLst>
              <a:ext uri="{FF2B5EF4-FFF2-40B4-BE49-F238E27FC236}">
                <a16:creationId xmlns:a16="http://schemas.microsoft.com/office/drawing/2014/main" id="{D3001A13-182E-4406-8CA6-88FEF84F1E1D}"/>
              </a:ext>
            </a:extLst>
          </p:cNvPr>
          <p:cNvGrpSpPr/>
          <p:nvPr/>
        </p:nvGrpSpPr>
        <p:grpSpPr>
          <a:xfrm>
            <a:off x="4133468" y="6025947"/>
            <a:ext cx="829268" cy="772692"/>
            <a:chOff x="5732258" y="7338212"/>
            <a:chExt cx="829268" cy="772692"/>
          </a:xfrm>
        </p:grpSpPr>
        <p:pic>
          <p:nvPicPr>
            <p:cNvPr id="15" name="Picture 12" descr="éããã·ã¹ãã æå¸³ã®ã¤ã©ã¹ã">
              <a:extLst>
                <a:ext uri="{FF2B5EF4-FFF2-40B4-BE49-F238E27FC236}">
                  <a16:creationId xmlns:a16="http://schemas.microsoft.com/office/drawing/2014/main" id="{5C6990FC-83D9-4B3F-A1BF-ABC15EF15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002" y="7648573"/>
              <a:ext cx="572546" cy="4623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ä¸ç¼ã¬ãã«ã¡ã©ã®ã¤ã©ã¹ã">
              <a:extLst>
                <a:ext uri="{FF2B5EF4-FFF2-40B4-BE49-F238E27FC236}">
                  <a16:creationId xmlns:a16="http://schemas.microsoft.com/office/drawing/2014/main" id="{AF65A877-E975-4419-A8B8-ADBC5F595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2258" y="7338212"/>
              <a:ext cx="390375" cy="3083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A close up of a device&#10;&#10;Description automatically generated">
              <a:extLst>
                <a:ext uri="{FF2B5EF4-FFF2-40B4-BE49-F238E27FC236}">
                  <a16:creationId xmlns:a16="http://schemas.microsoft.com/office/drawing/2014/main" id="{283B8CBA-4F46-4DA4-BA42-66EFC4B14579}"/>
                </a:ext>
              </a:extLst>
            </p:cNvPr>
            <p:cNvPicPr>
              <a:picLocks noChangeAspect="1"/>
            </p:cNvPicPr>
            <p:nvPr/>
          </p:nvPicPr>
          <p:blipFill>
            <a:blip r:embed="rId7"/>
            <a:stretch>
              <a:fillRect/>
            </a:stretch>
          </p:blipFill>
          <p:spPr>
            <a:xfrm>
              <a:off x="6167821" y="7373942"/>
              <a:ext cx="393705" cy="393705"/>
            </a:xfrm>
            <a:prstGeom prst="rect">
              <a:avLst/>
            </a:prstGeom>
          </p:spPr>
        </p:pic>
        <p:pic>
          <p:nvPicPr>
            <p:cNvPr id="18" name="Picture 8" descr="ããã®ãã¼ã¯ã®ã¤ã©ã¹ããÃã">
              <a:extLst>
                <a:ext uri="{FF2B5EF4-FFF2-40B4-BE49-F238E27FC236}">
                  <a16:creationId xmlns:a16="http://schemas.microsoft.com/office/drawing/2014/main" id="{A30BFF84-F3EB-47A3-A19E-19EC150FE4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6162" y="7450187"/>
              <a:ext cx="517113" cy="51711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4" descr="æå·®ãå¼ç§°ã®ã¤ã©ã¹ã">
            <a:extLst>
              <a:ext uri="{FF2B5EF4-FFF2-40B4-BE49-F238E27FC236}">
                <a16:creationId xmlns:a16="http://schemas.microsoft.com/office/drawing/2014/main" id="{59CB54CC-F1E0-41F2-B353-789F863AC9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3422" y="5575577"/>
            <a:ext cx="1198134" cy="11981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4.bp.blogspot.com/-pX3VDqFvrOs/VCkbv5VSShI/AAAAAAAAnL8/dMnwQHL1X5s/s800/yajirushi04_hayai.png">
            <a:extLst>
              <a:ext uri="{FF2B5EF4-FFF2-40B4-BE49-F238E27FC236}">
                <a16:creationId xmlns:a16="http://schemas.microsoft.com/office/drawing/2014/main" id="{E739165C-350F-4094-869A-45A0434355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9966" y="5249094"/>
            <a:ext cx="465884" cy="326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ttps://4.bp.blogspot.com/-4ew2IFYmQ24/U5l4o8FrA0I/AAAAAAAAhPs/mVuU_7QlAHE/s800/computer_tethering.png">
            <a:extLst>
              <a:ext uri="{FF2B5EF4-FFF2-40B4-BE49-F238E27FC236}">
                <a16:creationId xmlns:a16="http://schemas.microsoft.com/office/drawing/2014/main" id="{849B43ED-6BB4-47D0-8D8B-980B88AA33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95" t="15127" r="32546" b="60239"/>
          <a:stretch/>
        </p:blipFill>
        <p:spPr bwMode="auto">
          <a:xfrm rot="19630156">
            <a:off x="3608796" y="4924402"/>
            <a:ext cx="410662" cy="413593"/>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7329006F-5318-4281-86F8-C83A042F912F}"/>
              </a:ext>
            </a:extLst>
          </p:cNvPr>
          <p:cNvPicPr>
            <a:picLocks noChangeAspect="1"/>
          </p:cNvPicPr>
          <p:nvPr/>
        </p:nvPicPr>
        <p:blipFill>
          <a:blip r:embed="rId12"/>
          <a:stretch>
            <a:fillRect/>
          </a:stretch>
        </p:blipFill>
        <p:spPr>
          <a:xfrm>
            <a:off x="192070" y="4840024"/>
            <a:ext cx="1223103" cy="1223103"/>
          </a:xfrm>
          <a:prstGeom prst="rect">
            <a:avLst/>
          </a:prstGeom>
        </p:spPr>
      </p:pic>
      <p:sp>
        <p:nvSpPr>
          <p:cNvPr id="24" name="四角形: 角を丸くする 23">
            <a:extLst>
              <a:ext uri="{FF2B5EF4-FFF2-40B4-BE49-F238E27FC236}">
                <a16:creationId xmlns:a16="http://schemas.microsoft.com/office/drawing/2014/main" id="{4B01849B-B54B-40D5-8E38-A6BA302234FD}"/>
              </a:ext>
            </a:extLst>
          </p:cNvPr>
          <p:cNvSpPr/>
          <p:nvPr/>
        </p:nvSpPr>
        <p:spPr>
          <a:xfrm>
            <a:off x="113240" y="4324506"/>
            <a:ext cx="1235325" cy="495568"/>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External</a:t>
            </a:r>
          </a:p>
          <a:p>
            <a:pPr algn="ctr"/>
            <a:r>
              <a:rPr kumimoji="1" lang="en-US" altLang="ja-JP" sz="1400" b="1" dirty="0"/>
              <a:t>system</a:t>
            </a:r>
            <a:endParaRPr kumimoji="1" lang="ja-JP" altLang="en-US" sz="1400" b="1" dirty="0"/>
          </a:p>
        </p:txBody>
      </p:sp>
      <p:pic>
        <p:nvPicPr>
          <p:cNvPr id="25" name="図 24">
            <a:extLst>
              <a:ext uri="{FF2B5EF4-FFF2-40B4-BE49-F238E27FC236}">
                <a16:creationId xmlns:a16="http://schemas.microsoft.com/office/drawing/2014/main" id="{F4C1ADCA-34A7-4706-9523-97AF3204ECC2}"/>
              </a:ext>
            </a:extLst>
          </p:cNvPr>
          <p:cNvPicPr>
            <a:picLocks noChangeAspect="1"/>
          </p:cNvPicPr>
          <p:nvPr/>
        </p:nvPicPr>
        <p:blipFill>
          <a:blip r:embed="rId13"/>
          <a:stretch>
            <a:fillRect/>
          </a:stretch>
        </p:blipFill>
        <p:spPr>
          <a:xfrm>
            <a:off x="2849967" y="5230055"/>
            <a:ext cx="451471" cy="516546"/>
          </a:xfrm>
          <a:prstGeom prst="rect">
            <a:avLst/>
          </a:prstGeom>
        </p:spPr>
      </p:pic>
      <p:sp>
        <p:nvSpPr>
          <p:cNvPr id="26" name="テキスト ボックス 44">
            <a:extLst>
              <a:ext uri="{FF2B5EF4-FFF2-40B4-BE49-F238E27FC236}">
                <a16:creationId xmlns:a16="http://schemas.microsoft.com/office/drawing/2014/main" id="{D4835E9A-2918-4160-B6E6-301B18350CEC}"/>
              </a:ext>
            </a:extLst>
          </p:cNvPr>
          <p:cNvSpPr txBox="1"/>
          <p:nvPr/>
        </p:nvSpPr>
        <p:spPr>
          <a:xfrm>
            <a:off x="1309812" y="4689046"/>
            <a:ext cx="1415440" cy="600164"/>
          </a:xfrm>
          <a:prstGeom prst="rect">
            <a:avLst/>
          </a:prstGeom>
          <a:noFill/>
        </p:spPr>
        <p:txBody>
          <a:bodyPr wrap="square" rtlCol="0">
            <a:spAutoFit/>
          </a:bodyPr>
          <a:lstStyle/>
          <a:p>
            <a:pPr algn="ctr"/>
            <a:r>
              <a:rPr lang="en-US" altLang="ja-JP" sz="1100" dirty="0"/>
              <a:t>Work</a:t>
            </a:r>
            <a:r>
              <a:rPr lang="ja-JP" altLang="en-US" sz="1100" dirty="0"/>
              <a:t> </a:t>
            </a:r>
            <a:r>
              <a:rPr lang="en-US" altLang="ja-JP" sz="1100" dirty="0"/>
              <a:t>instruction</a:t>
            </a:r>
            <a:r>
              <a:rPr lang="ja-JP" altLang="en-US" sz="1100" dirty="0"/>
              <a:t> </a:t>
            </a:r>
            <a:r>
              <a:rPr lang="en-US" altLang="ja-JP" sz="1100" dirty="0"/>
              <a:t>info</a:t>
            </a:r>
          </a:p>
          <a:p>
            <a:pPr algn="ctr"/>
            <a:r>
              <a:rPr lang="en-US" altLang="ja-JP" sz="1100" dirty="0"/>
              <a:t>&amp;</a:t>
            </a:r>
          </a:p>
          <a:p>
            <a:pPr algn="ctr"/>
            <a:r>
              <a:rPr lang="en-US" altLang="ja-JP" sz="1100" dirty="0"/>
              <a:t>Schedule</a:t>
            </a:r>
            <a:r>
              <a:rPr lang="ja-JP" altLang="en-US" sz="1100" dirty="0"/>
              <a:t> </a:t>
            </a:r>
            <a:r>
              <a:rPr lang="en-US" altLang="ja-JP" sz="1100" dirty="0"/>
              <a:t>info</a:t>
            </a:r>
          </a:p>
        </p:txBody>
      </p:sp>
      <p:grpSp>
        <p:nvGrpSpPr>
          <p:cNvPr id="27" name="グループ化 26">
            <a:extLst>
              <a:ext uri="{FF2B5EF4-FFF2-40B4-BE49-F238E27FC236}">
                <a16:creationId xmlns:a16="http://schemas.microsoft.com/office/drawing/2014/main" id="{8ED6CA2F-B475-4C26-AA58-A6FCBDCD589A}"/>
              </a:ext>
            </a:extLst>
          </p:cNvPr>
          <p:cNvGrpSpPr/>
          <p:nvPr/>
        </p:nvGrpSpPr>
        <p:grpSpPr>
          <a:xfrm>
            <a:off x="2996953" y="4286833"/>
            <a:ext cx="2385868" cy="1648029"/>
            <a:chOff x="3354078" y="5773896"/>
            <a:chExt cx="2385868" cy="1648029"/>
          </a:xfrm>
        </p:grpSpPr>
        <p:pic>
          <p:nvPicPr>
            <p:cNvPr id="28" name="Picture 2" descr="https://1.bp.blogspot.com/-rCJCc5TXS2A/Wj4ITxljhVI/AAAAAAABJJs/kOxuW2GgnHg9Q66KVAudTVs2vWXWff-nQCLcBGAs/s800/calender_woman.png">
              <a:extLst>
                <a:ext uri="{FF2B5EF4-FFF2-40B4-BE49-F238E27FC236}">
                  <a16:creationId xmlns:a16="http://schemas.microsoft.com/office/drawing/2014/main" id="{7338B9F4-9FAD-4EDF-88B2-9D91EB6F7B1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065" t="45974" r="57500" b="25870"/>
            <a:stretch/>
          </p:blipFill>
          <p:spPr bwMode="auto">
            <a:xfrm>
              <a:off x="4490593" y="6528857"/>
              <a:ext cx="1249353" cy="893068"/>
            </a:xfrm>
            <a:prstGeom prst="rect">
              <a:avLst/>
            </a:prstGeom>
            <a:noFill/>
            <a:extLst>
              <a:ext uri="{909E8E84-426E-40DD-AFC4-6F175D3DCCD1}">
                <a14:hiddenFill xmlns:a14="http://schemas.microsoft.com/office/drawing/2010/main">
                  <a:solidFill>
                    <a:srgbClr val="FFFFFF"/>
                  </a:solidFill>
                </a14:hiddenFill>
              </a:ext>
            </a:extLst>
          </p:spPr>
        </p:pic>
        <p:sp>
          <p:nvSpPr>
            <p:cNvPr id="29" name="楕円 28">
              <a:extLst>
                <a:ext uri="{FF2B5EF4-FFF2-40B4-BE49-F238E27FC236}">
                  <a16:creationId xmlns:a16="http://schemas.microsoft.com/office/drawing/2014/main" id="{80B89C9F-33B8-41EA-8C20-862D972676C1}"/>
                </a:ext>
              </a:extLst>
            </p:cNvPr>
            <p:cNvSpPr/>
            <p:nvPr/>
          </p:nvSpPr>
          <p:spPr>
            <a:xfrm>
              <a:off x="5382520" y="6627241"/>
              <a:ext cx="129931" cy="1210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吹き出し 19">
              <a:extLst>
                <a:ext uri="{FF2B5EF4-FFF2-40B4-BE49-F238E27FC236}">
                  <a16:creationId xmlns:a16="http://schemas.microsoft.com/office/drawing/2014/main" id="{38FE1D0A-180B-488A-ADD8-83D47BE26708}"/>
                </a:ext>
              </a:extLst>
            </p:cNvPr>
            <p:cNvSpPr/>
            <p:nvPr/>
          </p:nvSpPr>
          <p:spPr>
            <a:xfrm>
              <a:off x="3354078" y="5773896"/>
              <a:ext cx="1965784" cy="412969"/>
            </a:xfrm>
            <a:prstGeom prst="wedgeRectCallout">
              <a:avLst>
                <a:gd name="adj1" fmla="val 51931"/>
                <a:gd name="adj2" fmla="val 142327"/>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dirty="0"/>
            </a:p>
            <a:p>
              <a:r>
                <a:rPr lang="en-US" sz="1100" dirty="0"/>
                <a:t>The reports necessary on the day are obvious at a glance.</a:t>
              </a:r>
            </a:p>
            <a:p>
              <a:endParaRPr lang="en-US" altLang="ja-JP" sz="1100" dirty="0"/>
            </a:p>
          </p:txBody>
        </p:sp>
      </p:grpSp>
      <p:pic>
        <p:nvPicPr>
          <p:cNvPr id="31" name="図 23">
            <a:extLst>
              <a:ext uri="{FF2B5EF4-FFF2-40B4-BE49-F238E27FC236}">
                <a16:creationId xmlns:a16="http://schemas.microsoft.com/office/drawing/2014/main" id="{916AE47C-13A4-41F7-96EC-2D2FD77B1161}"/>
              </a:ext>
            </a:extLst>
          </p:cNvPr>
          <p:cNvPicPr>
            <a:picLocks noChangeAspect="1"/>
          </p:cNvPicPr>
          <p:nvPr/>
        </p:nvPicPr>
        <p:blipFill>
          <a:blip r:embed="rId15"/>
          <a:stretch>
            <a:fillRect/>
          </a:stretch>
        </p:blipFill>
        <p:spPr>
          <a:xfrm>
            <a:off x="4009848" y="5377612"/>
            <a:ext cx="479362" cy="546806"/>
          </a:xfrm>
          <a:prstGeom prst="rect">
            <a:avLst/>
          </a:prstGeom>
        </p:spPr>
      </p:pic>
      <p:sp>
        <p:nvSpPr>
          <p:cNvPr id="32" name="四角形吹き出し 19">
            <a:extLst>
              <a:ext uri="{FF2B5EF4-FFF2-40B4-BE49-F238E27FC236}">
                <a16:creationId xmlns:a16="http://schemas.microsoft.com/office/drawing/2014/main" id="{95C4D40A-780E-4967-868A-AB938EDDB0EC}"/>
              </a:ext>
            </a:extLst>
          </p:cNvPr>
          <p:cNvSpPr/>
          <p:nvPr/>
        </p:nvSpPr>
        <p:spPr>
          <a:xfrm>
            <a:off x="4049678" y="6823085"/>
            <a:ext cx="2737863" cy="338265"/>
          </a:xfrm>
          <a:prstGeom prst="wedgeRectCallout">
            <a:avLst>
              <a:gd name="adj1" fmla="val -30202"/>
              <a:gd name="adj2" fmla="val -145455"/>
            </a:avLst>
          </a:prstGeom>
        </p:spPr>
        <p:style>
          <a:lnRef idx="1">
            <a:schemeClr val="accent4"/>
          </a:lnRef>
          <a:fillRef idx="3">
            <a:schemeClr val="accent4"/>
          </a:fillRef>
          <a:effectRef idx="2">
            <a:schemeClr val="accent4"/>
          </a:effectRef>
          <a:fontRef idx="minor">
            <a:schemeClr val="lt1"/>
          </a:fontRef>
        </p:style>
        <p:txBody>
          <a:bodyPr rtlCol="0" anchor="ctr"/>
          <a:lstStyle/>
          <a:p>
            <a:endParaRPr lang="en-US" sz="1100" dirty="0"/>
          </a:p>
          <a:p>
            <a:r>
              <a:rPr lang="en-US" sz="1100" dirty="0"/>
              <a:t>Related technical documents and schedules, no camera required</a:t>
            </a:r>
          </a:p>
          <a:p>
            <a:endParaRPr lang="en-US" altLang="ja-JP" sz="1100" dirty="0"/>
          </a:p>
        </p:txBody>
      </p:sp>
      <p:pic>
        <p:nvPicPr>
          <p:cNvPr id="33" name="Picture 8" descr="https://4.bp.blogspot.com/-pX3VDqFvrOs/VCkbv5VSShI/AAAAAAAAnL8/dMnwQHL1X5s/s800/yajirushi04_hayai.png">
            <a:extLst>
              <a:ext uri="{FF2B5EF4-FFF2-40B4-BE49-F238E27FC236}">
                <a16:creationId xmlns:a16="http://schemas.microsoft.com/office/drawing/2014/main" id="{E4FE95C8-601D-495A-8D27-D9D89E4E99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3593911" y="5501413"/>
            <a:ext cx="465884" cy="326483"/>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44">
            <a:extLst>
              <a:ext uri="{FF2B5EF4-FFF2-40B4-BE49-F238E27FC236}">
                <a16:creationId xmlns:a16="http://schemas.microsoft.com/office/drawing/2014/main" id="{BFAF31EA-F610-4E0D-A3D4-622D18794557}"/>
              </a:ext>
            </a:extLst>
          </p:cNvPr>
          <p:cNvSpPr txBox="1"/>
          <p:nvPr/>
        </p:nvSpPr>
        <p:spPr>
          <a:xfrm>
            <a:off x="3540580" y="5793613"/>
            <a:ext cx="572546" cy="261610"/>
          </a:xfrm>
          <a:prstGeom prst="rect">
            <a:avLst/>
          </a:prstGeom>
          <a:noFill/>
        </p:spPr>
        <p:txBody>
          <a:bodyPr wrap="square" rtlCol="0">
            <a:spAutoFit/>
          </a:bodyPr>
          <a:lstStyle/>
          <a:p>
            <a:pPr algn="ctr"/>
            <a:r>
              <a:rPr lang="en-US" altLang="ja-JP" sz="1100" dirty="0"/>
              <a:t>Report</a:t>
            </a:r>
          </a:p>
        </p:txBody>
      </p:sp>
      <p:grpSp>
        <p:nvGrpSpPr>
          <p:cNvPr id="35" name="グループ化 34">
            <a:extLst>
              <a:ext uri="{FF2B5EF4-FFF2-40B4-BE49-F238E27FC236}">
                <a16:creationId xmlns:a16="http://schemas.microsoft.com/office/drawing/2014/main" id="{D8AD408A-F8EC-454D-BF7E-A057674A807E}"/>
              </a:ext>
            </a:extLst>
          </p:cNvPr>
          <p:cNvGrpSpPr/>
          <p:nvPr/>
        </p:nvGrpSpPr>
        <p:grpSpPr>
          <a:xfrm>
            <a:off x="250434" y="6502822"/>
            <a:ext cx="1748809" cy="1078865"/>
            <a:chOff x="96012" y="7686853"/>
            <a:chExt cx="1748809" cy="1078865"/>
          </a:xfrm>
        </p:grpSpPr>
        <p:grpSp>
          <p:nvGrpSpPr>
            <p:cNvPr id="36" name="グループ化 35">
              <a:extLst>
                <a:ext uri="{FF2B5EF4-FFF2-40B4-BE49-F238E27FC236}">
                  <a16:creationId xmlns:a16="http://schemas.microsoft.com/office/drawing/2014/main" id="{06BA19FF-F0A6-4605-82D9-964111FAEF5F}"/>
                </a:ext>
              </a:extLst>
            </p:cNvPr>
            <p:cNvGrpSpPr/>
            <p:nvPr/>
          </p:nvGrpSpPr>
          <p:grpSpPr>
            <a:xfrm>
              <a:off x="96012" y="7686853"/>
              <a:ext cx="1748809" cy="1078865"/>
              <a:chOff x="3140306" y="4675751"/>
              <a:chExt cx="1965258" cy="1370346"/>
            </a:xfrm>
          </p:grpSpPr>
          <p:sp>
            <p:nvSpPr>
              <p:cNvPr id="42" name="四角形: 角を丸くする 41">
                <a:extLst>
                  <a:ext uri="{FF2B5EF4-FFF2-40B4-BE49-F238E27FC236}">
                    <a16:creationId xmlns:a16="http://schemas.microsoft.com/office/drawing/2014/main" id="{628F182E-F786-4E3E-883E-DEBF661212CC}"/>
                  </a:ext>
                </a:extLst>
              </p:cNvPr>
              <p:cNvSpPr/>
              <p:nvPr/>
            </p:nvSpPr>
            <p:spPr>
              <a:xfrm>
                <a:off x="3152152" y="4675751"/>
                <a:ext cx="1953412" cy="137034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FF9B4D0-CBBD-4729-9184-D5C42943939F}"/>
                  </a:ext>
                </a:extLst>
              </p:cNvPr>
              <p:cNvSpPr txBox="1"/>
              <p:nvPr/>
            </p:nvSpPr>
            <p:spPr>
              <a:xfrm>
                <a:off x="3140306" y="4732372"/>
                <a:ext cx="1954123" cy="390930"/>
              </a:xfrm>
              <a:prstGeom prst="rect">
                <a:avLst/>
              </a:prstGeom>
              <a:noFill/>
            </p:spPr>
            <p:txBody>
              <a:bodyPr wrap="square" rtlCol="0">
                <a:spAutoFit/>
              </a:bodyPr>
              <a:lstStyle/>
              <a:p>
                <a:pPr algn="ctr"/>
                <a:r>
                  <a:rPr lang="en-US" altLang="ja-JP" sz="1400" dirty="0"/>
                  <a:t>Form</a:t>
                </a:r>
                <a:r>
                  <a:rPr lang="ja-JP" altLang="en-US" sz="1400" dirty="0"/>
                  <a:t> </a:t>
                </a:r>
                <a:r>
                  <a:rPr lang="en-US" altLang="ja-JP" sz="1400" dirty="0"/>
                  <a:t>data</a:t>
                </a:r>
                <a:endParaRPr kumimoji="1" lang="ja-JP" altLang="en-US" sz="1400" dirty="0"/>
              </a:p>
            </p:txBody>
          </p:sp>
        </p:grpSp>
        <p:pic>
          <p:nvPicPr>
            <p:cNvPr id="38" name="Picture 26" descr="A close up of a sign&#10;&#10;Description automatically generated">
              <a:extLst>
                <a:ext uri="{FF2B5EF4-FFF2-40B4-BE49-F238E27FC236}">
                  <a16:creationId xmlns:a16="http://schemas.microsoft.com/office/drawing/2014/main" id="{6A5CDBF2-3DAE-4333-9A3A-E9AD745AA960}"/>
                </a:ext>
              </a:extLst>
            </p:cNvPr>
            <p:cNvPicPr>
              <a:picLocks noChangeAspect="1"/>
            </p:cNvPicPr>
            <p:nvPr/>
          </p:nvPicPr>
          <p:blipFill>
            <a:blip r:embed="rId16"/>
            <a:stretch>
              <a:fillRect/>
            </a:stretch>
          </p:blipFill>
          <p:spPr>
            <a:xfrm>
              <a:off x="222042" y="8130681"/>
              <a:ext cx="484264" cy="484264"/>
            </a:xfrm>
            <a:prstGeom prst="rect">
              <a:avLst/>
            </a:prstGeom>
          </p:spPr>
        </p:pic>
        <p:pic>
          <p:nvPicPr>
            <p:cNvPr id="39" name="Picture 24" descr="A close up of a device&#10;&#10;Description automatically generated">
              <a:extLst>
                <a:ext uri="{FF2B5EF4-FFF2-40B4-BE49-F238E27FC236}">
                  <a16:creationId xmlns:a16="http://schemas.microsoft.com/office/drawing/2014/main" id="{1948C229-3F0C-464B-A33C-936E5F80C786}"/>
                </a:ext>
              </a:extLst>
            </p:cNvPr>
            <p:cNvPicPr>
              <a:picLocks noChangeAspect="1"/>
            </p:cNvPicPr>
            <p:nvPr/>
          </p:nvPicPr>
          <p:blipFill>
            <a:blip r:embed="rId17"/>
            <a:stretch>
              <a:fillRect/>
            </a:stretch>
          </p:blipFill>
          <p:spPr>
            <a:xfrm>
              <a:off x="709880" y="8130682"/>
              <a:ext cx="484263" cy="484263"/>
            </a:xfrm>
            <a:prstGeom prst="rect">
              <a:avLst/>
            </a:prstGeom>
          </p:spPr>
        </p:pic>
        <p:pic>
          <p:nvPicPr>
            <p:cNvPr id="41" name="図 276">
              <a:extLst>
                <a:ext uri="{FF2B5EF4-FFF2-40B4-BE49-F238E27FC236}">
                  <a16:creationId xmlns:a16="http://schemas.microsoft.com/office/drawing/2014/main" id="{768AC2C5-CAE8-4D94-960C-CC3E8E726A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4017" y="8126567"/>
              <a:ext cx="492494" cy="492494"/>
            </a:xfrm>
            <a:prstGeom prst="rect">
              <a:avLst/>
            </a:prstGeom>
          </p:spPr>
        </p:pic>
      </p:grpSp>
      <p:pic>
        <p:nvPicPr>
          <p:cNvPr id="45" name="Picture 8" descr="https://4.bp.blogspot.com/-pX3VDqFvrOs/VCkbv5VSShI/AAAAAAAAnL8/dMnwQHL1X5s/s800/yajirushi04_hayai.png">
            <a:extLst>
              <a:ext uri="{FF2B5EF4-FFF2-40B4-BE49-F238E27FC236}">
                <a16:creationId xmlns:a16="http://schemas.microsoft.com/office/drawing/2014/main" id="{254223BB-7E18-4913-9650-DA30B9C73A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199767">
            <a:off x="2002234" y="6005446"/>
            <a:ext cx="465884" cy="326483"/>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4">
            <a:extLst>
              <a:ext uri="{FF2B5EF4-FFF2-40B4-BE49-F238E27FC236}">
                <a16:creationId xmlns:a16="http://schemas.microsoft.com/office/drawing/2014/main" id="{3D3257DF-DC6B-446C-895B-70BBFCAC658C}"/>
              </a:ext>
            </a:extLst>
          </p:cNvPr>
          <p:cNvSpPr txBox="1"/>
          <p:nvPr/>
        </p:nvSpPr>
        <p:spPr>
          <a:xfrm>
            <a:off x="1827992" y="6305864"/>
            <a:ext cx="699888" cy="261610"/>
          </a:xfrm>
          <a:prstGeom prst="rect">
            <a:avLst/>
          </a:prstGeom>
          <a:noFill/>
        </p:spPr>
        <p:txBody>
          <a:bodyPr wrap="square" rtlCol="0">
            <a:spAutoFit/>
          </a:bodyPr>
          <a:lstStyle/>
          <a:p>
            <a:pPr algn="ctr"/>
            <a:r>
              <a:rPr lang="en-US" altLang="ja-JP" sz="1100" dirty="0"/>
              <a:t>Output</a:t>
            </a:r>
          </a:p>
        </p:txBody>
      </p:sp>
      <p:pic>
        <p:nvPicPr>
          <p:cNvPr id="47" name="Picture 12" descr="https://4.bp.blogspot.com/-4ew2IFYmQ24/U5l4o8FrA0I/AAAAAAAAhPs/mVuU_7QlAHE/s800/computer_tethering.png">
            <a:extLst>
              <a:ext uri="{FF2B5EF4-FFF2-40B4-BE49-F238E27FC236}">
                <a16:creationId xmlns:a16="http://schemas.microsoft.com/office/drawing/2014/main" id="{3A92E92E-3B0F-496E-9527-903C29E6FBB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95" t="15127" r="32546" b="60239"/>
          <a:stretch/>
        </p:blipFill>
        <p:spPr bwMode="auto">
          <a:xfrm rot="3170876">
            <a:off x="2822828" y="6092684"/>
            <a:ext cx="479892" cy="48331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グループ化 47">
            <a:extLst>
              <a:ext uri="{FF2B5EF4-FFF2-40B4-BE49-F238E27FC236}">
                <a16:creationId xmlns:a16="http://schemas.microsoft.com/office/drawing/2014/main" id="{2AA6EE1A-A4C3-4FC1-91D8-ED1BB0F99D34}"/>
              </a:ext>
            </a:extLst>
          </p:cNvPr>
          <p:cNvGrpSpPr/>
          <p:nvPr/>
        </p:nvGrpSpPr>
        <p:grpSpPr>
          <a:xfrm>
            <a:off x="2091821" y="6729747"/>
            <a:ext cx="1887520" cy="1237717"/>
            <a:chOff x="2115267" y="7913778"/>
            <a:chExt cx="1887520" cy="1237717"/>
          </a:xfrm>
        </p:grpSpPr>
        <p:grpSp>
          <p:nvGrpSpPr>
            <p:cNvPr id="49" name="グループ化 48">
              <a:extLst>
                <a:ext uri="{FF2B5EF4-FFF2-40B4-BE49-F238E27FC236}">
                  <a16:creationId xmlns:a16="http://schemas.microsoft.com/office/drawing/2014/main" id="{64E4F792-E9E2-4A66-914C-57A6DFA5CBC0}"/>
                </a:ext>
              </a:extLst>
            </p:cNvPr>
            <p:cNvGrpSpPr/>
            <p:nvPr/>
          </p:nvGrpSpPr>
          <p:grpSpPr>
            <a:xfrm>
              <a:off x="2115267" y="7913778"/>
              <a:ext cx="1887520" cy="1198134"/>
              <a:chOff x="2100169" y="8126566"/>
              <a:chExt cx="1887520" cy="1198134"/>
            </a:xfrm>
          </p:grpSpPr>
          <p:sp>
            <p:nvSpPr>
              <p:cNvPr id="53" name="四角形: 角を丸くする 52">
                <a:extLst>
                  <a:ext uri="{FF2B5EF4-FFF2-40B4-BE49-F238E27FC236}">
                    <a16:creationId xmlns:a16="http://schemas.microsoft.com/office/drawing/2014/main" id="{493C5506-1B37-4328-9337-A9BBF769986B}"/>
                  </a:ext>
                </a:extLst>
              </p:cNvPr>
              <p:cNvSpPr/>
              <p:nvPr/>
            </p:nvSpPr>
            <p:spPr>
              <a:xfrm>
                <a:off x="2100169" y="8126566"/>
                <a:ext cx="1887520" cy="11981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108D8600-E27B-491D-AC60-3762B836E226}"/>
                  </a:ext>
                </a:extLst>
              </p:cNvPr>
              <p:cNvPicPr>
                <a:picLocks noChangeAspect="1"/>
              </p:cNvPicPr>
              <p:nvPr/>
            </p:nvPicPr>
            <p:blipFill>
              <a:blip r:embed="rId19"/>
              <a:stretch>
                <a:fillRect/>
              </a:stretch>
            </p:blipFill>
            <p:spPr>
              <a:xfrm>
                <a:off x="2291342" y="8500224"/>
                <a:ext cx="545399" cy="545399"/>
              </a:xfrm>
              <a:prstGeom prst="rect">
                <a:avLst/>
              </a:prstGeom>
            </p:spPr>
          </p:pic>
          <p:pic>
            <p:nvPicPr>
              <p:cNvPr id="55" name="図 54">
                <a:extLst>
                  <a:ext uri="{FF2B5EF4-FFF2-40B4-BE49-F238E27FC236}">
                    <a16:creationId xmlns:a16="http://schemas.microsoft.com/office/drawing/2014/main" id="{C9F0D422-0B10-4489-B2ED-C99E2B4757D4}"/>
                  </a:ext>
                </a:extLst>
              </p:cNvPr>
              <p:cNvPicPr>
                <a:picLocks noChangeAspect="1"/>
              </p:cNvPicPr>
              <p:nvPr/>
            </p:nvPicPr>
            <p:blipFill>
              <a:blip r:embed="rId20"/>
              <a:stretch>
                <a:fillRect/>
              </a:stretch>
            </p:blipFill>
            <p:spPr>
              <a:xfrm>
                <a:off x="3345147" y="8496237"/>
                <a:ext cx="544420" cy="544420"/>
              </a:xfrm>
              <a:prstGeom prst="rect">
                <a:avLst/>
              </a:prstGeom>
            </p:spPr>
          </p:pic>
          <p:pic>
            <p:nvPicPr>
              <p:cNvPr id="56" name="図 55">
                <a:extLst>
                  <a:ext uri="{FF2B5EF4-FFF2-40B4-BE49-F238E27FC236}">
                    <a16:creationId xmlns:a16="http://schemas.microsoft.com/office/drawing/2014/main" id="{14F7E5A7-B034-495A-8C48-83AD8F7F974E}"/>
                  </a:ext>
                </a:extLst>
              </p:cNvPr>
              <p:cNvPicPr>
                <a:picLocks noChangeAspect="1"/>
              </p:cNvPicPr>
              <p:nvPr/>
            </p:nvPicPr>
            <p:blipFill>
              <a:blip r:embed="rId21"/>
              <a:stretch>
                <a:fillRect/>
              </a:stretch>
            </p:blipFill>
            <p:spPr>
              <a:xfrm>
                <a:off x="2820947" y="8494681"/>
                <a:ext cx="544420" cy="544420"/>
              </a:xfrm>
              <a:prstGeom prst="rect">
                <a:avLst/>
              </a:prstGeom>
            </p:spPr>
          </p:pic>
          <p:sp>
            <p:nvSpPr>
              <p:cNvPr id="57" name="テキスト ボックス 44">
                <a:extLst>
                  <a:ext uri="{FF2B5EF4-FFF2-40B4-BE49-F238E27FC236}">
                    <a16:creationId xmlns:a16="http://schemas.microsoft.com/office/drawing/2014/main" id="{FC977238-CDB3-40FC-AB96-7F9D44E54A0A}"/>
                  </a:ext>
                </a:extLst>
              </p:cNvPr>
              <p:cNvSpPr txBox="1"/>
              <p:nvPr/>
            </p:nvSpPr>
            <p:spPr>
              <a:xfrm>
                <a:off x="2211469" y="8180596"/>
                <a:ext cx="1735257" cy="400110"/>
              </a:xfrm>
              <a:prstGeom prst="rect">
                <a:avLst/>
              </a:prstGeom>
              <a:noFill/>
            </p:spPr>
            <p:txBody>
              <a:bodyPr wrap="square" rtlCol="0">
                <a:spAutoFit/>
              </a:bodyPr>
              <a:lstStyle/>
              <a:p>
                <a:r>
                  <a:rPr lang="en-US" altLang="ja-JP" sz="1000" b="1" dirty="0"/>
                  <a:t>Automatic folder division for each progress</a:t>
                </a:r>
              </a:p>
            </p:txBody>
          </p:sp>
        </p:grpSp>
        <p:sp>
          <p:nvSpPr>
            <p:cNvPr id="50" name="テキスト ボックス 44">
              <a:extLst>
                <a:ext uri="{FF2B5EF4-FFF2-40B4-BE49-F238E27FC236}">
                  <a16:creationId xmlns:a16="http://schemas.microsoft.com/office/drawing/2014/main" id="{29BB9322-8E8D-4B63-8060-45D0A10262B0}"/>
                </a:ext>
              </a:extLst>
            </p:cNvPr>
            <p:cNvSpPr txBox="1"/>
            <p:nvPr/>
          </p:nvSpPr>
          <p:spPr>
            <a:xfrm>
              <a:off x="2236103" y="8751385"/>
              <a:ext cx="637310" cy="400110"/>
            </a:xfrm>
            <a:prstGeom prst="rect">
              <a:avLst/>
            </a:prstGeom>
            <a:noFill/>
          </p:spPr>
          <p:txBody>
            <a:bodyPr wrap="square" rtlCol="0">
              <a:spAutoFit/>
            </a:bodyPr>
            <a:lstStyle/>
            <a:p>
              <a:pPr algn="ctr"/>
              <a:r>
                <a:rPr lang="en-US" altLang="ja-JP" sz="1000" dirty="0"/>
                <a:t>On-going</a:t>
              </a:r>
            </a:p>
          </p:txBody>
        </p:sp>
        <p:sp>
          <p:nvSpPr>
            <p:cNvPr id="51" name="テキスト ボックス 44">
              <a:extLst>
                <a:ext uri="{FF2B5EF4-FFF2-40B4-BE49-F238E27FC236}">
                  <a16:creationId xmlns:a16="http://schemas.microsoft.com/office/drawing/2014/main" id="{61DED9C8-8B12-45A4-9522-19048D083954}"/>
                </a:ext>
              </a:extLst>
            </p:cNvPr>
            <p:cNvSpPr txBox="1"/>
            <p:nvPr/>
          </p:nvSpPr>
          <p:spPr>
            <a:xfrm>
              <a:off x="2761109" y="8795901"/>
              <a:ext cx="595835" cy="246221"/>
            </a:xfrm>
            <a:prstGeom prst="rect">
              <a:avLst/>
            </a:prstGeom>
            <a:noFill/>
          </p:spPr>
          <p:txBody>
            <a:bodyPr wrap="square" rtlCol="0">
              <a:spAutoFit/>
            </a:bodyPr>
            <a:lstStyle/>
            <a:p>
              <a:pPr algn="ctr"/>
              <a:r>
                <a:rPr lang="en-US" altLang="ja-JP" sz="1000" dirty="0"/>
                <a:t>Claim</a:t>
              </a:r>
            </a:p>
          </p:txBody>
        </p:sp>
        <p:sp>
          <p:nvSpPr>
            <p:cNvPr id="52" name="テキスト ボックス 44">
              <a:extLst>
                <a:ext uri="{FF2B5EF4-FFF2-40B4-BE49-F238E27FC236}">
                  <a16:creationId xmlns:a16="http://schemas.microsoft.com/office/drawing/2014/main" id="{5E2F029C-290F-4C44-9169-F523F3FED5B7}"/>
                </a:ext>
              </a:extLst>
            </p:cNvPr>
            <p:cNvSpPr txBox="1"/>
            <p:nvPr/>
          </p:nvSpPr>
          <p:spPr>
            <a:xfrm>
              <a:off x="3293036" y="8795901"/>
              <a:ext cx="709750" cy="246221"/>
            </a:xfrm>
            <a:prstGeom prst="rect">
              <a:avLst/>
            </a:prstGeom>
            <a:noFill/>
          </p:spPr>
          <p:txBody>
            <a:bodyPr wrap="square" rtlCol="0">
              <a:spAutoFit/>
            </a:bodyPr>
            <a:lstStyle/>
            <a:p>
              <a:pPr algn="ctr"/>
              <a:r>
                <a:rPr lang="en-US" altLang="ja-JP" sz="1000" dirty="0"/>
                <a:t>Complete</a:t>
              </a:r>
            </a:p>
          </p:txBody>
        </p:sp>
      </p:grpSp>
      <p:sp>
        <p:nvSpPr>
          <p:cNvPr id="58" name="テキスト ボックス 57">
            <a:extLst>
              <a:ext uri="{FF2B5EF4-FFF2-40B4-BE49-F238E27FC236}">
                <a16:creationId xmlns:a16="http://schemas.microsoft.com/office/drawing/2014/main" id="{5A30D50C-BFF3-498E-AD03-4C3FE9919C0A}"/>
              </a:ext>
            </a:extLst>
          </p:cNvPr>
          <p:cNvSpPr txBox="1"/>
          <p:nvPr/>
        </p:nvSpPr>
        <p:spPr>
          <a:xfrm>
            <a:off x="4170514" y="7180617"/>
            <a:ext cx="2325637" cy="646331"/>
          </a:xfrm>
          <a:prstGeom prst="rect">
            <a:avLst/>
          </a:prstGeom>
          <a:noFill/>
        </p:spPr>
        <p:txBody>
          <a:bodyPr wrap="none" rtlCol="0">
            <a:spAutoFit/>
          </a:bodyPr>
          <a:lstStyle/>
          <a:p>
            <a:r>
              <a:rPr lang="ja-JP" altLang="en-US" sz="1200" b="1" dirty="0"/>
              <a:t>◎</a:t>
            </a:r>
            <a:r>
              <a:rPr lang="en-US" sz="1200" b="1" dirty="0"/>
              <a:t>Baggage reduction</a:t>
            </a:r>
            <a:endParaRPr lang="en-US" altLang="ja-JP" sz="1200" b="1" dirty="0"/>
          </a:p>
          <a:p>
            <a:r>
              <a:rPr lang="ja-JP" altLang="en-US" sz="1200" b="1" dirty="0"/>
              <a:t>◎</a:t>
            </a:r>
            <a:r>
              <a:rPr lang="en-US" sz="1200" b="1" dirty="0"/>
              <a:t>No post-processing man-hours </a:t>
            </a:r>
          </a:p>
          <a:p>
            <a:r>
              <a:rPr lang="en-US" sz="1200" b="1" dirty="0"/>
              <a:t>     required for photo data</a:t>
            </a:r>
            <a:endParaRPr lang="en-US" altLang="ja-JP" sz="1200" b="1" dirty="0"/>
          </a:p>
        </p:txBody>
      </p:sp>
      <p:sp>
        <p:nvSpPr>
          <p:cNvPr id="59" name="テキスト ボックス 58">
            <a:extLst>
              <a:ext uri="{FF2B5EF4-FFF2-40B4-BE49-F238E27FC236}">
                <a16:creationId xmlns:a16="http://schemas.microsoft.com/office/drawing/2014/main" id="{8DA3BE1E-9985-4E9F-B9F6-B4E5A74F0639}"/>
              </a:ext>
            </a:extLst>
          </p:cNvPr>
          <p:cNvSpPr txBox="1"/>
          <p:nvPr/>
        </p:nvSpPr>
        <p:spPr>
          <a:xfrm>
            <a:off x="2175850" y="8166877"/>
            <a:ext cx="1703284" cy="646331"/>
          </a:xfrm>
          <a:prstGeom prst="rect">
            <a:avLst/>
          </a:prstGeom>
          <a:noFill/>
        </p:spPr>
        <p:txBody>
          <a:bodyPr wrap="square" rtlCol="0">
            <a:spAutoFit/>
          </a:bodyPr>
          <a:lstStyle/>
          <a:p>
            <a:r>
              <a:rPr lang="ja-JP" altLang="en-US" sz="1200" b="1" dirty="0"/>
              <a:t>◎</a:t>
            </a:r>
            <a:r>
              <a:rPr lang="en-US" sz="1200" b="1" dirty="0"/>
              <a:t>Visualization of work</a:t>
            </a:r>
          </a:p>
          <a:p>
            <a:r>
              <a:rPr lang="en-US" sz="1200" b="1" dirty="0"/>
              <a:t>     progress</a:t>
            </a:r>
          </a:p>
          <a:p>
            <a:endParaRPr lang="en-US" altLang="ja-JP" sz="1200" b="1" dirty="0"/>
          </a:p>
        </p:txBody>
      </p:sp>
      <p:sp>
        <p:nvSpPr>
          <p:cNvPr id="60" name="テキスト ボックス 59">
            <a:extLst>
              <a:ext uri="{FF2B5EF4-FFF2-40B4-BE49-F238E27FC236}">
                <a16:creationId xmlns:a16="http://schemas.microsoft.com/office/drawing/2014/main" id="{26236727-2F98-4070-858B-1CD7C5193054}"/>
              </a:ext>
            </a:extLst>
          </p:cNvPr>
          <p:cNvSpPr txBox="1"/>
          <p:nvPr/>
        </p:nvSpPr>
        <p:spPr>
          <a:xfrm>
            <a:off x="250435" y="7606369"/>
            <a:ext cx="1703284" cy="1015663"/>
          </a:xfrm>
          <a:prstGeom prst="rect">
            <a:avLst/>
          </a:prstGeom>
          <a:noFill/>
        </p:spPr>
        <p:txBody>
          <a:bodyPr wrap="square" rtlCol="0">
            <a:spAutoFit/>
          </a:bodyPr>
          <a:lstStyle/>
          <a:p>
            <a:r>
              <a:rPr lang="ja-JP" altLang="en-US" sz="1200" b="1" dirty="0"/>
              <a:t>◎</a:t>
            </a:r>
            <a:r>
              <a:rPr lang="en-US" sz="1200" b="1" dirty="0"/>
              <a:t>Simplification of</a:t>
            </a:r>
          </a:p>
          <a:p>
            <a:r>
              <a:rPr lang="en-US" sz="1200" b="1" dirty="0"/>
              <a:t>     aggregation work</a:t>
            </a:r>
            <a:endParaRPr lang="en-US" altLang="ja-JP" sz="1200" b="1" dirty="0"/>
          </a:p>
          <a:p>
            <a:r>
              <a:rPr lang="ja-JP" altLang="en-US" sz="1200" b="1" dirty="0"/>
              <a:t>◎</a:t>
            </a:r>
            <a:r>
              <a:rPr lang="en-US" altLang="ja-JP" sz="1200" b="1" dirty="0"/>
              <a:t>Utilize</a:t>
            </a:r>
            <a:r>
              <a:rPr lang="en-US" sz="1200" b="1" dirty="0"/>
              <a:t> report information</a:t>
            </a:r>
          </a:p>
          <a:p>
            <a:endParaRPr lang="en-US" altLang="ja-JP" sz="1200" b="1" dirty="0"/>
          </a:p>
        </p:txBody>
      </p:sp>
      <p:pic>
        <p:nvPicPr>
          <p:cNvPr id="61" name="Picture 4" descr="https://3.bp.blogspot.com/-ZMrpdt1m_0w/XCQhF0FK6TI/AAAAAAABQ6U/pbbsQXyXetM_0O8KNzsVe_810K0L9j-AACLcBGAs/s800/saisenbako_qr.png">
            <a:extLst>
              <a:ext uri="{FF2B5EF4-FFF2-40B4-BE49-F238E27FC236}">
                <a16:creationId xmlns:a16="http://schemas.microsoft.com/office/drawing/2014/main" id="{4CC0DDE4-7F2C-4002-8711-4D6DE5051D5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41358" t="12254" r="41201" b="71335"/>
          <a:stretch/>
        </p:blipFill>
        <p:spPr bwMode="auto">
          <a:xfrm>
            <a:off x="5630863" y="5187938"/>
            <a:ext cx="463885" cy="448794"/>
          </a:xfrm>
          <a:prstGeom prst="rect">
            <a:avLst/>
          </a:prstGeom>
          <a:noFill/>
          <a:extLst>
            <a:ext uri="{909E8E84-426E-40DD-AFC4-6F175D3DCCD1}">
              <a14:hiddenFill xmlns:a14="http://schemas.microsoft.com/office/drawing/2010/main">
                <a:solidFill>
                  <a:srgbClr val="FFFFFF"/>
                </a:solidFill>
              </a14:hiddenFill>
            </a:ext>
          </a:extLst>
        </p:spPr>
      </p:pic>
      <p:sp>
        <p:nvSpPr>
          <p:cNvPr id="62" name="正方形/長方形 61">
            <a:extLst>
              <a:ext uri="{FF2B5EF4-FFF2-40B4-BE49-F238E27FC236}">
                <a16:creationId xmlns:a16="http://schemas.microsoft.com/office/drawing/2014/main" id="{115708D5-E491-49A5-9048-932964DC88B5}"/>
              </a:ext>
            </a:extLst>
          </p:cNvPr>
          <p:cNvSpPr/>
          <p:nvPr/>
        </p:nvSpPr>
        <p:spPr>
          <a:xfrm>
            <a:off x="5618966" y="5161421"/>
            <a:ext cx="487680" cy="508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吹き出し 19">
            <a:extLst>
              <a:ext uri="{FF2B5EF4-FFF2-40B4-BE49-F238E27FC236}">
                <a16:creationId xmlns:a16="http://schemas.microsoft.com/office/drawing/2014/main" id="{D312C56E-BA16-42C3-BEA2-ED20DC17DE11}"/>
              </a:ext>
            </a:extLst>
          </p:cNvPr>
          <p:cNvSpPr/>
          <p:nvPr/>
        </p:nvSpPr>
        <p:spPr>
          <a:xfrm>
            <a:off x="5065854" y="4126300"/>
            <a:ext cx="1676161" cy="578178"/>
          </a:xfrm>
          <a:prstGeom prst="wedgeRectCallout">
            <a:avLst>
              <a:gd name="adj1" fmla="val 3641"/>
              <a:gd name="adj2" fmla="val 137835"/>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dirty="0">
                <a:latin typeface="ヒラギノ角ゴ ProN W3" pitchFamily="34" charset="-128"/>
                <a:ea typeface="ヒラギノ角ゴ ProN W3" pitchFamily="34" charset="-128"/>
              </a:rPr>
              <a:t>Automatic input of basic equipment information from code</a:t>
            </a:r>
            <a:endParaRPr lang="ja-JP" altLang="en-US" sz="1100" dirty="0">
              <a:latin typeface="ヒラギノ角ゴ ProN W3" pitchFamily="34" charset="-128"/>
              <a:ea typeface="ヒラギノ角ゴ ProN W3" pitchFamily="34" charset="-128"/>
            </a:endParaRPr>
          </a:p>
        </p:txBody>
      </p:sp>
      <p:sp>
        <p:nvSpPr>
          <p:cNvPr id="69" name="テキスト ボックス 68">
            <a:extLst>
              <a:ext uri="{FF2B5EF4-FFF2-40B4-BE49-F238E27FC236}">
                <a16:creationId xmlns:a16="http://schemas.microsoft.com/office/drawing/2014/main" id="{B738A8BC-3FAC-494A-9E0A-1697EBF000DC}"/>
              </a:ext>
            </a:extLst>
          </p:cNvPr>
          <p:cNvSpPr txBox="1"/>
          <p:nvPr/>
        </p:nvSpPr>
        <p:spPr>
          <a:xfrm>
            <a:off x="4059795" y="3857087"/>
            <a:ext cx="1703284" cy="276999"/>
          </a:xfrm>
          <a:prstGeom prst="rect">
            <a:avLst/>
          </a:prstGeom>
          <a:noFill/>
        </p:spPr>
        <p:txBody>
          <a:bodyPr wrap="square" rtlCol="0">
            <a:spAutoFit/>
          </a:bodyPr>
          <a:lstStyle/>
          <a:p>
            <a:r>
              <a:rPr lang="ja-JP" altLang="en-US" sz="1200" b="1" dirty="0"/>
              <a:t>◎ </a:t>
            </a:r>
            <a:r>
              <a:rPr lang="en-US" altLang="ja-JP" sz="1200" b="1" dirty="0"/>
              <a:t>Work efficiency</a:t>
            </a:r>
          </a:p>
        </p:txBody>
      </p:sp>
      <p:sp>
        <p:nvSpPr>
          <p:cNvPr id="63" name="テキスト ボックス 62">
            <a:extLst>
              <a:ext uri="{FF2B5EF4-FFF2-40B4-BE49-F238E27FC236}">
                <a16:creationId xmlns:a16="http://schemas.microsoft.com/office/drawing/2014/main" id="{FD1F3750-D18A-4415-B912-D2E75D85BC4E}"/>
              </a:ext>
            </a:extLst>
          </p:cNvPr>
          <p:cNvSpPr txBox="1"/>
          <p:nvPr/>
        </p:nvSpPr>
        <p:spPr>
          <a:xfrm>
            <a:off x="-4370" y="260809"/>
            <a:ext cx="6862370" cy="409632"/>
          </a:xfrm>
          <a:prstGeom prst="rect">
            <a:avLst/>
          </a:prstGeom>
          <a:solidFill>
            <a:srgbClr val="00B05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More efficient after-sales service</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a:extLst>
              <a:ext uri="{FF2B5EF4-FFF2-40B4-BE49-F238E27FC236}">
                <a16:creationId xmlns:a16="http://schemas.microsoft.com/office/drawing/2014/main" id="{9044DE8C-F9B8-40B8-98A5-A77A0779C1A5}"/>
              </a:ext>
            </a:extLst>
          </p:cNvPr>
          <p:cNvSpPr/>
          <p:nvPr/>
        </p:nvSpPr>
        <p:spPr>
          <a:xfrm>
            <a:off x="-4370" y="-24326"/>
            <a:ext cx="6862370" cy="2921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Maintenance / Maintenance Business</a:t>
            </a:r>
          </a:p>
          <a:p>
            <a:pPr algn="ctr"/>
            <a:endParaRPr kumimoji="1" lang="ja-JP" altLang="en-US" sz="1400" dirty="0">
              <a:solidFill>
                <a:schemeClr val="tx1">
                  <a:lumMod val="75000"/>
                  <a:lumOff val="25000"/>
                </a:schemeClr>
              </a:solidFill>
            </a:endParaRPr>
          </a:p>
        </p:txBody>
      </p:sp>
      <p:sp>
        <p:nvSpPr>
          <p:cNvPr id="65" name="テキスト ボックス 3">
            <a:extLst>
              <a:ext uri="{FF2B5EF4-FFF2-40B4-BE49-F238E27FC236}">
                <a16:creationId xmlns:a16="http://schemas.microsoft.com/office/drawing/2014/main" id="{C4B57F3A-6193-4C1C-B542-D2B778942EF2}"/>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66" name="テキスト ボックス 6">
            <a:extLst>
              <a:ext uri="{FF2B5EF4-FFF2-40B4-BE49-F238E27FC236}">
                <a16:creationId xmlns:a16="http://schemas.microsoft.com/office/drawing/2014/main" id="{EE98B21C-5DCD-40AC-AE67-57ED3913597F}"/>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2481855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1938992"/>
          </a:xfrm>
          <a:prstGeom prst="rect">
            <a:avLst/>
          </a:prstGeom>
          <a:noFill/>
        </p:spPr>
        <p:txBody>
          <a:bodyPr wrap="square" rtlCol="0">
            <a:spAutoFit/>
          </a:bodyPr>
          <a:lstStyle/>
          <a:p>
            <a:pPr algn="ctr"/>
            <a:r>
              <a:rPr lang="en-US" sz="4000" dirty="0"/>
              <a:t>Operation Management</a:t>
            </a:r>
          </a:p>
          <a:p>
            <a:pPr algn="ctr"/>
            <a:r>
              <a:rPr lang="en-US" sz="4000" dirty="0"/>
              <a:t>Equipment Data Collection</a:t>
            </a:r>
          </a:p>
          <a:p>
            <a:pPr algn="ctr"/>
            <a:r>
              <a:rPr lang="en-US" sz="4000" dirty="0"/>
              <a:t>Daily Report Management</a:t>
            </a:r>
          </a:p>
        </p:txBody>
      </p:sp>
    </p:spTree>
    <p:extLst>
      <p:ext uri="{BB962C8B-B14F-4D97-AF65-F5344CB8AC3E}">
        <p14:creationId xmlns:p14="http://schemas.microsoft.com/office/powerpoint/2010/main" val="3801781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ãã¼ããã­ã»ããµã¼ã®ã¤ã©ã¹ãï¼éèããï¼">
            <a:extLst>
              <a:ext uri="{FF2B5EF4-FFF2-40B4-BE49-F238E27FC236}">
                <a16:creationId xmlns:a16="http://schemas.microsoft.com/office/drawing/2014/main" id="{63C89917-A34E-40D1-9825-8F3E51806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4" y="4263108"/>
            <a:ext cx="1901517" cy="1806441"/>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PLC information is handwritten into daily work reports every hour.</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Incomplete entry or incorrect entry of numerical values occurs.</a:t>
            </a:r>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10174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(Past) PLC results are directly imported into the daily work report,</a:t>
            </a:r>
          </a:p>
          <a:p>
            <a:r>
              <a:rPr lang="en-US" sz="1400" dirty="0">
                <a:solidFill>
                  <a:schemeClr val="tx1"/>
                </a:solidFill>
              </a:rPr>
              <a:t>   eliminating omissions and mistakes in entering numerical values.</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Data analysis accuracy is improved by collecting data together with</a:t>
            </a:r>
          </a:p>
          <a:p>
            <a:r>
              <a:rPr lang="en-US" sz="1400" dirty="0">
                <a:solidFill>
                  <a:schemeClr val="tx1"/>
                </a:solidFill>
              </a:rPr>
              <a:t>   information that can only be entered by workers.</a:t>
            </a:r>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a:t>
            </a:r>
            <a:r>
              <a:rPr lang="ja-JP" altLang="en-US" sz="1200" dirty="0"/>
              <a:t> </a:t>
            </a:r>
            <a:r>
              <a:rPr lang="en-US" altLang="ja-JP" sz="1200" dirty="0"/>
              <a:t>function</a:t>
            </a:r>
            <a:r>
              <a:rPr lang="ja-JP" altLang="en-US" sz="1200" dirty="0"/>
              <a:t> </a:t>
            </a:r>
            <a:r>
              <a:rPr lang="en-US" altLang="ja-JP" sz="1200" dirty="0"/>
              <a:t>to</a:t>
            </a:r>
            <a:r>
              <a:rPr lang="ja-JP" altLang="en-US" sz="1200" dirty="0"/>
              <a:t> </a:t>
            </a:r>
            <a:r>
              <a:rPr lang="en-US" altLang="ja-JP" sz="1200" dirty="0"/>
              <a:t>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a:t>
            </a:r>
            <a:r>
              <a:rPr lang="en-US" altLang="ja-JP" sz="1000" b="1" dirty="0" err="1">
                <a:solidFill>
                  <a:schemeClr val="tx1"/>
                </a:solidFill>
              </a:rPr>
              <a:t>ConMas</a:t>
            </a:r>
            <a:r>
              <a:rPr lang="en-US" altLang="ja-JP" sz="1000" b="1" dirty="0">
                <a:solidFill>
                  <a:schemeClr val="tx1"/>
                </a:solidFill>
              </a:rPr>
              <a:t> IoT Gateway PLC</a:t>
            </a:r>
            <a:r>
              <a:rPr lang="ja-JP" altLang="en-US" sz="1000" b="1" dirty="0">
                <a:solidFill>
                  <a:schemeClr val="tx1"/>
                </a:solidFill>
              </a:rPr>
              <a:t> </a:t>
            </a:r>
            <a:r>
              <a:rPr lang="en-US" altLang="ja-JP" sz="1000" b="1" dirty="0">
                <a:solidFill>
                  <a:schemeClr val="tx1"/>
                </a:solidFill>
              </a:rPr>
              <a:t>linkage # Action cluster</a:t>
            </a:r>
            <a:endParaRPr lang="ja-JP" altLang="en-US" sz="1000" b="1" dirty="0">
              <a:solidFill>
                <a:schemeClr val="tx1"/>
              </a:solidFill>
            </a:endParaRPr>
          </a:p>
        </p:txBody>
      </p:sp>
      <p:sp>
        <p:nvSpPr>
          <p:cNvPr id="46" name="テキスト ボックス 45">
            <a:extLst>
              <a:ext uri="{FF2B5EF4-FFF2-40B4-BE49-F238E27FC236}">
                <a16:creationId xmlns:a16="http://schemas.microsoft.com/office/drawing/2014/main" id="{10CF8197-8218-4FA7-A33C-88E2C75CCECF}"/>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Importing PLC information into daily work reports</a:t>
            </a:r>
          </a:p>
        </p:txBody>
      </p:sp>
      <p:sp>
        <p:nvSpPr>
          <p:cNvPr id="47" name="正方形/長方形 46">
            <a:extLst>
              <a:ext uri="{FF2B5EF4-FFF2-40B4-BE49-F238E27FC236}">
                <a16:creationId xmlns:a16="http://schemas.microsoft.com/office/drawing/2014/main" id="{A8768BA2-17D8-44A9-8B53-3E0B62F9D541}"/>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Manufacturing: Daily Report</a:t>
            </a:r>
          </a:p>
          <a:p>
            <a:pPr algn="ctr"/>
            <a:endParaRPr kumimoji="1" lang="ja-JP" altLang="en-US" sz="1400" dirty="0">
              <a:solidFill>
                <a:schemeClr val="tx1">
                  <a:lumMod val="75000"/>
                  <a:lumOff val="25000"/>
                </a:schemeClr>
              </a:solidFill>
            </a:endParaRPr>
          </a:p>
        </p:txBody>
      </p:sp>
      <p:pic>
        <p:nvPicPr>
          <p:cNvPr id="49" name="図 48">
            <a:extLst>
              <a:ext uri="{FF2B5EF4-FFF2-40B4-BE49-F238E27FC236}">
                <a16:creationId xmlns:a16="http://schemas.microsoft.com/office/drawing/2014/main" id="{87118CA0-A811-4BF0-8F23-1585B027B4B9}"/>
              </a:ext>
            </a:extLst>
          </p:cNvPr>
          <p:cNvPicPr>
            <a:picLocks noChangeAspect="1"/>
          </p:cNvPicPr>
          <p:nvPr/>
        </p:nvPicPr>
        <p:blipFill>
          <a:blip r:embed="rId5"/>
          <a:stretch>
            <a:fillRect/>
          </a:stretch>
        </p:blipFill>
        <p:spPr>
          <a:xfrm>
            <a:off x="949172" y="5641056"/>
            <a:ext cx="1375204" cy="868266"/>
          </a:xfrm>
          <a:prstGeom prst="rect">
            <a:avLst/>
          </a:prstGeom>
        </p:spPr>
      </p:pic>
      <p:pic>
        <p:nvPicPr>
          <p:cNvPr id="16" name="Picture 10" descr="https://3.bp.blogspot.com/-EFGKYlncIrA/V5NEK8mRY3I/AAAAAAAA8hU/s94FGMFPIGAnMxaY1T6uvhc_dz6QGSicACLcB/s800/job_sagyouin_tablet_man.png">
            <a:extLst>
              <a:ext uri="{FF2B5EF4-FFF2-40B4-BE49-F238E27FC236}">
                <a16:creationId xmlns:a16="http://schemas.microsoft.com/office/drawing/2014/main" id="{0330D7D2-4B55-41C7-9147-851FBD8446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05709" y="3937487"/>
            <a:ext cx="1735179" cy="22645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3.bp.blogspot.com/-9Lc_1jc9wzI/UNbkHj7AtPI/AAAAAAAAJTg/NyzlsbHc2B4/s1600/mark_exclamation.png">
            <a:extLst>
              <a:ext uri="{FF2B5EF4-FFF2-40B4-BE49-F238E27FC236}">
                <a16:creationId xmlns:a16="http://schemas.microsoft.com/office/drawing/2014/main" id="{5C4AB614-8C4C-41FB-BECC-1BE6E1580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1783" y="5111811"/>
            <a:ext cx="479183" cy="679191"/>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81134A52-6CC5-4815-8963-C77F325FF479}"/>
              </a:ext>
            </a:extLst>
          </p:cNvPr>
          <p:cNvPicPr>
            <a:picLocks noChangeAspect="1"/>
          </p:cNvPicPr>
          <p:nvPr/>
        </p:nvPicPr>
        <p:blipFill>
          <a:blip r:embed="rId8"/>
          <a:stretch>
            <a:fillRect/>
          </a:stretch>
        </p:blipFill>
        <p:spPr>
          <a:xfrm>
            <a:off x="3427579" y="6061280"/>
            <a:ext cx="3162919" cy="2420112"/>
          </a:xfrm>
          <a:prstGeom prst="rect">
            <a:avLst/>
          </a:prstGeom>
        </p:spPr>
      </p:pic>
      <p:pic>
        <p:nvPicPr>
          <p:cNvPr id="22" name="図 21">
            <a:extLst>
              <a:ext uri="{FF2B5EF4-FFF2-40B4-BE49-F238E27FC236}">
                <a16:creationId xmlns:a16="http://schemas.microsoft.com/office/drawing/2014/main" id="{8BB2678F-6CD0-489D-860A-D092AC2FAA17}"/>
              </a:ext>
            </a:extLst>
          </p:cNvPr>
          <p:cNvPicPr>
            <a:picLocks noChangeAspect="1"/>
          </p:cNvPicPr>
          <p:nvPr/>
        </p:nvPicPr>
        <p:blipFill>
          <a:blip r:embed="rId9"/>
          <a:stretch>
            <a:fillRect/>
          </a:stretch>
        </p:blipFill>
        <p:spPr>
          <a:xfrm>
            <a:off x="3538076" y="6169693"/>
            <a:ext cx="2912890" cy="2173713"/>
          </a:xfrm>
          <a:prstGeom prst="rect">
            <a:avLst/>
          </a:prstGeom>
          <a:solidFill>
            <a:schemeClr val="bg1"/>
          </a:solidFill>
          <a:ln>
            <a:solidFill>
              <a:schemeClr val="tx1">
                <a:lumMod val="85000"/>
                <a:lumOff val="15000"/>
              </a:schemeClr>
            </a:solidFill>
          </a:ln>
          <a:effectLst>
            <a:outerShdw blurRad="50800" dist="38100" dir="2700000" algn="tl" rotWithShape="0">
              <a:prstClr val="black">
                <a:alpha val="40000"/>
              </a:prstClr>
            </a:outerShdw>
          </a:effectLst>
        </p:spPr>
      </p:pic>
      <p:sp>
        <p:nvSpPr>
          <p:cNvPr id="23" name="角丸四角形 34">
            <a:extLst>
              <a:ext uri="{FF2B5EF4-FFF2-40B4-BE49-F238E27FC236}">
                <a16:creationId xmlns:a16="http://schemas.microsoft.com/office/drawing/2014/main" id="{60507E66-EEA6-4816-9B65-4FF3BE5A4DF1}"/>
              </a:ext>
            </a:extLst>
          </p:cNvPr>
          <p:cNvSpPr/>
          <p:nvPr/>
        </p:nvSpPr>
        <p:spPr>
          <a:xfrm>
            <a:off x="4742412" y="6563767"/>
            <a:ext cx="630887" cy="1546247"/>
          </a:xfrm>
          <a:prstGeom prst="roundRect">
            <a:avLst>
              <a:gd name="adj" fmla="val 7205"/>
            </a:avLst>
          </a:prstGeom>
          <a:noFill/>
          <a:ln w="25400" cap="flat" cmpd="sng" algn="ctr">
            <a:solidFill>
              <a:srgbClr val="7BCF27"/>
            </a:solidFill>
            <a:prstDash val="sysDash"/>
          </a:ln>
          <a:effectLst>
            <a:glow rad="101600">
              <a:srgbClr val="FFFF99">
                <a:alpha val="6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Calibri"/>
              <a:ea typeface="ＭＳ Ｐゴシック" panose="020B0600070205080204" pitchFamily="50" charset="-128"/>
              <a:cs typeface="+mn-cs"/>
            </a:endParaRPr>
          </a:p>
        </p:txBody>
      </p:sp>
      <p:sp>
        <p:nvSpPr>
          <p:cNvPr id="24" name="角丸四角形 34">
            <a:extLst>
              <a:ext uri="{FF2B5EF4-FFF2-40B4-BE49-F238E27FC236}">
                <a16:creationId xmlns:a16="http://schemas.microsoft.com/office/drawing/2014/main" id="{09F35175-58EB-4986-AF01-25B3329D9DA2}"/>
              </a:ext>
            </a:extLst>
          </p:cNvPr>
          <p:cNvSpPr/>
          <p:nvPr/>
        </p:nvSpPr>
        <p:spPr>
          <a:xfrm>
            <a:off x="5559608" y="6527760"/>
            <a:ext cx="851715" cy="1582254"/>
          </a:xfrm>
          <a:prstGeom prst="roundRect">
            <a:avLst>
              <a:gd name="adj" fmla="val 7205"/>
            </a:avLst>
          </a:prstGeom>
          <a:noFill/>
          <a:ln w="25400" cap="flat" cmpd="sng" algn="ctr">
            <a:solidFill>
              <a:srgbClr val="FF0000"/>
            </a:solidFill>
            <a:prstDash val="sysDash"/>
          </a:ln>
          <a:effectLst>
            <a:glow rad="101600">
              <a:srgbClr val="FFCCCC">
                <a:alpha val="6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Calibri"/>
              <a:ea typeface="ＭＳ Ｐゴシック" panose="020B0600070205080204" pitchFamily="50" charset="-128"/>
              <a:cs typeface="+mn-cs"/>
            </a:endParaRPr>
          </a:p>
        </p:txBody>
      </p:sp>
      <p:sp>
        <p:nvSpPr>
          <p:cNvPr id="25" name="吹き出し: 四角形 24">
            <a:extLst>
              <a:ext uri="{FF2B5EF4-FFF2-40B4-BE49-F238E27FC236}">
                <a16:creationId xmlns:a16="http://schemas.microsoft.com/office/drawing/2014/main" id="{101509FA-811F-4E26-88B4-F00B157C52C6}"/>
              </a:ext>
            </a:extLst>
          </p:cNvPr>
          <p:cNvSpPr/>
          <p:nvPr/>
        </p:nvSpPr>
        <p:spPr>
          <a:xfrm>
            <a:off x="3624030" y="5813181"/>
            <a:ext cx="1449966" cy="476200"/>
          </a:xfrm>
          <a:prstGeom prst="wedgeRectCallout">
            <a:avLst>
              <a:gd name="adj1" fmla="val 33630"/>
              <a:gd name="adj2" fmla="val 158069"/>
            </a:avLst>
          </a:prstGeom>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000" b="1" dirty="0">
                <a:gradFill>
                  <a:gsLst>
                    <a:gs pos="0">
                      <a:srgbClr val="292929">
                        <a:lumMod val="90000"/>
                        <a:lumOff val="10000"/>
                      </a:srgbClr>
                    </a:gs>
                    <a:gs pos="86000">
                      <a:srgbClr val="292929">
                        <a:lumMod val="90000"/>
                        <a:lumOff val="10000"/>
                      </a:srgbClr>
                    </a:gs>
                  </a:gsLst>
                  <a:lin ang="5400000" scaled="0"/>
                </a:gradFill>
                <a:latin typeface="Meiryo UI" panose="020B0604030504040204" pitchFamily="50" charset="-128"/>
                <a:ea typeface="Meiryo UI" panose="020B0604030504040204" pitchFamily="50" charset="-128"/>
                <a:cs typeface="Meiryo UI" panose="020B0604030504040204" pitchFamily="50" charset="-128"/>
              </a:rPr>
              <a:t>Obtained from PLC and completed automatically</a:t>
            </a:r>
            <a:endParaRPr kumimoji="1" lang="ja-JP" altLang="en-US" sz="1000" b="1" dirty="0"/>
          </a:p>
        </p:txBody>
      </p:sp>
      <p:sp>
        <p:nvSpPr>
          <p:cNvPr id="26" name="吹き出し: 四角形 25">
            <a:extLst>
              <a:ext uri="{FF2B5EF4-FFF2-40B4-BE49-F238E27FC236}">
                <a16:creationId xmlns:a16="http://schemas.microsoft.com/office/drawing/2014/main" id="{92DC513B-3656-44F8-9825-B2788EC91D6A}"/>
              </a:ext>
            </a:extLst>
          </p:cNvPr>
          <p:cNvSpPr/>
          <p:nvPr/>
        </p:nvSpPr>
        <p:spPr>
          <a:xfrm>
            <a:off x="5499526" y="5813180"/>
            <a:ext cx="1265777" cy="495417"/>
          </a:xfrm>
          <a:prstGeom prst="wedgeRectCallout">
            <a:avLst>
              <a:gd name="adj1" fmla="val -19806"/>
              <a:gd name="adj2" fmla="val 107364"/>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200" b="1" dirty="0"/>
              <a:t>Filled in by the operator</a:t>
            </a:r>
            <a:endParaRPr kumimoji="1" lang="ja-JP" altLang="en-US" sz="1200" b="1" dirty="0"/>
          </a:p>
        </p:txBody>
      </p:sp>
      <p:sp>
        <p:nvSpPr>
          <p:cNvPr id="10" name="テキスト ボックス 9">
            <a:extLst>
              <a:ext uri="{FF2B5EF4-FFF2-40B4-BE49-F238E27FC236}">
                <a16:creationId xmlns:a16="http://schemas.microsoft.com/office/drawing/2014/main" id="{C1A7AF0C-6D48-41D2-802B-70066AC65118}"/>
              </a:ext>
            </a:extLst>
          </p:cNvPr>
          <p:cNvSpPr txBox="1"/>
          <p:nvPr/>
        </p:nvSpPr>
        <p:spPr>
          <a:xfrm>
            <a:off x="4710384" y="6680103"/>
            <a:ext cx="721672" cy="169277"/>
          </a:xfrm>
          <a:prstGeom prst="rect">
            <a:avLst/>
          </a:prstGeom>
          <a:noFill/>
        </p:spPr>
        <p:txBody>
          <a:bodyPr wrap="none" rtlCol="0">
            <a:spAutoFit/>
          </a:bodyPr>
          <a:lstStyle/>
          <a:p>
            <a:r>
              <a:rPr kumimoji="1" lang="en-US" altLang="ja-JP" sz="500" dirty="0"/>
              <a:t>100    230     20      34</a:t>
            </a:r>
            <a:endParaRPr kumimoji="1" lang="ja-JP" altLang="en-US" sz="500" dirty="0"/>
          </a:p>
        </p:txBody>
      </p:sp>
      <p:pic>
        <p:nvPicPr>
          <p:cNvPr id="28" name="図 27">
            <a:extLst>
              <a:ext uri="{FF2B5EF4-FFF2-40B4-BE49-F238E27FC236}">
                <a16:creationId xmlns:a16="http://schemas.microsoft.com/office/drawing/2014/main" id="{2A338216-1876-4C09-9BA3-DFC2AF6281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534171" y="5863614"/>
            <a:ext cx="778230" cy="922632"/>
          </a:xfrm>
          <a:prstGeom prst="rect">
            <a:avLst/>
          </a:prstGeom>
        </p:spPr>
      </p:pic>
      <p:sp>
        <p:nvSpPr>
          <p:cNvPr id="27" name="テキスト ボックス 3">
            <a:extLst>
              <a:ext uri="{FF2B5EF4-FFF2-40B4-BE49-F238E27FC236}">
                <a16:creationId xmlns:a16="http://schemas.microsoft.com/office/drawing/2014/main" id="{944B6859-B62B-4D04-91B8-D7064FF9496B}"/>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29" name="テキスト ボックス 6">
            <a:extLst>
              <a:ext uri="{FF2B5EF4-FFF2-40B4-BE49-F238E27FC236}">
                <a16:creationId xmlns:a16="http://schemas.microsoft.com/office/drawing/2014/main" id="{47FA44C5-2CEB-4480-9741-3DC1C70730AB}"/>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175289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2585323"/>
          </a:xfrm>
          <a:prstGeom prst="rect">
            <a:avLst/>
          </a:prstGeom>
          <a:noFill/>
        </p:spPr>
        <p:txBody>
          <a:bodyPr wrap="square" rtlCol="0">
            <a:spAutoFit/>
          </a:bodyPr>
          <a:lstStyle/>
          <a:p>
            <a:pPr algn="ctr"/>
            <a:r>
              <a:rPr lang="en-US" altLang="ja-JP" sz="5400" dirty="0">
                <a:solidFill>
                  <a:schemeClr val="tx1">
                    <a:lumMod val="90000"/>
                    <a:lumOff val="10000"/>
                  </a:schemeClr>
                </a:solidFill>
              </a:rPr>
              <a:t>Daily</a:t>
            </a:r>
            <a:r>
              <a:rPr lang="ja-JP" altLang="en-US" sz="5400" dirty="0">
                <a:solidFill>
                  <a:schemeClr val="tx1">
                    <a:lumMod val="90000"/>
                    <a:lumOff val="10000"/>
                  </a:schemeClr>
                </a:solidFill>
              </a:rPr>
              <a:t> </a:t>
            </a:r>
            <a:r>
              <a:rPr lang="en-US" altLang="ja-JP" sz="5400" dirty="0">
                <a:solidFill>
                  <a:schemeClr val="tx1">
                    <a:lumMod val="90000"/>
                    <a:lumOff val="10000"/>
                  </a:schemeClr>
                </a:solidFill>
              </a:rPr>
              <a:t>Work</a:t>
            </a:r>
            <a:r>
              <a:rPr lang="ja-JP" altLang="en-US" sz="5400" dirty="0">
                <a:solidFill>
                  <a:schemeClr val="tx1">
                    <a:lumMod val="90000"/>
                    <a:lumOff val="10000"/>
                  </a:schemeClr>
                </a:solidFill>
              </a:rPr>
              <a:t> </a:t>
            </a:r>
            <a:r>
              <a:rPr lang="en-US" altLang="ja-JP" sz="5400" dirty="0">
                <a:solidFill>
                  <a:schemeClr val="tx1">
                    <a:lumMod val="90000"/>
                    <a:lumOff val="10000"/>
                  </a:schemeClr>
                </a:solidFill>
              </a:rPr>
              <a:t>Report</a:t>
            </a:r>
          </a:p>
          <a:p>
            <a:pPr algn="ctr"/>
            <a:r>
              <a:rPr lang="en-US" altLang="ja-JP" sz="5400" dirty="0">
                <a:solidFill>
                  <a:schemeClr val="tx1">
                    <a:lumMod val="90000"/>
                    <a:lumOff val="10000"/>
                  </a:schemeClr>
                </a:solidFill>
              </a:rPr>
              <a:t>Collecting</a:t>
            </a:r>
            <a:r>
              <a:rPr lang="ja-JP" altLang="en-US" sz="5400" dirty="0">
                <a:solidFill>
                  <a:schemeClr val="tx1">
                    <a:lumMod val="90000"/>
                    <a:lumOff val="10000"/>
                  </a:schemeClr>
                </a:solidFill>
              </a:rPr>
              <a:t> </a:t>
            </a:r>
            <a:r>
              <a:rPr lang="en-US" altLang="ja-JP" sz="5400" dirty="0">
                <a:solidFill>
                  <a:schemeClr val="tx1">
                    <a:lumMod val="90000"/>
                    <a:lumOff val="10000"/>
                  </a:schemeClr>
                </a:solidFill>
              </a:rPr>
              <a:t>production result data</a:t>
            </a:r>
            <a:endParaRPr lang="ja-JP" altLang="en-US" sz="5400" dirty="0">
              <a:solidFill>
                <a:schemeClr val="tx1">
                  <a:lumMod val="90000"/>
                  <a:lumOff val="10000"/>
                </a:schemeClr>
              </a:solidFill>
            </a:endParaRPr>
          </a:p>
        </p:txBody>
      </p:sp>
    </p:spTree>
    <p:extLst>
      <p:ext uri="{BB962C8B-B14F-4D97-AF65-F5344CB8AC3E}">
        <p14:creationId xmlns:p14="http://schemas.microsoft.com/office/powerpoint/2010/main" val="2464337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1754326"/>
          </a:xfrm>
          <a:prstGeom prst="rect">
            <a:avLst/>
          </a:prstGeom>
          <a:noFill/>
        </p:spPr>
        <p:txBody>
          <a:bodyPr wrap="square" rtlCol="0">
            <a:spAutoFit/>
          </a:bodyPr>
          <a:lstStyle/>
          <a:p>
            <a:pPr algn="ctr"/>
            <a:r>
              <a:rPr lang="en-US" sz="3600" dirty="0"/>
              <a:t>Visualization of On-site Information</a:t>
            </a:r>
          </a:p>
          <a:p>
            <a:pPr algn="ctr"/>
            <a:r>
              <a:rPr lang="en-US" sz="3600" dirty="0"/>
              <a:t>Data Analysis</a:t>
            </a:r>
          </a:p>
          <a:p>
            <a:pPr algn="ctr"/>
            <a:r>
              <a:rPr lang="en-US" sz="3600" dirty="0"/>
              <a:t>Other Business</a:t>
            </a:r>
          </a:p>
        </p:txBody>
      </p:sp>
    </p:spTree>
    <p:extLst>
      <p:ext uri="{BB962C8B-B14F-4D97-AF65-F5344CB8AC3E}">
        <p14:creationId xmlns:p14="http://schemas.microsoft.com/office/powerpoint/2010/main" val="700210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4208A3FD-0F8A-46F0-934B-D4948D582306}"/>
              </a:ext>
            </a:extLst>
          </p:cNvPr>
          <p:cNvSpPr/>
          <p:nvPr/>
        </p:nvSpPr>
        <p:spPr>
          <a:xfrm>
            <a:off x="3831519" y="4011927"/>
            <a:ext cx="2935312" cy="3124329"/>
          </a:xfrm>
          <a:prstGeom prst="rect">
            <a:avLst/>
          </a:prstGeom>
          <a:solidFill>
            <a:schemeClr val="accent4">
              <a:lumMod val="20000"/>
              <a:lumOff val="80000"/>
            </a:scheme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195F40-F14A-4EC0-9D3F-B3518397ECF3}"/>
              </a:ext>
            </a:extLst>
          </p:cNvPr>
          <p:cNvSpPr txBox="1"/>
          <p:nvPr/>
        </p:nvSpPr>
        <p:spPr>
          <a:xfrm>
            <a:off x="-4370" y="1582615"/>
            <a:ext cx="6815478" cy="465639"/>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6" name="矢印: 五方向 5">
            <a:extLst>
              <a:ext uri="{FF2B5EF4-FFF2-40B4-BE49-F238E27FC236}">
                <a16:creationId xmlns:a16="http://schemas.microsoft.com/office/drawing/2014/main" id="{89986319-B0A2-4D28-961B-ED8DF67311B4}"/>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BA2117D1-9D92-4578-A83D-557D7D60FB78}"/>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en-US" altLang="ja-JP" sz="1200" dirty="0">
                <a:solidFill>
                  <a:schemeClr val="tx1"/>
                </a:solidFill>
              </a:rPr>
              <a:t>It takes a long time summarize data to be analyzed after collecting data on site. </a:t>
            </a:r>
          </a:p>
          <a:p>
            <a:r>
              <a:rPr lang="ja-JP" altLang="en-US" sz="1200" dirty="0">
                <a:solidFill>
                  <a:schemeClr val="tx1"/>
                </a:solidFill>
              </a:rPr>
              <a:t>・</a:t>
            </a:r>
            <a:r>
              <a:rPr lang="en-US" altLang="ja-JP" sz="1200" dirty="0">
                <a:solidFill>
                  <a:schemeClr val="tx1"/>
                </a:solidFill>
              </a:rPr>
              <a:t>Until finishing analysis and countermeasure, production needs to keep going with unknown </a:t>
            </a:r>
          </a:p>
          <a:p>
            <a:r>
              <a:rPr lang="en-US" altLang="ja-JP" sz="1200" dirty="0">
                <a:solidFill>
                  <a:schemeClr val="tx1"/>
                </a:solidFill>
              </a:rPr>
              <a:t>  problems.</a:t>
            </a:r>
            <a:endParaRPr lang="ja-JP" altLang="en-US" sz="1200" dirty="0">
              <a:solidFill>
                <a:schemeClr val="tx1"/>
              </a:solidFill>
            </a:endParaRPr>
          </a:p>
        </p:txBody>
      </p:sp>
      <p:sp>
        <p:nvSpPr>
          <p:cNvPr id="9" name="矢印: 五方向 8">
            <a:extLst>
              <a:ext uri="{FF2B5EF4-FFF2-40B4-BE49-F238E27FC236}">
                <a16:creationId xmlns:a16="http://schemas.microsoft.com/office/drawing/2014/main" id="{46A3E055-1A6C-418A-852B-CF8708DD028D}"/>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正方形/長方形 10">
            <a:extLst>
              <a:ext uri="{FF2B5EF4-FFF2-40B4-BE49-F238E27FC236}">
                <a16:creationId xmlns:a16="http://schemas.microsoft.com/office/drawing/2014/main" id="{6229448A-71E1-4CA2-A483-6155CBC740EB}"/>
              </a:ext>
            </a:extLst>
          </p:cNvPr>
          <p:cNvSpPr/>
          <p:nvPr/>
        </p:nvSpPr>
        <p:spPr>
          <a:xfrm>
            <a:off x="255477" y="2671931"/>
            <a:ext cx="6347046" cy="8337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altLang="ja-JP" sz="1400" dirty="0">
                <a:solidFill>
                  <a:schemeClr val="tx1"/>
                </a:solidFill>
              </a:rPr>
              <a:t>Became to detect an abnormality quickly.</a:t>
            </a:r>
          </a:p>
          <a:p>
            <a:r>
              <a:rPr lang="ja-JP" altLang="en-US" sz="1400" dirty="0">
                <a:solidFill>
                  <a:schemeClr val="tx1"/>
                </a:solidFill>
              </a:rPr>
              <a:t>・</a:t>
            </a:r>
            <a:r>
              <a:rPr lang="en-US" altLang="ja-JP" sz="1400" dirty="0">
                <a:solidFill>
                  <a:schemeClr val="tx1"/>
                </a:solidFill>
              </a:rPr>
              <a:t>Since data past 24 hours are summarized automatically, KPI to investigate the cause can be shown in real-time.</a:t>
            </a:r>
          </a:p>
        </p:txBody>
      </p:sp>
      <p:sp>
        <p:nvSpPr>
          <p:cNvPr id="12" name="矢印: 五方向 11">
            <a:extLst>
              <a:ext uri="{FF2B5EF4-FFF2-40B4-BE49-F238E27FC236}">
                <a16:creationId xmlns:a16="http://schemas.microsoft.com/office/drawing/2014/main" id="{7EF68EB5-80F5-41B8-8EBA-9920FEBA710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テキスト ボックス 12">
            <a:extLst>
              <a:ext uri="{FF2B5EF4-FFF2-40B4-BE49-F238E27FC236}">
                <a16:creationId xmlns:a16="http://schemas.microsoft.com/office/drawing/2014/main" id="{8D864621-3123-43E6-B119-9F570732D14F}"/>
              </a:ext>
            </a:extLst>
          </p:cNvPr>
          <p:cNvSpPr txBox="1"/>
          <p:nvPr/>
        </p:nvSpPr>
        <p:spPr>
          <a:xfrm>
            <a:off x="233773" y="8452493"/>
            <a:ext cx="2597459" cy="276999"/>
          </a:xfrm>
          <a:prstGeom prst="rect">
            <a:avLst/>
          </a:prstGeom>
          <a:noFill/>
        </p:spPr>
        <p:txBody>
          <a:bodyPr wrap="square" rtlCol="0">
            <a:spAutoFit/>
          </a:bodyPr>
          <a:lstStyle/>
          <a:p>
            <a:r>
              <a:rPr lang="en-US" altLang="ja-JP" sz="1200" dirty="0"/>
              <a:t>i-Reporter function to use</a:t>
            </a:r>
            <a:endParaRPr lang="ja-JP" altLang="en-US" sz="1200" dirty="0"/>
          </a:p>
        </p:txBody>
      </p:sp>
      <p:sp>
        <p:nvSpPr>
          <p:cNvPr id="14" name="正方形/長方形 13">
            <a:extLst>
              <a:ext uri="{FF2B5EF4-FFF2-40B4-BE49-F238E27FC236}">
                <a16:creationId xmlns:a16="http://schemas.microsoft.com/office/drawing/2014/main" id="{D8F133CF-161A-4C14-9EE0-DC4C63D1F442}"/>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a:t>
            </a:r>
            <a:r>
              <a:rPr lang="en-US" altLang="ja-JP" sz="1000" b="1" dirty="0">
                <a:solidFill>
                  <a:schemeClr val="tx1"/>
                </a:solidFill>
              </a:rPr>
              <a:t>External system linkage/</a:t>
            </a:r>
            <a:r>
              <a:rPr lang="ja-JP" altLang="en-US" sz="1000" b="1" dirty="0">
                <a:solidFill>
                  <a:schemeClr val="tx1"/>
                </a:solidFill>
              </a:rPr>
              <a:t>＃</a:t>
            </a:r>
            <a:r>
              <a:rPr lang="en-US" altLang="ja-JP" sz="1000" b="1" dirty="0">
                <a:solidFill>
                  <a:schemeClr val="tx1"/>
                </a:solidFill>
              </a:rPr>
              <a:t>BI Tool</a:t>
            </a:r>
            <a:endParaRPr lang="ja-JP" altLang="en-US" sz="1000" b="1" dirty="0">
              <a:solidFill>
                <a:schemeClr val="tx1"/>
              </a:solidFill>
            </a:endParaRPr>
          </a:p>
        </p:txBody>
      </p:sp>
      <p:pic>
        <p:nvPicPr>
          <p:cNvPr id="15" name="図 14">
            <a:extLst>
              <a:ext uri="{FF2B5EF4-FFF2-40B4-BE49-F238E27FC236}">
                <a16:creationId xmlns:a16="http://schemas.microsoft.com/office/drawing/2014/main" id="{79255869-B054-4526-B400-BE6E46A699B1}"/>
              </a:ext>
            </a:extLst>
          </p:cNvPr>
          <p:cNvPicPr>
            <a:picLocks noChangeAspect="1"/>
          </p:cNvPicPr>
          <p:nvPr/>
        </p:nvPicPr>
        <p:blipFill>
          <a:blip r:embed="rId2"/>
          <a:stretch>
            <a:fillRect/>
          </a:stretch>
        </p:blipFill>
        <p:spPr>
          <a:xfrm>
            <a:off x="2093255" y="5229762"/>
            <a:ext cx="1469544" cy="1469544"/>
          </a:xfrm>
          <a:prstGeom prst="rect">
            <a:avLst/>
          </a:prstGeom>
        </p:spPr>
      </p:pic>
      <p:pic>
        <p:nvPicPr>
          <p:cNvPr id="16" name="Picture 6" descr="https://1.bp.blogspot.com/-TKjTYaM3rk8/WLEuop1AmWI/AAAAAAABCFw/syyafF_VhcwrIjov-ieSP59D9rBsS6MUwCLcB/s800/computer05_businessman.png">
            <a:extLst>
              <a:ext uri="{FF2B5EF4-FFF2-40B4-BE49-F238E27FC236}">
                <a16:creationId xmlns:a16="http://schemas.microsoft.com/office/drawing/2014/main" id="{0AA66A9B-DDE9-4D04-92CF-514CE34A9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38495" y="7301010"/>
            <a:ext cx="1026182" cy="103259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288CF698-9006-440E-9921-1EEEBAABBD94}"/>
              </a:ext>
            </a:extLst>
          </p:cNvPr>
          <p:cNvGrpSpPr/>
          <p:nvPr/>
        </p:nvGrpSpPr>
        <p:grpSpPr>
          <a:xfrm>
            <a:off x="345310" y="5140566"/>
            <a:ext cx="1222807" cy="1697331"/>
            <a:chOff x="2060849" y="6698449"/>
            <a:chExt cx="1440160" cy="2057371"/>
          </a:xfrm>
        </p:grpSpPr>
        <p:pic>
          <p:nvPicPr>
            <p:cNvPr id="18" name="Picture 2" descr="https://3.bp.blogspot.com/-swZ71wjMAE8/XGjxvbZeGAI/AAAAAAABRbU/UrY2q58Xur0xbMHS0nZXh9_N_bGJnfG_QCLcBGAs/s800/computer_tablet1_blank.png">
              <a:extLst>
                <a:ext uri="{FF2B5EF4-FFF2-40B4-BE49-F238E27FC236}">
                  <a16:creationId xmlns:a16="http://schemas.microsoft.com/office/drawing/2014/main" id="{2F70394F-0544-4583-A9CD-D7E734A99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BAE20867-DE3D-4EF8-B5FE-0009DC7BC6E2}"/>
                </a:ext>
              </a:extLst>
            </p:cNvPr>
            <p:cNvPicPr>
              <a:picLocks noChangeAspect="1"/>
            </p:cNvPicPr>
            <p:nvPr/>
          </p:nvPicPr>
          <p:blipFill>
            <a:blip r:embed="rId5"/>
            <a:stretch>
              <a:fillRect/>
            </a:stretch>
          </p:blipFill>
          <p:spPr>
            <a:xfrm>
              <a:off x="2132878" y="6886016"/>
              <a:ext cx="1285941" cy="1714588"/>
            </a:xfrm>
            <a:prstGeom prst="rect">
              <a:avLst/>
            </a:prstGeom>
          </p:spPr>
        </p:pic>
      </p:grpSp>
      <p:pic>
        <p:nvPicPr>
          <p:cNvPr id="21" name="Picture 8" descr="https://4.bp.blogspot.com/-pX3VDqFvrOs/VCkbv5VSShI/AAAAAAAAnL8/dMnwQHL1X5s/s800/yajirushi04_hayai.png">
            <a:extLst>
              <a:ext uri="{FF2B5EF4-FFF2-40B4-BE49-F238E27FC236}">
                <a16:creationId xmlns:a16="http://schemas.microsoft.com/office/drawing/2014/main" id="{B646A19B-F62D-445C-910D-50094D137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2680" y="5816194"/>
            <a:ext cx="604350" cy="296680"/>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367C3C2D-FADA-42CA-81F7-7A96E1E98C88}"/>
              </a:ext>
            </a:extLst>
          </p:cNvPr>
          <p:cNvSpPr txBox="1"/>
          <p:nvPr/>
        </p:nvSpPr>
        <p:spPr>
          <a:xfrm>
            <a:off x="1652252" y="6065700"/>
            <a:ext cx="681661" cy="307777"/>
          </a:xfrm>
          <a:prstGeom prst="rect">
            <a:avLst/>
          </a:prstGeom>
          <a:noFill/>
        </p:spPr>
        <p:txBody>
          <a:bodyPr wrap="none" rtlCol="0">
            <a:spAutoFit/>
          </a:bodyPr>
          <a:lstStyle/>
          <a:p>
            <a:r>
              <a:rPr kumimoji="1" lang="en-US" altLang="ja-JP" sz="1400" dirty="0"/>
              <a:t>Report</a:t>
            </a:r>
            <a:endParaRPr kumimoji="1" lang="ja-JP" altLang="en-US" sz="1400" dirty="0"/>
          </a:p>
        </p:txBody>
      </p:sp>
      <p:sp>
        <p:nvSpPr>
          <p:cNvPr id="24" name="テキスト ボックス 23">
            <a:extLst>
              <a:ext uri="{FF2B5EF4-FFF2-40B4-BE49-F238E27FC236}">
                <a16:creationId xmlns:a16="http://schemas.microsoft.com/office/drawing/2014/main" id="{DF6189F7-4BC7-489C-BEA0-FF3DD6703E42}"/>
              </a:ext>
            </a:extLst>
          </p:cNvPr>
          <p:cNvSpPr txBox="1"/>
          <p:nvPr/>
        </p:nvSpPr>
        <p:spPr>
          <a:xfrm>
            <a:off x="2568552" y="8214642"/>
            <a:ext cx="2022888" cy="523220"/>
          </a:xfrm>
          <a:prstGeom prst="rect">
            <a:avLst/>
          </a:prstGeom>
          <a:noFill/>
        </p:spPr>
        <p:txBody>
          <a:bodyPr wrap="square" rtlCol="0">
            <a:spAutoFit/>
          </a:bodyPr>
          <a:lstStyle/>
          <a:p>
            <a:r>
              <a:rPr lang="ja-JP" altLang="en-US" sz="1400" b="1" dirty="0"/>
              <a:t>◎</a:t>
            </a:r>
            <a:r>
              <a:rPr lang="en-US" altLang="ja-JP" sz="1400" b="1" dirty="0"/>
              <a:t>Quick detection </a:t>
            </a:r>
          </a:p>
          <a:p>
            <a:r>
              <a:rPr lang="en-US" altLang="ja-JP" sz="1400" b="1" dirty="0"/>
              <a:t>and action</a:t>
            </a:r>
            <a:endParaRPr kumimoji="1" lang="ja-JP" altLang="en-US" sz="1400" b="1" dirty="0"/>
          </a:p>
        </p:txBody>
      </p:sp>
      <p:pic>
        <p:nvPicPr>
          <p:cNvPr id="25" name="Picture 10" descr="https://3.bp.blogspot.com/-EFGKYlncIrA/V5NEK8mRY3I/AAAAAAAA8hU/s94FGMFPIGAnMxaY1T6uvhc_dz6QGSicACLcB/s800/job_sagyouin_tablet_man.png">
            <a:extLst>
              <a:ext uri="{FF2B5EF4-FFF2-40B4-BE49-F238E27FC236}">
                <a16:creationId xmlns:a16="http://schemas.microsoft.com/office/drawing/2014/main" id="{B0CD7787-84C4-4CF6-8929-7AF4F9E4C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47" y="5361372"/>
            <a:ext cx="1222805" cy="15236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3.bp.blogspot.com/-9Lc_1jc9wzI/UNbkHj7AtPI/AAAAAAAAJTg/NyzlsbHc2B4/s1600/mark_exclamation.png">
            <a:extLst>
              <a:ext uri="{FF2B5EF4-FFF2-40B4-BE49-F238E27FC236}">
                <a16:creationId xmlns:a16="http://schemas.microsoft.com/office/drawing/2014/main" id="{F4005641-3EC5-4317-834D-6C7318C605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10277">
            <a:off x="3719835" y="7301132"/>
            <a:ext cx="243465" cy="345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3.bp.blogspot.com/-9Lc_1jc9wzI/UNbkHj7AtPI/AAAAAAAAJTg/NyzlsbHc2B4/s1600/mark_exclamation.png">
            <a:extLst>
              <a:ext uri="{FF2B5EF4-FFF2-40B4-BE49-F238E27FC236}">
                <a16:creationId xmlns:a16="http://schemas.microsoft.com/office/drawing/2014/main" id="{E7443741-CC82-46ED-8DFB-F5CF90F00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55151">
            <a:off x="5917684" y="7355201"/>
            <a:ext cx="341607" cy="484192"/>
          </a:xfrm>
          <a:prstGeom prst="rect">
            <a:avLst/>
          </a:prstGeom>
          <a:noFill/>
          <a:extLst>
            <a:ext uri="{909E8E84-426E-40DD-AFC4-6F175D3DCCD1}">
              <a14:hiddenFill xmlns:a14="http://schemas.microsoft.com/office/drawing/2010/main">
                <a:solidFill>
                  <a:srgbClr val="FFFFFF"/>
                </a:solidFill>
              </a14:hiddenFill>
            </a:ext>
          </a:extLst>
        </p:spPr>
      </p:pic>
      <p:sp>
        <p:nvSpPr>
          <p:cNvPr id="30" name="四角形吹き出し 19">
            <a:extLst>
              <a:ext uri="{FF2B5EF4-FFF2-40B4-BE49-F238E27FC236}">
                <a16:creationId xmlns:a16="http://schemas.microsoft.com/office/drawing/2014/main" id="{CE4F75E6-437D-4EEB-AA93-D923A04A2595}"/>
              </a:ext>
            </a:extLst>
          </p:cNvPr>
          <p:cNvSpPr/>
          <p:nvPr/>
        </p:nvSpPr>
        <p:spPr>
          <a:xfrm>
            <a:off x="312544" y="4576538"/>
            <a:ext cx="1339707" cy="475489"/>
          </a:xfrm>
          <a:prstGeom prst="wedgeRectCallout">
            <a:avLst>
              <a:gd name="adj1" fmla="val -14835"/>
              <a:gd name="adj2" fmla="val 176515"/>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200" dirty="0"/>
              <a:t>Enter the result data of production</a:t>
            </a:r>
            <a:endParaRPr lang="ja-JP" altLang="en-US" sz="1200" dirty="0"/>
          </a:p>
        </p:txBody>
      </p:sp>
      <p:pic>
        <p:nvPicPr>
          <p:cNvPr id="35" name="図 34">
            <a:extLst>
              <a:ext uri="{FF2B5EF4-FFF2-40B4-BE49-F238E27FC236}">
                <a16:creationId xmlns:a16="http://schemas.microsoft.com/office/drawing/2014/main" id="{7D61230A-6F38-4BC7-8A10-7BF6B799DF56}"/>
              </a:ext>
            </a:extLst>
          </p:cNvPr>
          <p:cNvPicPr>
            <a:picLocks noChangeAspect="1"/>
          </p:cNvPicPr>
          <p:nvPr/>
        </p:nvPicPr>
        <p:blipFill>
          <a:blip r:embed="rId9"/>
          <a:stretch>
            <a:fillRect/>
          </a:stretch>
        </p:blipFill>
        <p:spPr>
          <a:xfrm>
            <a:off x="2568552" y="5718642"/>
            <a:ext cx="539888" cy="617707"/>
          </a:xfrm>
          <a:prstGeom prst="rect">
            <a:avLst/>
          </a:prstGeom>
        </p:spPr>
      </p:pic>
      <p:sp>
        <p:nvSpPr>
          <p:cNvPr id="36" name="テキスト ボックス 35">
            <a:extLst>
              <a:ext uri="{FF2B5EF4-FFF2-40B4-BE49-F238E27FC236}">
                <a16:creationId xmlns:a16="http://schemas.microsoft.com/office/drawing/2014/main" id="{D3083267-CB36-4A33-814B-70F0DDA14206}"/>
              </a:ext>
            </a:extLst>
          </p:cNvPr>
          <p:cNvSpPr txBox="1"/>
          <p:nvPr/>
        </p:nvSpPr>
        <p:spPr>
          <a:xfrm>
            <a:off x="-4370" y="260809"/>
            <a:ext cx="6862370" cy="409632"/>
          </a:xfrm>
          <a:prstGeom prst="rect">
            <a:avLst/>
          </a:prstGeom>
          <a:solidFill>
            <a:srgbClr val="FF990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Real-time detection and analysis for abnormal</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a:extLst>
              <a:ext uri="{FF2B5EF4-FFF2-40B4-BE49-F238E27FC236}">
                <a16:creationId xmlns:a16="http://schemas.microsoft.com/office/drawing/2014/main" id="{DBCA5F9C-A766-436D-8E3C-05ABCA4DA379}"/>
              </a:ext>
            </a:extLst>
          </p:cNvPr>
          <p:cNvSpPr/>
          <p:nvPr/>
        </p:nvSpPr>
        <p:spPr>
          <a:xfrm>
            <a:off x="-4370" y="-24326"/>
            <a:ext cx="6862370" cy="2921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lumMod val="75000"/>
                  <a:lumOff val="25000"/>
                </a:schemeClr>
              </a:solidFill>
            </a:endParaRPr>
          </a:p>
        </p:txBody>
      </p:sp>
      <p:grpSp>
        <p:nvGrpSpPr>
          <p:cNvPr id="40" name="グループ化 39">
            <a:extLst>
              <a:ext uri="{FF2B5EF4-FFF2-40B4-BE49-F238E27FC236}">
                <a16:creationId xmlns:a16="http://schemas.microsoft.com/office/drawing/2014/main" id="{59A07C1B-FC34-4B1C-82AE-B26C1F8257E2}"/>
              </a:ext>
            </a:extLst>
          </p:cNvPr>
          <p:cNvGrpSpPr/>
          <p:nvPr/>
        </p:nvGrpSpPr>
        <p:grpSpPr>
          <a:xfrm>
            <a:off x="3054132" y="4662747"/>
            <a:ext cx="3755777" cy="2413199"/>
            <a:chOff x="3051965" y="4673172"/>
            <a:chExt cx="3755777" cy="2413199"/>
          </a:xfrm>
        </p:grpSpPr>
        <p:sp>
          <p:nvSpPr>
            <p:cNvPr id="39" name="正方形/長方形 38">
              <a:extLst>
                <a:ext uri="{FF2B5EF4-FFF2-40B4-BE49-F238E27FC236}">
                  <a16:creationId xmlns:a16="http://schemas.microsoft.com/office/drawing/2014/main" id="{21AAB267-0BB0-4623-A4B0-74109C79AA8D}"/>
                </a:ext>
              </a:extLst>
            </p:cNvPr>
            <p:cNvSpPr/>
            <p:nvPr/>
          </p:nvSpPr>
          <p:spPr>
            <a:xfrm>
              <a:off x="4043374" y="5140566"/>
              <a:ext cx="2567440" cy="150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12" descr="https://4.bp.blogspot.com/-4ew2IFYmQ24/U5l4o8FrA0I/AAAAAAAAhPs/mVuU_7QlAHE/s800/computer_tethering.png">
              <a:extLst>
                <a:ext uri="{FF2B5EF4-FFF2-40B4-BE49-F238E27FC236}">
                  <a16:creationId xmlns:a16="http://schemas.microsoft.com/office/drawing/2014/main" id="{9960EB60-5F1B-4E55-9D9C-8B228A09C3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9095" t="15127" r="32546" b="60239"/>
            <a:stretch/>
          </p:blipFill>
          <p:spPr bwMode="auto">
            <a:xfrm rot="19622477">
              <a:off x="3423921" y="5763463"/>
              <a:ext cx="467379" cy="470715"/>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a:extLst>
                <a:ext uri="{FF2B5EF4-FFF2-40B4-BE49-F238E27FC236}">
                  <a16:creationId xmlns:a16="http://schemas.microsoft.com/office/drawing/2014/main" id="{6FBAEA16-CE38-4403-B89C-018971B9BE0E}"/>
                </a:ext>
              </a:extLst>
            </p:cNvPr>
            <p:cNvSpPr/>
            <p:nvPr/>
          </p:nvSpPr>
          <p:spPr>
            <a:xfrm>
              <a:off x="4202496" y="4673172"/>
              <a:ext cx="2235619" cy="400110"/>
            </a:xfrm>
            <a:prstGeom prst="rect">
              <a:avLst/>
            </a:prstGeom>
            <a:noFill/>
          </p:spPr>
          <p:txBody>
            <a:bodyPr wrap="square" lIns="91440" tIns="45720" rIns="91440" bIns="45720">
              <a:spAutoFit/>
            </a:bodyPr>
            <a:lstStyle/>
            <a:p>
              <a:pPr algn="ctr"/>
              <a:r>
                <a:rPr lang="en-US" altLang="ja-JP" sz="2000" b="1" dirty="0">
                  <a:ln w="0"/>
                  <a:effectLst>
                    <a:outerShdw blurRad="38100" dist="19050" dir="2700000" algn="tl" rotWithShape="0">
                      <a:schemeClr val="dk1">
                        <a:alpha val="40000"/>
                      </a:schemeClr>
                    </a:outerShdw>
                  </a:effectLst>
                </a:rPr>
                <a:t>Large</a:t>
              </a:r>
              <a:r>
                <a:rPr lang="en-US" altLang="ja-JP" sz="2000" b="1" cap="none" spc="0" dirty="0">
                  <a:ln w="0"/>
                  <a:solidFill>
                    <a:schemeClr val="tx1"/>
                  </a:solidFill>
                  <a:effectLst>
                    <a:outerShdw blurRad="38100" dist="19050" dir="2700000" algn="tl" rotWithShape="0">
                      <a:schemeClr val="dk1">
                        <a:alpha val="40000"/>
                      </a:schemeClr>
                    </a:outerShdw>
                  </a:effectLst>
                </a:rPr>
                <a:t> display</a:t>
              </a:r>
              <a:endParaRPr lang="ja-JP" altLang="en-US" sz="2000" b="1"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https://1.bp.blogspot.com/-BozMP0vDmSU/XNE_HfwM6lI/AAAAAAABSus/oQz2IOZJQPsVBKklqe3BR9WgQ6xMmoAsACLcBGAs/s800/kaden_tv_wide_frame.png">
              <a:extLst>
                <a:ext uri="{FF2B5EF4-FFF2-40B4-BE49-F238E27FC236}">
                  <a16:creationId xmlns:a16="http://schemas.microsoft.com/office/drawing/2014/main" id="{0A7424BA-50B9-4B2C-8763-4E624E6F6B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1305" y="4923694"/>
              <a:ext cx="2906437" cy="2143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2.bp.blogspot.com/-2ePKnVo4ubw/VXOTvlEJxtI/AAAAAAAAuDg/-OF1k_KjePY/s800/graph10_oresen1.png">
              <a:extLst>
                <a:ext uri="{FF2B5EF4-FFF2-40B4-BE49-F238E27FC236}">
                  <a16:creationId xmlns:a16="http://schemas.microsoft.com/office/drawing/2014/main" id="{13C8B1DF-A8DE-4D36-9364-AF0D5DD7B9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5232" y="5471779"/>
              <a:ext cx="1187841" cy="11878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2.bp.blogspot.com/-DheUgVLPlj8/VXOTwkzcayI/AAAAAAAAuDw/rQqfnbAD9no/s800/graph12_kaisou.png">
              <a:extLst>
                <a:ext uri="{FF2B5EF4-FFF2-40B4-BE49-F238E27FC236}">
                  <a16:creationId xmlns:a16="http://schemas.microsoft.com/office/drawing/2014/main" id="{181D276A-01E0-493B-8F8B-C33AB0DCA9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8892" y="5595130"/>
              <a:ext cx="1091414" cy="10914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4.bp.blogspot.com/-1dVRgRjO3Og/Ws2v966p9EI/AAAAAAABLZs/Pjthsxn5uBYC5hAgRcK-Pv5Vlwlo_V9fgCLcBGAs/s800/shingou_led_kogata4_red.png">
              <a:extLst>
                <a:ext uri="{FF2B5EF4-FFF2-40B4-BE49-F238E27FC236}">
                  <a16:creationId xmlns:a16="http://schemas.microsoft.com/office/drawing/2014/main" id="{862A7C3F-199A-4AAB-B445-4A8673D6EA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3347" y="5279126"/>
              <a:ext cx="1156340" cy="439516"/>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232D9FBA-745E-4500-A23F-B7407956C7FD}"/>
                </a:ext>
              </a:extLst>
            </p:cNvPr>
            <p:cNvSpPr/>
            <p:nvPr/>
          </p:nvSpPr>
          <p:spPr>
            <a:xfrm>
              <a:off x="4220308" y="5298831"/>
              <a:ext cx="1125416" cy="38686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598D15E-8796-4A55-8A83-732F47A1D1FC}"/>
                </a:ext>
              </a:extLst>
            </p:cNvPr>
            <p:cNvSpPr/>
            <p:nvPr/>
          </p:nvSpPr>
          <p:spPr>
            <a:xfrm>
              <a:off x="5399599" y="5615354"/>
              <a:ext cx="1130156" cy="87923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吹き出し 19">
              <a:extLst>
                <a:ext uri="{FF2B5EF4-FFF2-40B4-BE49-F238E27FC236}">
                  <a16:creationId xmlns:a16="http://schemas.microsoft.com/office/drawing/2014/main" id="{99A787BD-28EE-409C-9626-0D702266A278}"/>
                </a:ext>
              </a:extLst>
            </p:cNvPr>
            <p:cNvSpPr/>
            <p:nvPr/>
          </p:nvSpPr>
          <p:spPr>
            <a:xfrm>
              <a:off x="3514362" y="6699511"/>
              <a:ext cx="1831362" cy="386860"/>
            </a:xfrm>
            <a:prstGeom prst="wedgeRectCallout">
              <a:avLst>
                <a:gd name="adj1" fmla="val 57111"/>
                <a:gd name="adj2" fmla="val -139061"/>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KPI analysis is shown in real-time</a:t>
              </a:r>
              <a:endParaRPr lang="ja-JP" altLang="en-US" sz="1100" b="1" dirty="0"/>
            </a:p>
          </p:txBody>
        </p:sp>
        <p:sp>
          <p:nvSpPr>
            <p:cNvPr id="33" name="四角形吹き出し 19">
              <a:extLst>
                <a:ext uri="{FF2B5EF4-FFF2-40B4-BE49-F238E27FC236}">
                  <a16:creationId xmlns:a16="http://schemas.microsoft.com/office/drawing/2014/main" id="{E7C9D04D-487C-46F5-B231-94AC4EE0542B}"/>
                </a:ext>
              </a:extLst>
            </p:cNvPr>
            <p:cNvSpPr/>
            <p:nvPr/>
          </p:nvSpPr>
          <p:spPr>
            <a:xfrm>
              <a:off x="3051965" y="4698423"/>
              <a:ext cx="1185786" cy="307536"/>
            </a:xfrm>
            <a:prstGeom prst="wedgeRectCallout">
              <a:avLst>
                <a:gd name="adj1" fmla="val 52553"/>
                <a:gd name="adj2" fmla="val 155432"/>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Error indication</a:t>
              </a:r>
              <a:endParaRPr lang="ja-JP" altLang="en-US" sz="1100" b="1" dirty="0"/>
            </a:p>
          </p:txBody>
        </p:sp>
      </p:grpSp>
      <p:pic>
        <p:nvPicPr>
          <p:cNvPr id="46" name="Picture 16" descr="https://3.bp.blogspot.com/-7piWhU9AIvc/W6DTskcP0NI/AAAAAAABO-g/fek57O5qOAcS_TSWrK8rba3YrAljsP7OQCLcBGAs/s800/run_sagyouin_man_aseru_helmet.png">
            <a:extLst>
              <a:ext uri="{FF2B5EF4-FFF2-40B4-BE49-F238E27FC236}">
                <a16:creationId xmlns:a16="http://schemas.microsoft.com/office/drawing/2014/main" id="{803413C1-CCD9-4171-B420-07D8401129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5969" y="7250581"/>
            <a:ext cx="761691" cy="1072804"/>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8D483290-CAFA-4CC0-9988-615CF311F43E}"/>
              </a:ext>
            </a:extLst>
          </p:cNvPr>
          <p:cNvSpPr txBox="1"/>
          <p:nvPr/>
        </p:nvSpPr>
        <p:spPr>
          <a:xfrm>
            <a:off x="4434201" y="8238969"/>
            <a:ext cx="2332630" cy="523220"/>
          </a:xfrm>
          <a:prstGeom prst="rect">
            <a:avLst/>
          </a:prstGeom>
          <a:noFill/>
        </p:spPr>
        <p:txBody>
          <a:bodyPr wrap="square" rtlCol="0">
            <a:spAutoFit/>
          </a:bodyPr>
          <a:lstStyle/>
          <a:p>
            <a:r>
              <a:rPr lang="ja-JP" altLang="en-US" sz="1400" b="1" dirty="0"/>
              <a:t>◎</a:t>
            </a:r>
            <a:r>
              <a:rPr lang="en-US" altLang="ja-JP" sz="1400" b="1" dirty="0"/>
              <a:t>Analysis and action to prevent recurrence cycle</a:t>
            </a:r>
            <a:endParaRPr kumimoji="1" lang="ja-JP" altLang="en-US" sz="1400" b="1" dirty="0"/>
          </a:p>
        </p:txBody>
      </p:sp>
      <p:sp>
        <p:nvSpPr>
          <p:cNvPr id="42" name="テキスト ボックス 41">
            <a:extLst>
              <a:ext uri="{FF2B5EF4-FFF2-40B4-BE49-F238E27FC236}">
                <a16:creationId xmlns:a16="http://schemas.microsoft.com/office/drawing/2014/main" id="{575F8131-5410-4A4A-A055-335F8E194193}"/>
              </a:ext>
            </a:extLst>
          </p:cNvPr>
          <p:cNvSpPr txBox="1"/>
          <p:nvPr/>
        </p:nvSpPr>
        <p:spPr>
          <a:xfrm>
            <a:off x="4115241" y="4093012"/>
            <a:ext cx="2018438" cy="461665"/>
          </a:xfrm>
          <a:prstGeom prst="rect">
            <a:avLst/>
          </a:prstGeom>
          <a:noFill/>
        </p:spPr>
        <p:txBody>
          <a:bodyPr wrap="none" rtlCol="0">
            <a:spAutoFit/>
          </a:bodyPr>
          <a:lstStyle/>
          <a:p>
            <a:r>
              <a:rPr kumimoji="1" lang="en-US" altLang="ja-JP" sz="2400" b="1" u="sng" dirty="0"/>
              <a:t>BI Tool linkage</a:t>
            </a:r>
            <a:endParaRPr kumimoji="1" lang="ja-JP" altLang="en-US" sz="2400" b="1" u="sng" dirty="0"/>
          </a:p>
        </p:txBody>
      </p:sp>
      <p:sp>
        <p:nvSpPr>
          <p:cNvPr id="44" name="正方形/長方形 43">
            <a:extLst>
              <a:ext uri="{FF2B5EF4-FFF2-40B4-BE49-F238E27FC236}">
                <a16:creationId xmlns:a16="http://schemas.microsoft.com/office/drawing/2014/main" id="{559CE456-B02E-4868-AE50-52F8E9DB6866}"/>
              </a:ext>
            </a:extLst>
          </p:cNvPr>
          <p:cNvSpPr/>
          <p:nvPr/>
        </p:nvSpPr>
        <p:spPr>
          <a:xfrm>
            <a:off x="5301762" y="5168233"/>
            <a:ext cx="1359871" cy="646331"/>
          </a:xfrm>
          <a:prstGeom prst="rect">
            <a:avLst/>
          </a:prstGeom>
          <a:noFill/>
        </p:spPr>
        <p:txBody>
          <a:bodyPr wrap="square" lIns="91440" tIns="45720" rIns="91440" bIns="45720">
            <a:spAutoFit/>
          </a:bodyPr>
          <a:lstStyle/>
          <a:p>
            <a:pPr algn="ctr"/>
            <a:r>
              <a:rPr lang="en-US" altLang="ja-JP" sz="1200" b="1" cap="none" spc="0" dirty="0">
                <a:ln w="0"/>
                <a:solidFill>
                  <a:schemeClr val="tx1"/>
                </a:solidFill>
                <a:effectLst>
                  <a:outerShdw blurRad="38100" dist="19050" dir="2700000" algn="tl" rotWithShape="0">
                    <a:schemeClr val="dk1">
                      <a:alpha val="40000"/>
                    </a:schemeClr>
                  </a:outerShdw>
                </a:effectLst>
              </a:rPr>
              <a:t>Today’s abnormality</a:t>
            </a:r>
          </a:p>
          <a:p>
            <a:pPr algn="ctr"/>
            <a:r>
              <a:rPr lang="en-US" altLang="ja-JP" sz="1200" b="1" dirty="0">
                <a:ln w="0"/>
                <a:effectLst>
                  <a:outerShdw blurRad="38100" dist="19050" dir="2700000" algn="tl" rotWithShape="0">
                    <a:schemeClr val="dk1">
                      <a:alpha val="40000"/>
                    </a:schemeClr>
                  </a:outerShdw>
                </a:effectLst>
              </a:rPr>
              <a:t>2 units</a:t>
            </a:r>
            <a:endParaRPr lang="ja-JP" altLang="en-US" sz="1200" b="1" cap="none" spc="0" dirty="0">
              <a:ln w="0"/>
              <a:solidFill>
                <a:schemeClr val="tx1"/>
              </a:solidFill>
              <a:effectLst>
                <a:outerShdw blurRad="38100" dist="19050" dir="2700000" algn="tl" rotWithShape="0">
                  <a:schemeClr val="dk1">
                    <a:alpha val="40000"/>
                  </a:schemeClr>
                </a:outerShdw>
              </a:effectLst>
            </a:endParaRPr>
          </a:p>
        </p:txBody>
      </p:sp>
      <p:pic>
        <p:nvPicPr>
          <p:cNvPr id="48" name="図 47">
            <a:extLst>
              <a:ext uri="{FF2B5EF4-FFF2-40B4-BE49-F238E27FC236}">
                <a16:creationId xmlns:a16="http://schemas.microsoft.com/office/drawing/2014/main" id="{06A692B4-6211-479B-9740-FFAA20379D89}"/>
              </a:ext>
            </a:extLst>
          </p:cNvPr>
          <p:cNvPicPr>
            <a:picLocks noChangeAspect="1"/>
          </p:cNvPicPr>
          <p:nvPr/>
        </p:nvPicPr>
        <p:blipFill>
          <a:blip r:embed="rId16"/>
          <a:stretch>
            <a:fillRect/>
          </a:stretch>
        </p:blipFill>
        <p:spPr>
          <a:xfrm>
            <a:off x="947400" y="6270246"/>
            <a:ext cx="857082" cy="857082"/>
          </a:xfrm>
          <a:prstGeom prst="rect">
            <a:avLst/>
          </a:prstGeom>
        </p:spPr>
      </p:pic>
      <p:sp>
        <p:nvSpPr>
          <p:cNvPr id="49" name="テキスト ボックス 3">
            <a:extLst>
              <a:ext uri="{FF2B5EF4-FFF2-40B4-BE49-F238E27FC236}">
                <a16:creationId xmlns:a16="http://schemas.microsoft.com/office/drawing/2014/main" id="{B6376F08-C261-4CA5-A395-C3CAE80FE673}"/>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0" name="テキスト ボックス 6">
            <a:extLst>
              <a:ext uri="{FF2B5EF4-FFF2-40B4-BE49-F238E27FC236}">
                <a16:creationId xmlns:a16="http://schemas.microsoft.com/office/drawing/2014/main" id="{4EE06701-1BF5-460B-9144-DF928C01E957}"/>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extLst>
      <p:ext uri="{BB962C8B-B14F-4D97-AF65-F5344CB8AC3E}">
        <p14:creationId xmlns:p14="http://schemas.microsoft.com/office/powerpoint/2010/main" val="4150559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A5A07-F598-4006-8B34-73B7645ECE63}"/>
              </a:ext>
            </a:extLst>
          </p:cNvPr>
          <p:cNvSpPr txBox="1"/>
          <p:nvPr/>
        </p:nvSpPr>
        <p:spPr>
          <a:xfrm>
            <a:off x="-1" y="1901437"/>
            <a:ext cx="6858000" cy="1446550"/>
          </a:xfrm>
          <a:prstGeom prst="rect">
            <a:avLst/>
          </a:prstGeom>
          <a:noFill/>
        </p:spPr>
        <p:txBody>
          <a:bodyPr wrap="square" rtlCol="0">
            <a:spAutoFit/>
          </a:bodyPr>
          <a:lstStyle/>
          <a:p>
            <a:pPr algn="ctr">
              <a:buClr>
                <a:schemeClr val="accent5">
                  <a:lumMod val="75000"/>
                </a:schemeClr>
              </a:buClr>
            </a:pPr>
            <a:endParaRPr lang="en-US" sz="2000" b="1" dirty="0">
              <a:solidFill>
                <a:srgbClr val="0070C0"/>
              </a:solidFill>
              <a:latin typeface="Meiryo UI" panose="020B0604030504040204" pitchFamily="50" charset="-128"/>
              <a:ea typeface="Meiryo UI" panose="020B0604030504040204" pitchFamily="50" charset="-128"/>
            </a:endParaRPr>
          </a:p>
          <a:p>
            <a:pPr algn="ctr">
              <a:buClr>
                <a:schemeClr val="accent5">
                  <a:lumMod val="75000"/>
                </a:schemeClr>
              </a:buClr>
            </a:pPr>
            <a:r>
              <a:rPr lang="en-US" sz="2000" b="1" dirty="0">
                <a:solidFill>
                  <a:srgbClr val="0070C0"/>
                </a:solidFill>
                <a:latin typeface="Meiryo UI" panose="020B0604030504040204" pitchFamily="50" charset="-128"/>
                <a:ea typeface="Meiryo UI" panose="020B0604030504040204" pitchFamily="50" charset="-128"/>
              </a:rPr>
              <a:t>Maintenance Inspection/Maintenance Business</a:t>
            </a:r>
          </a:p>
          <a:p>
            <a:pPr algn="ctr">
              <a:buClr>
                <a:schemeClr val="accent5">
                  <a:lumMod val="75000"/>
                </a:schemeClr>
              </a:buClr>
            </a:pPr>
            <a:endParaRPr lang="ja-JP" altLang="en-US" sz="48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BD72C99F-A335-4155-AC8A-5A7D9BB79231}"/>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84836CD0-FDDF-4F0F-8D92-08300B6C8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pic>
        <p:nvPicPr>
          <p:cNvPr id="11" name="Picture 2" descr="https://2.bp.blogspot.com/-GOX1zbkoOEI/Wb8gGyFeQYI/AAAAAAABGvI/K2a8d6i5A_gtoeIDBiN0cI-NuP1k-NB9ACLcBGAs/s800/business_icon4_chusyou.png">
            <a:extLst>
              <a:ext uri="{FF2B5EF4-FFF2-40B4-BE49-F238E27FC236}">
                <a16:creationId xmlns:a16="http://schemas.microsoft.com/office/drawing/2014/main" id="{309FA946-C173-4491-A57C-01B8F4711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72" y="4893767"/>
            <a:ext cx="256142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4.bp.blogspot.com/-xJ5E3SosU0k/Wb8gHG7H_xI/AAAAAAABGvM/ApPPrPHe_z0y1CF6o3Kvsd5W4kFE54FvwCLcBGAs/s800/business_icon5_koujou.png">
            <a:extLst>
              <a:ext uri="{FF2B5EF4-FFF2-40B4-BE49-F238E27FC236}">
                <a16:creationId xmlns:a16="http://schemas.microsoft.com/office/drawing/2014/main" id="{313B4664-3613-40D0-899F-629FB4C7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500" y="4690134"/>
            <a:ext cx="2780928" cy="2579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1.bp.blogspot.com/-iA2dJIFOvRg/UzALCFEXqwI/AAAAAAAAec4/tXSfCGzAP0I/s800/kumo.png">
            <a:extLst>
              <a:ext uri="{FF2B5EF4-FFF2-40B4-BE49-F238E27FC236}">
                <a16:creationId xmlns:a16="http://schemas.microsoft.com/office/drawing/2014/main" id="{9234A889-BCAC-4CB9-AB2C-667BFAFA8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623" y="3152800"/>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s://1.bp.blogspot.com/-iA2dJIFOvRg/UzALCFEXqwI/AAAAAAAAec4/tXSfCGzAP0I/s800/kumo.png">
            <a:extLst>
              <a:ext uri="{FF2B5EF4-FFF2-40B4-BE49-F238E27FC236}">
                <a16:creationId xmlns:a16="http://schemas.microsoft.com/office/drawing/2014/main" id="{636EFFF4-EF81-4C83-8F46-D6A359935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8100" y="2681121"/>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3.bp.blogspot.com/-RVJKP2Uo4dc/Wp94HD7Y8sI/AAAAAAABKq0/R9aeQdDvQagyJB35mHG_LXIkZq_twBZSwCLcBGAs/s800/kouji_maintenance.png">
            <a:extLst>
              <a:ext uri="{FF2B5EF4-FFF2-40B4-BE49-F238E27FC236}">
                <a16:creationId xmlns:a16="http://schemas.microsoft.com/office/drawing/2014/main" id="{4CC5B500-1C81-4A32-895C-B0F6B5281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162" y="4866020"/>
            <a:ext cx="3611676" cy="361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47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1261884"/>
          </a:xfrm>
          <a:prstGeom prst="rect">
            <a:avLst/>
          </a:prstGeom>
          <a:noFill/>
        </p:spPr>
        <p:txBody>
          <a:bodyPr wrap="square" rtlCol="0">
            <a:spAutoFit/>
          </a:bodyPr>
          <a:lstStyle/>
          <a:p>
            <a:pPr algn="ctr"/>
            <a:r>
              <a:rPr lang="en-US" sz="2800" dirty="0">
                <a:solidFill>
                  <a:schemeClr val="tx1">
                    <a:lumMod val="90000"/>
                    <a:lumOff val="10000"/>
                  </a:schemeClr>
                </a:solidFill>
              </a:rPr>
              <a:t>Maintenance Inspection Report Preparation</a:t>
            </a:r>
          </a:p>
          <a:p>
            <a:pPr algn="ctr"/>
            <a:endParaRPr lang="ja-JP" altLang="en-US" sz="4800" dirty="0">
              <a:solidFill>
                <a:schemeClr val="tx1">
                  <a:lumMod val="90000"/>
                  <a:lumOff val="10000"/>
                </a:schemeClr>
              </a:solidFill>
            </a:endParaRPr>
          </a:p>
        </p:txBody>
      </p:sp>
    </p:spTree>
    <p:extLst>
      <p:ext uri="{BB962C8B-B14F-4D97-AF65-F5344CB8AC3E}">
        <p14:creationId xmlns:p14="http://schemas.microsoft.com/office/powerpoint/2010/main" val="1844771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A5A07-F598-4006-8B34-73B7645ECE63}"/>
              </a:ext>
            </a:extLst>
          </p:cNvPr>
          <p:cNvSpPr txBox="1"/>
          <p:nvPr/>
        </p:nvSpPr>
        <p:spPr>
          <a:xfrm>
            <a:off x="-1" y="1901437"/>
            <a:ext cx="6858000" cy="1569660"/>
          </a:xfrm>
          <a:prstGeom prst="rect">
            <a:avLst/>
          </a:prstGeom>
          <a:noFill/>
        </p:spPr>
        <p:txBody>
          <a:bodyPr wrap="square" rtlCol="0">
            <a:spAutoFit/>
          </a:bodyPr>
          <a:lstStyle/>
          <a:p>
            <a:pPr algn="ctr">
              <a:buClr>
                <a:schemeClr val="accent5">
                  <a:lumMod val="75000"/>
                </a:schemeClr>
              </a:buClr>
            </a:pPr>
            <a:r>
              <a:rPr lang="en-US" altLang="ja-JP" sz="3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Architecture / Construction, General Contractor</a:t>
            </a:r>
          </a:p>
          <a:p>
            <a:pPr algn="ctr">
              <a:buClr>
                <a:schemeClr val="accent5">
                  <a:lumMod val="75000"/>
                </a:schemeClr>
              </a:buClr>
            </a:pPr>
            <a:r>
              <a:rPr lang="en-US" altLang="ja-JP" sz="3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Plant Construction</a:t>
            </a:r>
          </a:p>
        </p:txBody>
      </p:sp>
      <p:sp>
        <p:nvSpPr>
          <p:cNvPr id="8" name="正方形/長方形 7">
            <a:extLst>
              <a:ext uri="{FF2B5EF4-FFF2-40B4-BE49-F238E27FC236}">
                <a16:creationId xmlns:a16="http://schemas.microsoft.com/office/drawing/2014/main" id="{BD72C99F-A335-4155-AC8A-5A7D9BB79231}"/>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84836CD0-FDDF-4F0F-8D92-08300B6C8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Tree>
    <p:extLst>
      <p:ext uri="{BB962C8B-B14F-4D97-AF65-F5344CB8AC3E}">
        <p14:creationId xmlns:p14="http://schemas.microsoft.com/office/powerpoint/2010/main" val="2092393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2.bp.blogspot.com/-GOX1zbkoOEI/Wb8gGyFeQYI/AAAAAAABGvI/K2a8d6i5A_gtoeIDBiN0cI-NuP1k-NB9ACLcBGAs/s800/business_icon4_chusyou.png">
            <a:extLst>
              <a:ext uri="{FF2B5EF4-FFF2-40B4-BE49-F238E27FC236}">
                <a16:creationId xmlns:a16="http://schemas.microsoft.com/office/drawing/2014/main" id="{DE9695DD-3FF1-44CB-932C-1646C4547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72" y="4893767"/>
            <a:ext cx="256142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4.bp.blogspot.com/-xJ5E3SosU0k/Wb8gHG7H_xI/AAAAAAABGvM/ApPPrPHe_z0y1CF6o3Kvsd5W4kFE54FvwCLcBGAs/s800/business_icon5_koujou.png">
            <a:extLst>
              <a:ext uri="{FF2B5EF4-FFF2-40B4-BE49-F238E27FC236}">
                <a16:creationId xmlns:a16="http://schemas.microsoft.com/office/drawing/2014/main" id="{1ED51F5A-AB19-4E3C-AAE3-CD6BE140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321" y="4690134"/>
            <a:ext cx="2780928" cy="257989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1.bp.blogspot.com/-iA2dJIFOvRg/UzALCFEXqwI/AAAAAAAAec4/tXSfCGzAP0I/s800/kumo.png">
            <a:extLst>
              <a:ext uri="{FF2B5EF4-FFF2-40B4-BE49-F238E27FC236}">
                <a16:creationId xmlns:a16="http://schemas.microsoft.com/office/drawing/2014/main" id="{E9AF661B-9010-402B-A50B-4BD1C784E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36" y="3036269"/>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1.bp.blogspot.com/-iA2dJIFOvRg/UzALCFEXqwI/AAAAAAAAec4/tXSfCGzAP0I/s800/kumo.png">
            <a:extLst>
              <a:ext uri="{FF2B5EF4-FFF2-40B4-BE49-F238E27FC236}">
                <a16:creationId xmlns:a16="http://schemas.microsoft.com/office/drawing/2014/main" id="{DE4E5410-50B0-413D-B2DA-92848C144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385" y="2798435"/>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1.bp.blogspot.com/-lAxcteJ50kk/XPuJSPUXh6I/AAAAAAABTD8/7Aow9sa_QkIMfHIF0dCgmKOWIB8BmokuwCLcBGAs/s800/takuhai_truck_man_nimotsu.png">
            <a:extLst>
              <a:ext uri="{FF2B5EF4-FFF2-40B4-BE49-F238E27FC236}">
                <a16:creationId xmlns:a16="http://schemas.microsoft.com/office/drawing/2014/main" id="{B9C33A61-C945-4BE1-86A2-8E522430E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673" y="4995850"/>
            <a:ext cx="2843112" cy="330594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BD72C99F-A335-4155-AC8A-5A7D9BB79231}"/>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84836CD0-FDDF-4F0F-8D92-08300B6C8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
        <p:nvSpPr>
          <p:cNvPr id="11" name="テキスト ボックス 10">
            <a:extLst>
              <a:ext uri="{FF2B5EF4-FFF2-40B4-BE49-F238E27FC236}">
                <a16:creationId xmlns:a16="http://schemas.microsoft.com/office/drawing/2014/main" id="{C3860006-79B2-4567-9CB4-94EC31525D94}"/>
              </a:ext>
            </a:extLst>
          </p:cNvPr>
          <p:cNvSpPr txBox="1"/>
          <p:nvPr/>
        </p:nvSpPr>
        <p:spPr>
          <a:xfrm>
            <a:off x="-1" y="1901437"/>
            <a:ext cx="6858000" cy="707886"/>
          </a:xfrm>
          <a:prstGeom prst="rect">
            <a:avLst/>
          </a:prstGeom>
          <a:noFill/>
        </p:spPr>
        <p:txBody>
          <a:bodyPr wrap="square" rtlCol="0">
            <a:spAutoFit/>
          </a:bodyPr>
          <a:lstStyle/>
          <a:p>
            <a:pPr algn="ctr">
              <a:buClr>
                <a:schemeClr val="accent5">
                  <a:lumMod val="75000"/>
                </a:schemeClr>
              </a:buClr>
            </a:pPr>
            <a:r>
              <a:rPr lang="en-US" altLang="ja-JP" sz="40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Logistics/Distribution</a:t>
            </a:r>
            <a:endParaRPr lang="ja-JP" altLang="en-US" sz="40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9694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4.bp.blogspot.com/-C4HSiJSU3R4/VtofRuNhiAI/AAAAAAAA4Wg/xY35DGulaec/s800/building.png">
            <a:extLst>
              <a:ext uri="{FF2B5EF4-FFF2-40B4-BE49-F238E27FC236}">
                <a16:creationId xmlns:a16="http://schemas.microsoft.com/office/drawing/2014/main" id="{C8BA657E-BEE1-47A9-A2F1-FF0A705C0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143" y="5292439"/>
            <a:ext cx="1673657" cy="193486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73205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altLang="ja-JP" sz="1400" dirty="0">
                <a:solidFill>
                  <a:schemeClr val="tx1"/>
                </a:solidFill>
              </a:rPr>
              <a:t>M</a:t>
            </a:r>
            <a:r>
              <a:rPr lang="en-US" sz="1400" dirty="0">
                <a:solidFill>
                  <a:schemeClr val="tx1"/>
                </a:solidFill>
              </a:rPr>
              <a:t>an-hours for daily sales reports collected from many stores have occurred</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Sales (data) cannot be shared among multiple stores</a:t>
            </a:r>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7107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There is no longer manual entry from the daily paper reports to the EXCEL table.</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Sales (data) can be shared at each site (between stores).</a:t>
            </a:r>
            <a:endParaRPr lang="ja-JP" altLang="en-US"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461665"/>
          </a:xfrm>
          <a:prstGeom prst="rect">
            <a:avLst/>
          </a:prstGeom>
          <a:noFill/>
        </p:spPr>
        <p:txBody>
          <a:bodyPr wrap="square" rtlCol="0">
            <a:spAutoFit/>
          </a:bodyPr>
          <a:lstStyle/>
          <a:p>
            <a:r>
              <a:rPr lang="en-US" sz="1200" dirty="0" err="1"/>
              <a:t>i</a:t>
            </a:r>
            <a:r>
              <a:rPr lang="en-US" sz="1200" dirty="0"/>
              <a:t>-Reporter function to use</a:t>
            </a:r>
          </a:p>
          <a:p>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Automatic label / # Calculation cluster / # Data output function</a:t>
            </a:r>
            <a:endParaRPr lang="ja-JP" altLang="en-US" sz="1000" b="1" dirty="0">
              <a:solidFill>
                <a:schemeClr val="tx1"/>
              </a:solidFill>
            </a:endParaRPr>
          </a:p>
        </p:txBody>
      </p:sp>
      <p:pic>
        <p:nvPicPr>
          <p:cNvPr id="20" name="図 19">
            <a:extLst>
              <a:ext uri="{FF2B5EF4-FFF2-40B4-BE49-F238E27FC236}">
                <a16:creationId xmlns:a16="http://schemas.microsoft.com/office/drawing/2014/main" id="{0FA77357-3C42-46BA-84F6-0DB944A0CCA0}"/>
              </a:ext>
            </a:extLst>
          </p:cNvPr>
          <p:cNvPicPr>
            <a:picLocks noChangeAspect="1"/>
          </p:cNvPicPr>
          <p:nvPr/>
        </p:nvPicPr>
        <p:blipFill>
          <a:blip r:embed="rId5"/>
          <a:stretch>
            <a:fillRect/>
          </a:stretch>
        </p:blipFill>
        <p:spPr>
          <a:xfrm>
            <a:off x="2852936" y="5700859"/>
            <a:ext cx="1247706" cy="1247706"/>
          </a:xfrm>
          <a:prstGeom prst="rect">
            <a:avLst/>
          </a:prstGeom>
        </p:spPr>
      </p:pic>
      <p:pic>
        <p:nvPicPr>
          <p:cNvPr id="26" name="Picture 6" descr="https://1.bp.blogspot.com/-TKjTYaM3rk8/WLEuop1AmWI/AAAAAAABCFw/syyafF_VhcwrIjov-ieSP59D9rBsS6MUwCLcB/s800/computer05_businessman.png">
            <a:extLst>
              <a:ext uri="{FF2B5EF4-FFF2-40B4-BE49-F238E27FC236}">
                <a16:creationId xmlns:a16="http://schemas.microsoft.com/office/drawing/2014/main" id="{C7668773-E814-4FD3-94C2-BFC62E785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62116" y="6019334"/>
            <a:ext cx="1699479" cy="1710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1.bp.blogspot.com/-_fNTkdSbpoo/WKFi7jG4nYI/AAAAAAABBqE/jYiOxqwYbVcv7EfT8rIWqt2TrRuS8sY5QCLcB/s800/building_shop1_orange.png">
            <a:extLst>
              <a:ext uri="{FF2B5EF4-FFF2-40B4-BE49-F238E27FC236}">
                <a16:creationId xmlns:a16="http://schemas.microsoft.com/office/drawing/2014/main" id="{A2203604-6FCE-4024-BA2B-81AA19555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844" y="4310345"/>
            <a:ext cx="1182444" cy="1108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4.bp.blogspot.com/-ZgHhyKQ3FPM/WKFi8KxTfkI/AAAAAAABBqM/KwrnwxvXigYMf416hobq2f4EC1ao5gMZACLcB/s800/building_shop3_blue.png">
            <a:extLst>
              <a:ext uri="{FF2B5EF4-FFF2-40B4-BE49-F238E27FC236}">
                <a16:creationId xmlns:a16="http://schemas.microsoft.com/office/drawing/2014/main" id="{BDD9C10B-F2C4-4072-BEEE-64B252ECF4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361" y="5725203"/>
            <a:ext cx="1182443" cy="1108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bp.blogspot.com/-n212ytJ6G1k/WKFi8CQu3hI/AAAAAAABBqQ/nzcKS_n9aIcqyyDMzxCnAqUis6bkWu0oACLcB/s800/building_shop4_green.png">
            <a:extLst>
              <a:ext uri="{FF2B5EF4-FFF2-40B4-BE49-F238E27FC236}">
                <a16:creationId xmlns:a16="http://schemas.microsoft.com/office/drawing/2014/main" id="{4E086BC0-5C3C-4E85-8045-DA38BCFDB8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361" y="7335076"/>
            <a:ext cx="1182443" cy="11082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2.bp.blogspot.com/-E0uHztTLY7o/WEVolfrSCII/AAAAAAABAOQ/VbwllsmhiXQp79rUjzrNbFPqEDnYWZ9DwCLcB/s800/tablet06_businessman.png">
            <a:extLst>
              <a:ext uri="{FF2B5EF4-FFF2-40B4-BE49-F238E27FC236}">
                <a16:creationId xmlns:a16="http://schemas.microsoft.com/office/drawing/2014/main" id="{E1DD99D0-7675-4AD2-AD27-A5381A497A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515" y="4283005"/>
            <a:ext cx="583929" cy="1164945"/>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292A1AD7-3027-4336-9274-5582EE8F2C8F}"/>
              </a:ext>
            </a:extLst>
          </p:cNvPr>
          <p:cNvPicPr>
            <a:picLocks noChangeAspect="1"/>
          </p:cNvPicPr>
          <p:nvPr/>
        </p:nvPicPr>
        <p:blipFill>
          <a:blip r:embed="rId11"/>
          <a:stretch>
            <a:fillRect/>
          </a:stretch>
        </p:blipFill>
        <p:spPr>
          <a:xfrm>
            <a:off x="1411035" y="4257309"/>
            <a:ext cx="857082" cy="857082"/>
          </a:xfrm>
          <a:prstGeom prst="rect">
            <a:avLst/>
          </a:prstGeom>
        </p:spPr>
      </p:pic>
      <p:sp>
        <p:nvSpPr>
          <p:cNvPr id="9" name="テキスト ボックス 8">
            <a:extLst>
              <a:ext uri="{FF2B5EF4-FFF2-40B4-BE49-F238E27FC236}">
                <a16:creationId xmlns:a16="http://schemas.microsoft.com/office/drawing/2014/main" id="{AC4CF750-2BEE-4F63-980A-98AE8277ED08}"/>
              </a:ext>
            </a:extLst>
          </p:cNvPr>
          <p:cNvSpPr txBox="1"/>
          <p:nvPr/>
        </p:nvSpPr>
        <p:spPr>
          <a:xfrm>
            <a:off x="1337136" y="3934906"/>
            <a:ext cx="1448666" cy="307777"/>
          </a:xfrm>
          <a:prstGeom prst="rect">
            <a:avLst/>
          </a:prstGeom>
          <a:noFill/>
        </p:spPr>
        <p:txBody>
          <a:bodyPr wrap="none" rtlCol="0">
            <a:spAutoFit/>
          </a:bodyPr>
          <a:lstStyle/>
          <a:p>
            <a:r>
              <a:rPr lang="en-US" altLang="ja-JP" sz="1400" dirty="0"/>
              <a:t>Daily</a:t>
            </a:r>
            <a:r>
              <a:rPr lang="ja-JP" altLang="en-US" sz="1400" dirty="0"/>
              <a:t> </a:t>
            </a:r>
            <a:r>
              <a:rPr lang="en-US" altLang="ja-JP" sz="1400" dirty="0"/>
              <a:t>sales</a:t>
            </a:r>
            <a:r>
              <a:rPr lang="ja-JP" altLang="en-US" sz="1400" dirty="0"/>
              <a:t> </a:t>
            </a:r>
            <a:r>
              <a:rPr lang="en-US" altLang="ja-JP" sz="1400" dirty="0"/>
              <a:t>report</a:t>
            </a:r>
            <a:endParaRPr kumimoji="1" lang="ja-JP" altLang="en-US" sz="1400" dirty="0"/>
          </a:p>
        </p:txBody>
      </p:sp>
      <p:pic>
        <p:nvPicPr>
          <p:cNvPr id="33" name="図 32">
            <a:extLst>
              <a:ext uri="{FF2B5EF4-FFF2-40B4-BE49-F238E27FC236}">
                <a16:creationId xmlns:a16="http://schemas.microsoft.com/office/drawing/2014/main" id="{D986B5AC-F090-4CBC-9C23-18472E169A2C}"/>
              </a:ext>
            </a:extLst>
          </p:cNvPr>
          <p:cNvPicPr>
            <a:picLocks noChangeAspect="1"/>
          </p:cNvPicPr>
          <p:nvPr/>
        </p:nvPicPr>
        <p:blipFill>
          <a:blip r:embed="rId11"/>
          <a:stretch>
            <a:fillRect/>
          </a:stretch>
        </p:blipFill>
        <p:spPr>
          <a:xfrm>
            <a:off x="1426812" y="5959208"/>
            <a:ext cx="857082" cy="857082"/>
          </a:xfrm>
          <a:prstGeom prst="rect">
            <a:avLst/>
          </a:prstGeom>
        </p:spPr>
      </p:pic>
      <p:sp>
        <p:nvSpPr>
          <p:cNvPr id="34" name="テキスト ボックス 33">
            <a:extLst>
              <a:ext uri="{FF2B5EF4-FFF2-40B4-BE49-F238E27FC236}">
                <a16:creationId xmlns:a16="http://schemas.microsoft.com/office/drawing/2014/main" id="{AAF1C0B1-CD21-4D3E-AC91-93458FF2B4AA}"/>
              </a:ext>
            </a:extLst>
          </p:cNvPr>
          <p:cNvSpPr txBox="1"/>
          <p:nvPr/>
        </p:nvSpPr>
        <p:spPr>
          <a:xfrm>
            <a:off x="1352913" y="5636805"/>
            <a:ext cx="1448666" cy="307777"/>
          </a:xfrm>
          <a:prstGeom prst="rect">
            <a:avLst/>
          </a:prstGeom>
          <a:noFill/>
        </p:spPr>
        <p:txBody>
          <a:bodyPr wrap="none" rtlCol="0">
            <a:spAutoFit/>
          </a:bodyPr>
          <a:lstStyle/>
          <a:p>
            <a:r>
              <a:rPr lang="en-US" altLang="ja-JP" sz="1400" dirty="0"/>
              <a:t>Daily</a:t>
            </a:r>
            <a:r>
              <a:rPr lang="ja-JP" altLang="en-US" sz="1400" dirty="0"/>
              <a:t> </a:t>
            </a:r>
            <a:r>
              <a:rPr lang="en-US" altLang="ja-JP" sz="1400" dirty="0"/>
              <a:t>sales</a:t>
            </a:r>
            <a:r>
              <a:rPr lang="ja-JP" altLang="en-US" sz="1400" dirty="0"/>
              <a:t> </a:t>
            </a:r>
            <a:r>
              <a:rPr lang="en-US" altLang="ja-JP" sz="1400" dirty="0"/>
              <a:t>report</a:t>
            </a:r>
            <a:endParaRPr lang="ja-JP" altLang="en-US" sz="1400" dirty="0"/>
          </a:p>
        </p:txBody>
      </p:sp>
      <p:pic>
        <p:nvPicPr>
          <p:cNvPr id="35" name="図 34">
            <a:extLst>
              <a:ext uri="{FF2B5EF4-FFF2-40B4-BE49-F238E27FC236}">
                <a16:creationId xmlns:a16="http://schemas.microsoft.com/office/drawing/2014/main" id="{F7F7908E-90AF-478B-B183-6CD395A4E5B3}"/>
              </a:ext>
            </a:extLst>
          </p:cNvPr>
          <p:cNvPicPr>
            <a:picLocks noChangeAspect="1"/>
          </p:cNvPicPr>
          <p:nvPr/>
        </p:nvPicPr>
        <p:blipFill>
          <a:blip r:embed="rId11"/>
          <a:stretch>
            <a:fillRect/>
          </a:stretch>
        </p:blipFill>
        <p:spPr>
          <a:xfrm>
            <a:off x="1431261" y="7542329"/>
            <a:ext cx="857082" cy="857082"/>
          </a:xfrm>
          <a:prstGeom prst="rect">
            <a:avLst/>
          </a:prstGeom>
        </p:spPr>
      </p:pic>
      <p:sp>
        <p:nvSpPr>
          <p:cNvPr id="36" name="テキスト ボックス 35">
            <a:extLst>
              <a:ext uri="{FF2B5EF4-FFF2-40B4-BE49-F238E27FC236}">
                <a16:creationId xmlns:a16="http://schemas.microsoft.com/office/drawing/2014/main" id="{E3D4AF79-DB21-48B4-99B8-0771B2ED03E0}"/>
              </a:ext>
            </a:extLst>
          </p:cNvPr>
          <p:cNvSpPr txBox="1"/>
          <p:nvPr/>
        </p:nvSpPr>
        <p:spPr>
          <a:xfrm>
            <a:off x="1346422" y="7224747"/>
            <a:ext cx="1448666" cy="553998"/>
          </a:xfrm>
          <a:prstGeom prst="rect">
            <a:avLst/>
          </a:prstGeom>
          <a:noFill/>
        </p:spPr>
        <p:txBody>
          <a:bodyPr wrap="none" rtlCol="0">
            <a:spAutoFit/>
          </a:bodyPr>
          <a:lstStyle/>
          <a:p>
            <a:r>
              <a:rPr lang="en-US" altLang="ja-JP" sz="1400" dirty="0"/>
              <a:t>Daily</a:t>
            </a:r>
            <a:r>
              <a:rPr lang="ja-JP" altLang="en-US" sz="1400" dirty="0"/>
              <a:t> </a:t>
            </a:r>
            <a:r>
              <a:rPr lang="en-US" altLang="ja-JP" sz="1400" dirty="0"/>
              <a:t>sales</a:t>
            </a:r>
            <a:r>
              <a:rPr lang="ja-JP" altLang="en-US" sz="1400" dirty="0"/>
              <a:t> </a:t>
            </a:r>
            <a:r>
              <a:rPr lang="en-US" altLang="ja-JP" sz="1400" dirty="0"/>
              <a:t>report</a:t>
            </a:r>
            <a:endParaRPr lang="ja-JP" altLang="en-US" sz="1400" dirty="0"/>
          </a:p>
          <a:p>
            <a:endParaRPr kumimoji="1" lang="ja-JP" altLang="en-US" sz="1600" dirty="0"/>
          </a:p>
        </p:txBody>
      </p:sp>
      <p:pic>
        <p:nvPicPr>
          <p:cNvPr id="1034" name="Picture 10" descr="https://4.bp.blogspot.com/-hpQaRcAmu4s/VCkby8HEg8I/AAAAAAAAnM0/mC-4Lz14WiQ/s800/yajirushi12_left_right.png">
            <a:extLst>
              <a:ext uri="{FF2B5EF4-FFF2-40B4-BE49-F238E27FC236}">
                <a16:creationId xmlns:a16="http://schemas.microsoft.com/office/drawing/2014/main" id="{666F681C-90B7-4572-A041-728B01448D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736423">
            <a:off x="2191220" y="5181841"/>
            <a:ext cx="754392" cy="4156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4.bp.blogspot.com/-hpQaRcAmu4s/VCkby8HEg8I/AAAAAAAAnM0/mC-4Lz14WiQ/s800/yajirushi12_left_right.png">
            <a:extLst>
              <a:ext uri="{FF2B5EF4-FFF2-40B4-BE49-F238E27FC236}">
                <a16:creationId xmlns:a16="http://schemas.microsoft.com/office/drawing/2014/main" id="{148BF2B7-8FE7-4F1F-97D4-89A9E36F1A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6392" y="6146893"/>
            <a:ext cx="754392" cy="4156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https://4.bp.blogspot.com/-hpQaRcAmu4s/VCkby8HEg8I/AAAAAAAAnM0/mC-4Lz14WiQ/s800/yajirushi12_left_right.png">
            <a:extLst>
              <a:ext uri="{FF2B5EF4-FFF2-40B4-BE49-F238E27FC236}">
                <a16:creationId xmlns:a16="http://schemas.microsoft.com/office/drawing/2014/main" id="{799DF487-CD9E-4C30-8281-E0849237C7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894612">
            <a:off x="2395809" y="7267556"/>
            <a:ext cx="754392" cy="415614"/>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8E967128-BD4E-4411-BC67-62CFADE278AE}"/>
              </a:ext>
            </a:extLst>
          </p:cNvPr>
          <p:cNvSpPr/>
          <p:nvPr/>
        </p:nvSpPr>
        <p:spPr>
          <a:xfrm>
            <a:off x="485329" y="4319039"/>
            <a:ext cx="800219" cy="400110"/>
          </a:xfrm>
          <a:prstGeom prst="rect">
            <a:avLst/>
          </a:prstGeom>
          <a:noFill/>
        </p:spPr>
        <p:txBody>
          <a:bodyPr wrap="square" lIns="91440" tIns="45720" rIns="91440" bIns="45720">
            <a:spAutoFit/>
          </a:bodyPr>
          <a:lstStyle/>
          <a:p>
            <a:pPr algn="ctr"/>
            <a:r>
              <a:rPr lang="en-US" altLang="ja-JP" sz="2000" dirty="0">
                <a:ln w="0"/>
                <a:effectLst>
                  <a:outerShdw blurRad="38100" dist="19050" dir="2700000" algn="tl" rotWithShape="0">
                    <a:schemeClr val="dk1">
                      <a:alpha val="40000"/>
                    </a:schemeClr>
                  </a:outerShdw>
                </a:effectLst>
              </a:rPr>
              <a:t>Store</a:t>
            </a:r>
            <a:endParaRPr lang="ja-JP" altLang="en-US" sz="2000" b="0" cap="none" spc="0" dirty="0">
              <a:ln w="0"/>
              <a:solidFill>
                <a:schemeClr val="tx1"/>
              </a:solidFill>
              <a:effectLst>
                <a:outerShdw blurRad="38100" dist="19050" dir="2700000" algn="tl" rotWithShape="0">
                  <a:schemeClr val="dk1">
                    <a:alpha val="40000"/>
                  </a:schemeClr>
                </a:outerShdw>
              </a:effectLst>
            </a:endParaRPr>
          </a:p>
        </p:txBody>
      </p:sp>
      <p:sp>
        <p:nvSpPr>
          <p:cNvPr id="45" name="正方形/長方形 44">
            <a:extLst>
              <a:ext uri="{FF2B5EF4-FFF2-40B4-BE49-F238E27FC236}">
                <a16:creationId xmlns:a16="http://schemas.microsoft.com/office/drawing/2014/main" id="{00CFE65E-CF33-4496-BB43-FDEB19BC657B}"/>
              </a:ext>
            </a:extLst>
          </p:cNvPr>
          <p:cNvSpPr/>
          <p:nvPr/>
        </p:nvSpPr>
        <p:spPr>
          <a:xfrm>
            <a:off x="5338861" y="4846960"/>
            <a:ext cx="800219" cy="461665"/>
          </a:xfrm>
          <a:prstGeom prst="rect">
            <a:avLst/>
          </a:prstGeom>
          <a:noFill/>
        </p:spPr>
        <p:txBody>
          <a:bodyPr wrap="squar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rPr>
              <a:t>HQ</a:t>
            </a:r>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sp>
        <p:nvSpPr>
          <p:cNvPr id="46" name="正方形/長方形 45">
            <a:extLst>
              <a:ext uri="{FF2B5EF4-FFF2-40B4-BE49-F238E27FC236}">
                <a16:creationId xmlns:a16="http://schemas.microsoft.com/office/drawing/2014/main" id="{FD7F642A-CB96-4964-A502-E87DC40EF977}"/>
              </a:ext>
            </a:extLst>
          </p:cNvPr>
          <p:cNvSpPr/>
          <p:nvPr/>
        </p:nvSpPr>
        <p:spPr>
          <a:xfrm>
            <a:off x="479997" y="7333929"/>
            <a:ext cx="800219" cy="769441"/>
          </a:xfrm>
          <a:prstGeom prst="rect">
            <a:avLst/>
          </a:prstGeom>
          <a:noFill/>
        </p:spPr>
        <p:txBody>
          <a:bodyPr wrap="square" lIns="91440" tIns="45720" rIns="91440" bIns="45720">
            <a:spAutoFit/>
          </a:bodyPr>
          <a:lstStyle/>
          <a:p>
            <a:pPr algn="ctr"/>
            <a:r>
              <a:rPr lang="en-US" altLang="ja-JP" sz="2000" dirty="0">
                <a:ln w="0"/>
                <a:effectLst>
                  <a:outerShdw blurRad="38100" dist="19050" dir="2700000" algn="tl" rotWithShape="0">
                    <a:schemeClr val="dk1">
                      <a:alpha val="40000"/>
                    </a:schemeClr>
                  </a:outerShdw>
                </a:effectLst>
              </a:rPr>
              <a:t>Store</a:t>
            </a:r>
            <a:endParaRPr lang="ja-JP" altLang="en-US" sz="2000" dirty="0">
              <a:ln w="0"/>
              <a:effectLst>
                <a:outerShdw blurRad="38100" dist="19050" dir="2700000" algn="tl" rotWithShape="0">
                  <a:schemeClr val="dk1">
                    <a:alpha val="40000"/>
                  </a:schemeClr>
                </a:outerShdw>
              </a:effectLst>
            </a:endParaRPr>
          </a:p>
          <a:p>
            <a:pPr algn="ctr"/>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54" name="Picture 8" descr="https://4.bp.blogspot.com/-pX3VDqFvrOs/VCkbv5VSShI/AAAAAAAAnL8/dMnwQHL1X5s/s800/yajirushi04_hayai.png">
            <a:extLst>
              <a:ext uri="{FF2B5EF4-FFF2-40B4-BE49-F238E27FC236}">
                <a16:creationId xmlns:a16="http://schemas.microsoft.com/office/drawing/2014/main" id="{9188F7BE-CF3D-43F0-9EB2-B5FA8772B1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0271" y="6102656"/>
            <a:ext cx="979537" cy="480863"/>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a:extLst>
              <a:ext uri="{FF2B5EF4-FFF2-40B4-BE49-F238E27FC236}">
                <a16:creationId xmlns:a16="http://schemas.microsoft.com/office/drawing/2014/main" id="{08C4660C-0DFB-4152-BF57-FEC107B6F891}"/>
              </a:ext>
            </a:extLst>
          </p:cNvPr>
          <p:cNvSpPr txBox="1"/>
          <p:nvPr/>
        </p:nvSpPr>
        <p:spPr>
          <a:xfrm>
            <a:off x="4400274" y="5876785"/>
            <a:ext cx="762438" cy="276999"/>
          </a:xfrm>
          <a:prstGeom prst="rect">
            <a:avLst/>
          </a:prstGeom>
          <a:noFill/>
        </p:spPr>
        <p:txBody>
          <a:bodyPr wrap="square" rtlCol="0">
            <a:spAutoFit/>
          </a:bodyPr>
          <a:lstStyle/>
          <a:p>
            <a:r>
              <a:rPr lang="en-US" altLang="ja-JP" sz="1200" dirty="0"/>
              <a:t>Output</a:t>
            </a:r>
            <a:endParaRPr kumimoji="1" lang="ja-JP" altLang="en-US" sz="1200" dirty="0"/>
          </a:p>
        </p:txBody>
      </p:sp>
      <p:sp>
        <p:nvSpPr>
          <p:cNvPr id="57" name="正方形/長方形 56">
            <a:extLst>
              <a:ext uri="{FF2B5EF4-FFF2-40B4-BE49-F238E27FC236}">
                <a16:creationId xmlns:a16="http://schemas.microsoft.com/office/drawing/2014/main" id="{570DAF30-7FF9-4E82-9C6E-11BFC32E44B0}"/>
              </a:ext>
            </a:extLst>
          </p:cNvPr>
          <p:cNvSpPr/>
          <p:nvPr/>
        </p:nvSpPr>
        <p:spPr>
          <a:xfrm>
            <a:off x="2784815" y="5714597"/>
            <a:ext cx="1372229" cy="123550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5FEBBAF3-0D41-4A10-A7B2-80CB63FD4BE5}"/>
              </a:ext>
            </a:extLst>
          </p:cNvPr>
          <p:cNvSpPr txBox="1"/>
          <p:nvPr/>
        </p:nvSpPr>
        <p:spPr>
          <a:xfrm>
            <a:off x="2770720" y="5273244"/>
            <a:ext cx="2598652" cy="338554"/>
          </a:xfrm>
          <a:prstGeom prst="rect">
            <a:avLst/>
          </a:prstGeom>
          <a:noFill/>
        </p:spPr>
        <p:txBody>
          <a:bodyPr wrap="square" rtlCol="0">
            <a:spAutoFit/>
          </a:bodyPr>
          <a:lstStyle/>
          <a:p>
            <a:r>
              <a:rPr lang="ja-JP" altLang="en-US" sz="1600" dirty="0"/>
              <a:t>◎</a:t>
            </a:r>
            <a:r>
              <a:rPr lang="en-US" altLang="ja-JP" sz="1200" b="1" dirty="0"/>
              <a:t>Can</a:t>
            </a:r>
            <a:r>
              <a:rPr lang="ja-JP" altLang="en-US" sz="1200" b="1" dirty="0"/>
              <a:t> </a:t>
            </a:r>
            <a:r>
              <a:rPr lang="en-US" altLang="ja-JP" sz="1200" b="1" dirty="0"/>
              <a:t>be</a:t>
            </a:r>
            <a:r>
              <a:rPr lang="ja-JP" altLang="en-US" sz="1200" b="1" dirty="0"/>
              <a:t> </a:t>
            </a:r>
            <a:r>
              <a:rPr lang="en-US" altLang="ja-JP" sz="1200" b="1" dirty="0"/>
              <a:t>shared</a:t>
            </a:r>
            <a:r>
              <a:rPr lang="ja-JP" altLang="en-US" sz="1200" b="1" dirty="0"/>
              <a:t> </a:t>
            </a:r>
            <a:r>
              <a:rPr lang="en-US" altLang="ja-JP" sz="1200" b="1" dirty="0"/>
              <a:t>between each site</a:t>
            </a:r>
            <a:endParaRPr kumimoji="1" lang="ja-JP" altLang="en-US" sz="1200" b="1" dirty="0"/>
          </a:p>
        </p:txBody>
      </p:sp>
      <p:grpSp>
        <p:nvGrpSpPr>
          <p:cNvPr id="2" name="グループ化 1">
            <a:extLst>
              <a:ext uri="{FF2B5EF4-FFF2-40B4-BE49-F238E27FC236}">
                <a16:creationId xmlns:a16="http://schemas.microsoft.com/office/drawing/2014/main" id="{A269932C-94C8-414C-B6A2-68965270E957}"/>
              </a:ext>
            </a:extLst>
          </p:cNvPr>
          <p:cNvGrpSpPr/>
          <p:nvPr/>
        </p:nvGrpSpPr>
        <p:grpSpPr>
          <a:xfrm>
            <a:off x="3785095" y="6608954"/>
            <a:ext cx="1829887" cy="1235503"/>
            <a:chOff x="3636208" y="6988495"/>
            <a:chExt cx="1829887" cy="1235503"/>
          </a:xfrm>
        </p:grpSpPr>
        <p:grpSp>
          <p:nvGrpSpPr>
            <p:cNvPr id="32" name="グループ化 31">
              <a:extLst>
                <a:ext uri="{FF2B5EF4-FFF2-40B4-BE49-F238E27FC236}">
                  <a16:creationId xmlns:a16="http://schemas.microsoft.com/office/drawing/2014/main" id="{3A090697-2C11-470D-BC47-4732FD59F6D0}"/>
                </a:ext>
              </a:extLst>
            </p:cNvPr>
            <p:cNvGrpSpPr/>
            <p:nvPr/>
          </p:nvGrpSpPr>
          <p:grpSpPr>
            <a:xfrm>
              <a:off x="3636208" y="6988495"/>
              <a:ext cx="1829887" cy="1235503"/>
              <a:chOff x="3152152" y="4675751"/>
              <a:chExt cx="1953412" cy="1370346"/>
            </a:xfrm>
          </p:grpSpPr>
          <p:sp>
            <p:nvSpPr>
              <p:cNvPr id="29" name="四角形: 角を丸くする 28">
                <a:extLst>
                  <a:ext uri="{FF2B5EF4-FFF2-40B4-BE49-F238E27FC236}">
                    <a16:creationId xmlns:a16="http://schemas.microsoft.com/office/drawing/2014/main" id="{FF1FF4B2-3015-446D-B9E8-0772DE10830E}"/>
                  </a:ext>
                </a:extLst>
              </p:cNvPr>
              <p:cNvSpPr/>
              <p:nvPr/>
            </p:nvSpPr>
            <p:spPr>
              <a:xfrm>
                <a:off x="3152152" y="4675751"/>
                <a:ext cx="1953412" cy="137034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86E219B8-3CAB-47E3-98D0-BD4A0B186DCD}"/>
                  </a:ext>
                </a:extLst>
              </p:cNvPr>
              <p:cNvPicPr>
                <a:picLocks noChangeAspect="1"/>
              </p:cNvPicPr>
              <p:nvPr/>
            </p:nvPicPr>
            <p:blipFill>
              <a:blip r:embed="rId14"/>
              <a:stretch>
                <a:fillRect/>
              </a:stretch>
            </p:blipFill>
            <p:spPr>
              <a:xfrm>
                <a:off x="3488370" y="5093492"/>
                <a:ext cx="577974" cy="577974"/>
              </a:xfrm>
              <a:prstGeom prst="rect">
                <a:avLst/>
              </a:prstGeom>
            </p:spPr>
          </p:pic>
          <p:sp>
            <p:nvSpPr>
              <p:cNvPr id="49" name="テキスト ボックス 48">
                <a:extLst>
                  <a:ext uri="{FF2B5EF4-FFF2-40B4-BE49-F238E27FC236}">
                    <a16:creationId xmlns:a16="http://schemas.microsoft.com/office/drawing/2014/main" id="{CF707E0F-FDC0-44D6-AD27-FBA82DDFFABB}"/>
                  </a:ext>
                </a:extLst>
              </p:cNvPr>
              <p:cNvSpPr txBox="1"/>
              <p:nvPr/>
            </p:nvSpPr>
            <p:spPr>
              <a:xfrm>
                <a:off x="3365269" y="4732371"/>
                <a:ext cx="1592385" cy="341368"/>
              </a:xfrm>
              <a:prstGeom prst="rect">
                <a:avLst/>
              </a:prstGeom>
              <a:noFill/>
            </p:spPr>
            <p:txBody>
              <a:bodyPr wrap="none" rtlCol="0">
                <a:spAutoFit/>
              </a:bodyPr>
              <a:lstStyle/>
              <a:p>
                <a:r>
                  <a:rPr lang="en-US" altLang="ja-JP" sz="1400" dirty="0"/>
                  <a:t>Various sales data</a:t>
                </a:r>
                <a:endParaRPr kumimoji="1" lang="ja-JP" altLang="en-US" sz="1400" dirty="0"/>
              </a:p>
            </p:txBody>
          </p:sp>
          <p:pic>
            <p:nvPicPr>
              <p:cNvPr id="28" name="図 27">
                <a:extLst>
                  <a:ext uri="{FF2B5EF4-FFF2-40B4-BE49-F238E27FC236}">
                    <a16:creationId xmlns:a16="http://schemas.microsoft.com/office/drawing/2014/main" id="{2173743D-DAA3-4B4C-906E-8AADE70A8C95}"/>
                  </a:ext>
                </a:extLst>
              </p:cNvPr>
              <p:cNvPicPr>
                <a:picLocks noChangeAspect="1"/>
              </p:cNvPicPr>
              <p:nvPr/>
            </p:nvPicPr>
            <p:blipFill>
              <a:blip r:embed="rId15"/>
              <a:stretch>
                <a:fillRect/>
              </a:stretch>
            </p:blipFill>
            <p:spPr>
              <a:xfrm>
                <a:off x="4133359" y="5031604"/>
                <a:ext cx="665413" cy="665413"/>
              </a:xfrm>
              <a:prstGeom prst="rect">
                <a:avLst/>
              </a:prstGeom>
            </p:spPr>
          </p:pic>
        </p:grpSp>
        <p:sp>
          <p:nvSpPr>
            <p:cNvPr id="59" name="テキスト ボックス 58">
              <a:extLst>
                <a:ext uri="{FF2B5EF4-FFF2-40B4-BE49-F238E27FC236}">
                  <a16:creationId xmlns:a16="http://schemas.microsoft.com/office/drawing/2014/main" id="{D077B8C7-9CC0-40A8-8227-152641CBC4BF}"/>
                </a:ext>
              </a:extLst>
            </p:cNvPr>
            <p:cNvSpPr txBox="1"/>
            <p:nvPr/>
          </p:nvSpPr>
          <p:spPr>
            <a:xfrm>
              <a:off x="3650296" y="7898517"/>
              <a:ext cx="1815799" cy="246221"/>
            </a:xfrm>
            <a:prstGeom prst="rect">
              <a:avLst/>
            </a:prstGeom>
            <a:noFill/>
          </p:spPr>
          <p:txBody>
            <a:bodyPr wrap="square" rtlCol="0">
              <a:spAutoFit/>
            </a:bodyPr>
            <a:lstStyle/>
            <a:p>
              <a:r>
                <a:rPr lang="en-US" altLang="ja-JP" sz="1000" dirty="0"/>
                <a:t>Aggregated CSV, form PDF, etc.</a:t>
              </a:r>
              <a:endParaRPr kumimoji="1" lang="ja-JP" altLang="en-US" sz="1000" dirty="0"/>
            </a:p>
          </p:txBody>
        </p:sp>
      </p:grpSp>
      <p:pic>
        <p:nvPicPr>
          <p:cNvPr id="1040" name="Picture 16" descr="https://2.bp.blogspot.com/-swgT1KeEGuc/WEVoo0YO_dI/AAAAAAABAOo/W5Lu903ssjkxiV2hGNP7T5kyE21i5uBCwCLcB/s800/tablet12_businesswoman.png">
            <a:extLst>
              <a:ext uri="{FF2B5EF4-FFF2-40B4-BE49-F238E27FC236}">
                <a16:creationId xmlns:a16="http://schemas.microsoft.com/office/drawing/2014/main" id="{B6A87329-D53D-4386-9E5A-4EB4120320E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21331" y="5701597"/>
            <a:ext cx="581556" cy="11602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https://2.bp.blogspot.com/-E0uHztTLY7o/WEVolfrSCII/AAAAAAABAOQ/VbwllsmhiXQp79rUjzrNbFPqEDnYWZ9DwCLcB/s800/tablet06_businessman.png">
            <a:extLst>
              <a:ext uri="{FF2B5EF4-FFF2-40B4-BE49-F238E27FC236}">
                <a16:creationId xmlns:a16="http://schemas.microsoft.com/office/drawing/2014/main" id="{C88A4F05-6337-404F-B13D-C4D1028680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451" y="7284321"/>
            <a:ext cx="583929" cy="1164945"/>
          </a:xfrm>
          <a:prstGeom prst="rect">
            <a:avLst/>
          </a:prstGeom>
          <a:noFill/>
          <a:extLst>
            <a:ext uri="{909E8E84-426E-40DD-AFC4-6F175D3DCCD1}">
              <a14:hiddenFill xmlns:a14="http://schemas.microsoft.com/office/drawing/2010/main">
                <a:solidFill>
                  <a:srgbClr val="FFFFFF"/>
                </a:solidFill>
              </a14:hiddenFill>
            </a:ext>
          </a:extLst>
        </p:spPr>
      </p:pic>
      <p:sp>
        <p:nvSpPr>
          <p:cNvPr id="64" name="正方形/長方形 63">
            <a:extLst>
              <a:ext uri="{FF2B5EF4-FFF2-40B4-BE49-F238E27FC236}">
                <a16:creationId xmlns:a16="http://schemas.microsoft.com/office/drawing/2014/main" id="{DE15E622-BE45-4A8B-B01A-DA735D63E0C3}"/>
              </a:ext>
            </a:extLst>
          </p:cNvPr>
          <p:cNvSpPr/>
          <p:nvPr/>
        </p:nvSpPr>
        <p:spPr>
          <a:xfrm>
            <a:off x="462173" y="5719588"/>
            <a:ext cx="800219" cy="769441"/>
          </a:xfrm>
          <a:prstGeom prst="rect">
            <a:avLst/>
          </a:prstGeom>
          <a:noFill/>
        </p:spPr>
        <p:txBody>
          <a:bodyPr wrap="square" lIns="91440" tIns="45720" rIns="91440" bIns="45720">
            <a:spAutoFit/>
          </a:bodyPr>
          <a:lstStyle/>
          <a:p>
            <a:pPr algn="ctr"/>
            <a:r>
              <a:rPr lang="en-US" altLang="ja-JP" sz="2000" dirty="0">
                <a:ln w="0"/>
                <a:effectLst>
                  <a:outerShdw blurRad="38100" dist="19050" dir="2700000" algn="tl" rotWithShape="0">
                    <a:schemeClr val="dk1">
                      <a:alpha val="40000"/>
                    </a:schemeClr>
                  </a:outerShdw>
                </a:effectLst>
              </a:rPr>
              <a:t>Store</a:t>
            </a:r>
            <a:endParaRPr lang="ja-JP" altLang="en-US" sz="2000" dirty="0">
              <a:ln w="0"/>
              <a:effectLst>
                <a:outerShdw blurRad="38100" dist="19050" dir="2700000" algn="tl" rotWithShape="0">
                  <a:schemeClr val="dk1">
                    <a:alpha val="40000"/>
                  </a:schemeClr>
                </a:outerShdw>
              </a:effectLst>
            </a:endParaRPr>
          </a:p>
          <a:p>
            <a:pPr algn="ctr"/>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47" name="図 46">
            <a:extLst>
              <a:ext uri="{FF2B5EF4-FFF2-40B4-BE49-F238E27FC236}">
                <a16:creationId xmlns:a16="http://schemas.microsoft.com/office/drawing/2014/main" id="{78E39F2D-BB40-450B-8AA5-1FFAE229CD1A}"/>
              </a:ext>
            </a:extLst>
          </p:cNvPr>
          <p:cNvPicPr>
            <a:picLocks noChangeAspect="1"/>
          </p:cNvPicPr>
          <p:nvPr/>
        </p:nvPicPr>
        <p:blipFill>
          <a:blip r:embed="rId17"/>
          <a:stretch>
            <a:fillRect/>
          </a:stretch>
        </p:blipFill>
        <p:spPr>
          <a:xfrm>
            <a:off x="3244162" y="6116308"/>
            <a:ext cx="476981" cy="545733"/>
          </a:xfrm>
          <a:prstGeom prst="rect">
            <a:avLst/>
          </a:prstGeom>
        </p:spPr>
      </p:pic>
      <p:sp>
        <p:nvSpPr>
          <p:cNvPr id="48" name="テキスト ボックス 47">
            <a:extLst>
              <a:ext uri="{FF2B5EF4-FFF2-40B4-BE49-F238E27FC236}">
                <a16:creationId xmlns:a16="http://schemas.microsoft.com/office/drawing/2014/main" id="{4F03568E-8668-40FD-A13A-3688FC87E729}"/>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Report sharing between stores, more efficient aggregation</a:t>
            </a:r>
            <a:endPar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463BF329-34F4-47A4-8AC9-11779DE24EC4}"/>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Retail Business</a:t>
            </a:r>
          </a:p>
          <a:p>
            <a:pPr algn="ctr"/>
            <a:endParaRPr kumimoji="1" lang="ja-JP" altLang="en-US" sz="1400" dirty="0">
              <a:solidFill>
                <a:schemeClr val="tx1">
                  <a:lumMod val="75000"/>
                  <a:lumOff val="25000"/>
                </a:schemeClr>
              </a:solidFill>
            </a:endParaRPr>
          </a:p>
        </p:txBody>
      </p:sp>
      <p:sp>
        <p:nvSpPr>
          <p:cNvPr id="53" name="テキスト ボックス 3">
            <a:extLst>
              <a:ext uri="{FF2B5EF4-FFF2-40B4-BE49-F238E27FC236}">
                <a16:creationId xmlns:a16="http://schemas.microsoft.com/office/drawing/2014/main" id="{C8C59D8E-2431-45B0-9CBE-5151C015D97D}"/>
              </a:ext>
            </a:extLst>
          </p:cNvPr>
          <p:cNvSpPr txBox="1"/>
          <p:nvPr/>
        </p:nvSpPr>
        <p:spPr>
          <a:xfrm>
            <a:off x="273805" y="1010587"/>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6" name="テキスト ボックス 6">
            <a:extLst>
              <a:ext uri="{FF2B5EF4-FFF2-40B4-BE49-F238E27FC236}">
                <a16:creationId xmlns:a16="http://schemas.microsoft.com/office/drawing/2014/main" id="{568C5B9D-648B-4110-A6EE-CDF9C6BB800F}"/>
              </a:ext>
            </a:extLst>
          </p:cNvPr>
          <p:cNvSpPr txBox="1"/>
          <p:nvPr/>
        </p:nvSpPr>
        <p:spPr>
          <a:xfrm>
            <a:off x="270891" y="2288704"/>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3914233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8B5BCBC0-4C48-4621-88BB-8D90EC843E59}"/>
              </a:ext>
            </a:extLst>
          </p:cNvPr>
          <p:cNvSpPr/>
          <p:nvPr/>
        </p:nvSpPr>
        <p:spPr>
          <a:xfrm>
            <a:off x="1392664" y="4426551"/>
            <a:ext cx="1426895" cy="375585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D39EA547-4A03-4486-ACEC-D71F6663EA9A}"/>
              </a:ext>
            </a:extLst>
          </p:cNvPr>
          <p:cNvSpPr txBox="1"/>
          <p:nvPr/>
        </p:nvSpPr>
        <p:spPr>
          <a:xfrm>
            <a:off x="294927" y="1025750"/>
            <a:ext cx="1362745" cy="338554"/>
          </a:xfrm>
          <a:prstGeom prst="rect">
            <a:avLst/>
          </a:prstGeom>
          <a:noFill/>
        </p:spPr>
        <p:txBody>
          <a:bodyPr wrap="none" rtlCol="0">
            <a:spAutoFit/>
          </a:bodyPr>
          <a:lstStyle/>
          <a:p>
            <a:r>
              <a:rPr lang="en-US" altLang="ja-JP" sz="1600" dirty="0"/>
              <a:t>Current</a:t>
            </a:r>
            <a:r>
              <a:rPr lang="ja-JP" altLang="en-US" sz="1600" dirty="0"/>
              <a:t> </a:t>
            </a:r>
            <a:r>
              <a:rPr lang="en-US" altLang="ja-JP" sz="1600" dirty="0"/>
              <a:t>status</a:t>
            </a:r>
            <a:endParaRPr lang="ja-JP" altLang="en-US" sz="1600" dirty="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Total number of man-hours for vehicle inspection check sheets generated during</a:t>
            </a:r>
          </a:p>
          <a:p>
            <a:r>
              <a:rPr lang="en-US" sz="1400" dirty="0">
                <a:solidFill>
                  <a:schemeClr val="tx1"/>
                </a:solidFill>
              </a:rPr>
              <a:t>   pre-departure inspections and periodic inspections is large. (Including text and</a:t>
            </a:r>
          </a:p>
          <a:p>
            <a:r>
              <a:rPr lang="en-US" sz="1400" dirty="0">
                <a:solidFill>
                  <a:schemeClr val="tx1"/>
                </a:solidFill>
              </a:rPr>
              <a:t>   photo posting)</a:t>
            </a:r>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Slow to notice omissions.</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8DF9A46D-AEAD-4353-BB67-0AD8801F4192}"/>
              </a:ext>
            </a:extLst>
          </p:cNvPr>
          <p:cNvSpPr txBox="1"/>
          <p:nvPr/>
        </p:nvSpPr>
        <p:spPr>
          <a:xfrm>
            <a:off x="270891" y="2325682"/>
            <a:ext cx="1821524" cy="338554"/>
          </a:xfrm>
          <a:prstGeom prst="rect">
            <a:avLst/>
          </a:prstGeom>
          <a:noFill/>
        </p:spPr>
        <p:txBody>
          <a:bodyPr wrap="none" rtlCol="0">
            <a:spAutoFit/>
          </a:bodyPr>
          <a:lstStyle/>
          <a:p>
            <a:r>
              <a:rPr lang="en-US" altLang="ja-JP" sz="1600" dirty="0"/>
              <a:t>After improvement</a:t>
            </a:r>
            <a:endParaRPr lang="ja-JP" altLang="en-US" sz="1600" dirty="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77471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Significant reduction in man-hours for posting from paper form to EXCEL table</a:t>
            </a:r>
            <a:endParaRPr lang="ja-JP" altLang="en-US" sz="1400" dirty="0">
              <a:solidFill>
                <a:schemeClr val="tx1"/>
              </a:solidFill>
            </a:endParaRPr>
          </a:p>
          <a:p>
            <a:r>
              <a:rPr lang="ja-JP" altLang="en-US" sz="1400" dirty="0">
                <a:solidFill>
                  <a:schemeClr val="tx1"/>
                </a:solidFill>
              </a:rPr>
              <a:t>・</a:t>
            </a:r>
            <a:r>
              <a:rPr lang="en-US" sz="1400" dirty="0">
                <a:solidFill>
                  <a:schemeClr val="tx1"/>
                </a:solidFill>
              </a:rPr>
              <a:t>Uninspected vehicles can be quickly grasped and followed up.</a:t>
            </a:r>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461665"/>
          </a:xfrm>
          <a:prstGeom prst="rect">
            <a:avLst/>
          </a:prstGeom>
          <a:noFill/>
        </p:spPr>
        <p:txBody>
          <a:bodyPr wrap="square" rtlCol="0">
            <a:spAutoFit/>
          </a:bodyPr>
          <a:lstStyle/>
          <a:p>
            <a:r>
              <a:rPr lang="en-US" sz="1200" dirty="0" err="1"/>
              <a:t>i</a:t>
            </a:r>
            <a:r>
              <a:rPr lang="en-US" sz="1200" dirty="0"/>
              <a:t>-Reporter function to use</a:t>
            </a:r>
          </a:p>
          <a:p>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 Image cluster / # Data output / # Auto label</a:t>
            </a:r>
          </a:p>
          <a:p>
            <a:endParaRPr lang="ja-JP" altLang="en-US" sz="1000" b="1" dirty="0">
              <a:solidFill>
                <a:schemeClr val="tx1"/>
              </a:solidFill>
            </a:endParaRPr>
          </a:p>
        </p:txBody>
      </p:sp>
      <p:pic>
        <p:nvPicPr>
          <p:cNvPr id="5122" name="Picture 2" descr="https://1.bp.blogspot.com/-qK20i-nYZdE/V9ppmv7x3BI/AAAAAAAA9uQ/9GLgvmd9yrEw8cbLDSQEbPMAFYPgtVx4wCLcB/s800/bonnet_trailer_truck_big.png">
            <a:extLst>
              <a:ext uri="{FF2B5EF4-FFF2-40B4-BE49-F238E27FC236}">
                <a16:creationId xmlns:a16="http://schemas.microsoft.com/office/drawing/2014/main" id="{33C4A316-82FE-4727-9BAA-CA892698C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7" y="4086610"/>
            <a:ext cx="1907331" cy="1282591"/>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26550BC2-4AA5-477F-8764-F9F062A29BBA}"/>
              </a:ext>
            </a:extLst>
          </p:cNvPr>
          <p:cNvPicPr>
            <a:picLocks noChangeAspect="1"/>
          </p:cNvPicPr>
          <p:nvPr/>
        </p:nvPicPr>
        <p:blipFill>
          <a:blip r:embed="rId5"/>
          <a:stretch>
            <a:fillRect/>
          </a:stretch>
        </p:blipFill>
        <p:spPr>
          <a:xfrm>
            <a:off x="3198605" y="5397151"/>
            <a:ext cx="1359338" cy="1359338"/>
          </a:xfrm>
          <a:prstGeom prst="rect">
            <a:avLst/>
          </a:prstGeom>
        </p:spPr>
      </p:pic>
      <p:pic>
        <p:nvPicPr>
          <p:cNvPr id="30" name="Picture 8" descr="https://4.bp.blogspot.com/-pX3VDqFvrOs/VCkbv5VSShI/AAAAAAAAnL8/dMnwQHL1X5s/s800/yajirushi04_hayai.png">
            <a:extLst>
              <a:ext uri="{FF2B5EF4-FFF2-40B4-BE49-F238E27FC236}">
                <a16:creationId xmlns:a16="http://schemas.microsoft.com/office/drawing/2014/main" id="{6DFFA640-A8A3-4486-BD46-D4F563BDE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4662" y="5870332"/>
            <a:ext cx="979537" cy="480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1.bp.blogspot.com/-TKjTYaM3rk8/WLEuop1AmWI/AAAAAAABCFw/syyafF_VhcwrIjov-ieSP59D9rBsS6MUwCLcB/s800/computer05_businessman.png">
            <a:extLst>
              <a:ext uri="{FF2B5EF4-FFF2-40B4-BE49-F238E27FC236}">
                <a16:creationId xmlns:a16="http://schemas.microsoft.com/office/drawing/2014/main" id="{E0258B53-B807-499D-BC75-A3C8B7381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286632" y="5322490"/>
            <a:ext cx="1454000" cy="1463088"/>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89E6AAC1-7E1D-4BEE-B51D-844D497B38E3}"/>
              </a:ext>
            </a:extLst>
          </p:cNvPr>
          <p:cNvPicPr>
            <a:picLocks noChangeAspect="1"/>
          </p:cNvPicPr>
          <p:nvPr/>
        </p:nvPicPr>
        <p:blipFill>
          <a:blip r:embed="rId8"/>
          <a:stretch>
            <a:fillRect/>
          </a:stretch>
        </p:blipFill>
        <p:spPr>
          <a:xfrm>
            <a:off x="4570996" y="4858388"/>
            <a:ext cx="541426" cy="521101"/>
          </a:xfrm>
          <a:prstGeom prst="rect">
            <a:avLst/>
          </a:prstGeom>
        </p:spPr>
      </p:pic>
      <p:pic>
        <p:nvPicPr>
          <p:cNvPr id="35" name="Picture 8" descr="https://4.bp.blogspot.com/-pX3VDqFvrOs/VCkbv5VSShI/AAAAAAAAnL8/dMnwQHL1X5s/s800/yajirushi04_hayai.png">
            <a:extLst>
              <a:ext uri="{FF2B5EF4-FFF2-40B4-BE49-F238E27FC236}">
                <a16:creationId xmlns:a16="http://schemas.microsoft.com/office/drawing/2014/main" id="{CD3EEC20-D1DD-45EA-A4F1-0961E65055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745" y="5348385"/>
            <a:ext cx="979537" cy="4808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1.bp.blogspot.com/-qK20i-nYZdE/V9ppmv7x3BI/AAAAAAAA9uQ/9GLgvmd9yrEw8cbLDSQEbPMAFYPgtVx4wCLcB/s800/bonnet_trailer_truck_big.png">
            <a:extLst>
              <a:ext uri="{FF2B5EF4-FFF2-40B4-BE49-F238E27FC236}">
                <a16:creationId xmlns:a16="http://schemas.microsoft.com/office/drawing/2014/main" id="{1751C07A-88A2-4831-8872-CEB1FD020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7" y="5303107"/>
            <a:ext cx="1907331" cy="12825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1.bp.blogspot.com/-qK20i-nYZdE/V9ppmv7x3BI/AAAAAAAA9uQ/9GLgvmd9yrEw8cbLDSQEbPMAFYPgtVx4wCLcB/s800/bonnet_trailer_truck_big.png">
            <a:extLst>
              <a:ext uri="{FF2B5EF4-FFF2-40B4-BE49-F238E27FC236}">
                <a16:creationId xmlns:a16="http://schemas.microsoft.com/office/drawing/2014/main" id="{46581E02-8D26-41B8-BB2C-546AA29EE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6" y="6432235"/>
            <a:ext cx="1907331" cy="12825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s://2.bp.blogspot.com/-E0uHztTLY7o/WEVolfrSCII/AAAAAAABAOQ/VbwllsmhiXQp79rUjzrNbFPqEDnYWZ9DwCLcB/s800/tablet06_businessman.png">
            <a:extLst>
              <a:ext uri="{FF2B5EF4-FFF2-40B4-BE49-F238E27FC236}">
                <a16:creationId xmlns:a16="http://schemas.microsoft.com/office/drawing/2014/main" id="{6735C426-8513-4A58-A3F6-01D4C6C3E9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531" y="4121146"/>
            <a:ext cx="551350" cy="10999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s://2.bp.blogspot.com/-E0uHztTLY7o/WEVolfrSCII/AAAAAAABAOQ/VbwllsmhiXQp79rUjzrNbFPqEDnYWZ9DwCLcB/s800/tablet06_businessman.png">
            <a:extLst>
              <a:ext uri="{FF2B5EF4-FFF2-40B4-BE49-F238E27FC236}">
                <a16:creationId xmlns:a16="http://schemas.microsoft.com/office/drawing/2014/main" id="{9122CDB6-531F-4317-8971-6B2AA0ED72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531" y="5320403"/>
            <a:ext cx="551350" cy="10999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s://2.bp.blogspot.com/-E0uHztTLY7o/WEVolfrSCII/AAAAAAABAOQ/VbwllsmhiXQp79rUjzrNbFPqEDnYWZ9DwCLcB/s800/tablet06_businessman.png">
            <a:extLst>
              <a:ext uri="{FF2B5EF4-FFF2-40B4-BE49-F238E27FC236}">
                <a16:creationId xmlns:a16="http://schemas.microsoft.com/office/drawing/2014/main" id="{87CC1ABD-5579-45D9-A8C7-DDF48F70A8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0007" y="6517320"/>
            <a:ext cx="551350" cy="1099949"/>
          </a:xfrm>
          <a:prstGeom prst="rect">
            <a:avLst/>
          </a:prstGeom>
          <a:noFill/>
          <a:extLst>
            <a:ext uri="{909E8E84-426E-40DD-AFC4-6F175D3DCCD1}">
              <a14:hiddenFill xmlns:a14="http://schemas.microsoft.com/office/drawing/2010/main">
                <a:solidFill>
                  <a:srgbClr val="FFFFFF"/>
                </a:solidFill>
              </a14:hiddenFill>
            </a:ext>
          </a:extLst>
        </p:spPr>
      </p:pic>
      <p:pic>
        <p:nvPicPr>
          <p:cNvPr id="49" name="図 48">
            <a:extLst>
              <a:ext uri="{FF2B5EF4-FFF2-40B4-BE49-F238E27FC236}">
                <a16:creationId xmlns:a16="http://schemas.microsoft.com/office/drawing/2014/main" id="{2A6EF310-013B-43C3-8D81-C1F1BF23CECF}"/>
              </a:ext>
            </a:extLst>
          </p:cNvPr>
          <p:cNvPicPr>
            <a:picLocks noChangeAspect="1"/>
          </p:cNvPicPr>
          <p:nvPr/>
        </p:nvPicPr>
        <p:blipFill>
          <a:blip r:embed="rId10"/>
          <a:stretch>
            <a:fillRect/>
          </a:stretch>
        </p:blipFill>
        <p:spPr>
          <a:xfrm>
            <a:off x="1749238" y="4511178"/>
            <a:ext cx="734586" cy="734586"/>
          </a:xfrm>
          <a:prstGeom prst="rect">
            <a:avLst/>
          </a:prstGeom>
        </p:spPr>
      </p:pic>
      <p:pic>
        <p:nvPicPr>
          <p:cNvPr id="54" name="図 53">
            <a:extLst>
              <a:ext uri="{FF2B5EF4-FFF2-40B4-BE49-F238E27FC236}">
                <a16:creationId xmlns:a16="http://schemas.microsoft.com/office/drawing/2014/main" id="{0DAA99D8-47EC-41A7-B528-7838A1DAB809}"/>
              </a:ext>
            </a:extLst>
          </p:cNvPr>
          <p:cNvPicPr>
            <a:picLocks noChangeAspect="1"/>
          </p:cNvPicPr>
          <p:nvPr/>
        </p:nvPicPr>
        <p:blipFill>
          <a:blip r:embed="rId10"/>
          <a:stretch>
            <a:fillRect/>
          </a:stretch>
        </p:blipFill>
        <p:spPr>
          <a:xfrm>
            <a:off x="1757033" y="5754063"/>
            <a:ext cx="734586" cy="734586"/>
          </a:xfrm>
          <a:prstGeom prst="rect">
            <a:avLst/>
          </a:prstGeom>
        </p:spPr>
      </p:pic>
      <p:pic>
        <p:nvPicPr>
          <p:cNvPr id="55" name="図 54">
            <a:extLst>
              <a:ext uri="{FF2B5EF4-FFF2-40B4-BE49-F238E27FC236}">
                <a16:creationId xmlns:a16="http://schemas.microsoft.com/office/drawing/2014/main" id="{E8ADC80E-3474-40A4-9170-21CA66C09D1F}"/>
              </a:ext>
            </a:extLst>
          </p:cNvPr>
          <p:cNvPicPr>
            <a:picLocks noChangeAspect="1"/>
          </p:cNvPicPr>
          <p:nvPr/>
        </p:nvPicPr>
        <p:blipFill>
          <a:blip r:embed="rId10"/>
          <a:stretch>
            <a:fillRect/>
          </a:stretch>
        </p:blipFill>
        <p:spPr>
          <a:xfrm>
            <a:off x="1765127" y="7052385"/>
            <a:ext cx="734586" cy="734586"/>
          </a:xfrm>
          <a:prstGeom prst="rect">
            <a:avLst/>
          </a:prstGeom>
        </p:spPr>
      </p:pic>
      <p:sp>
        <p:nvSpPr>
          <p:cNvPr id="57" name="テキスト ボックス 56">
            <a:extLst>
              <a:ext uri="{FF2B5EF4-FFF2-40B4-BE49-F238E27FC236}">
                <a16:creationId xmlns:a16="http://schemas.microsoft.com/office/drawing/2014/main" id="{93CFFBB6-ED88-443D-B582-2E66BE7C3C0E}"/>
              </a:ext>
            </a:extLst>
          </p:cNvPr>
          <p:cNvSpPr txBox="1"/>
          <p:nvPr/>
        </p:nvSpPr>
        <p:spPr>
          <a:xfrm>
            <a:off x="4102518" y="4584655"/>
            <a:ext cx="2062785" cy="523220"/>
          </a:xfrm>
          <a:prstGeom prst="rect">
            <a:avLst/>
          </a:prstGeom>
          <a:noFill/>
        </p:spPr>
        <p:txBody>
          <a:bodyPr wrap="square" rtlCol="0">
            <a:spAutoFit/>
          </a:bodyPr>
          <a:lstStyle/>
          <a:p>
            <a:r>
              <a:rPr kumimoji="1" lang="ja-JP" altLang="en-US" sz="1400" b="1" dirty="0"/>
              <a:t>◎</a:t>
            </a:r>
            <a:r>
              <a:rPr lang="en-US" sz="1400" dirty="0"/>
              <a:t>Output aggregate data </a:t>
            </a:r>
          </a:p>
          <a:p>
            <a:endParaRPr kumimoji="1" lang="ja-JP" altLang="en-US" sz="1400" b="1" dirty="0"/>
          </a:p>
        </p:txBody>
      </p:sp>
      <p:sp>
        <p:nvSpPr>
          <p:cNvPr id="59" name="テキスト ボックス 58">
            <a:extLst>
              <a:ext uri="{FF2B5EF4-FFF2-40B4-BE49-F238E27FC236}">
                <a16:creationId xmlns:a16="http://schemas.microsoft.com/office/drawing/2014/main" id="{9733E2DD-A4C8-4906-B3A1-F084075F2DF7}"/>
              </a:ext>
            </a:extLst>
          </p:cNvPr>
          <p:cNvSpPr txBox="1"/>
          <p:nvPr/>
        </p:nvSpPr>
        <p:spPr>
          <a:xfrm>
            <a:off x="1379661" y="7786971"/>
            <a:ext cx="1481411" cy="253916"/>
          </a:xfrm>
          <a:prstGeom prst="rect">
            <a:avLst/>
          </a:prstGeom>
          <a:noFill/>
        </p:spPr>
        <p:txBody>
          <a:bodyPr wrap="square" rtlCol="0">
            <a:spAutoFit/>
          </a:bodyPr>
          <a:lstStyle/>
          <a:p>
            <a:r>
              <a:rPr lang="en-US" altLang="ja-JP" sz="1050" dirty="0"/>
              <a:t>Vehicle inspection form</a:t>
            </a:r>
            <a:endParaRPr kumimoji="1" lang="ja-JP" altLang="en-US" sz="1050" dirty="0"/>
          </a:p>
        </p:txBody>
      </p:sp>
      <p:pic>
        <p:nvPicPr>
          <p:cNvPr id="62" name="Picture 12" descr="https://4.bp.blogspot.com/-4ew2IFYmQ24/U5l4o8FrA0I/AAAAAAAAhPs/mVuU_7QlAHE/s800/computer_tethering.png">
            <a:extLst>
              <a:ext uri="{FF2B5EF4-FFF2-40B4-BE49-F238E27FC236}">
                <a16:creationId xmlns:a16="http://schemas.microsoft.com/office/drawing/2014/main" id="{7C89E766-EC12-4B0E-81E7-CEC883FD77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95" t="15127" r="32546" b="60239"/>
          <a:stretch/>
        </p:blipFill>
        <p:spPr bwMode="auto">
          <a:xfrm rot="19622477">
            <a:off x="4530579" y="6206925"/>
            <a:ext cx="668675" cy="673448"/>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6FE05895-BFFE-49B6-A81C-37EB4000575A}"/>
              </a:ext>
            </a:extLst>
          </p:cNvPr>
          <p:cNvPicPr>
            <a:picLocks noChangeAspect="1"/>
          </p:cNvPicPr>
          <p:nvPr/>
        </p:nvPicPr>
        <p:blipFill rotWithShape="1">
          <a:blip r:embed="rId12"/>
          <a:srcRect r="27802"/>
          <a:stretch/>
        </p:blipFill>
        <p:spPr>
          <a:xfrm>
            <a:off x="4628448" y="6819407"/>
            <a:ext cx="564425" cy="625419"/>
          </a:xfrm>
          <a:prstGeom prst="rect">
            <a:avLst/>
          </a:prstGeom>
        </p:spPr>
      </p:pic>
      <p:sp>
        <p:nvSpPr>
          <p:cNvPr id="64" name="テキスト ボックス 63">
            <a:extLst>
              <a:ext uri="{FF2B5EF4-FFF2-40B4-BE49-F238E27FC236}">
                <a16:creationId xmlns:a16="http://schemas.microsoft.com/office/drawing/2014/main" id="{7C35EAB2-C261-4C39-9992-6085CD71F21A}"/>
              </a:ext>
            </a:extLst>
          </p:cNvPr>
          <p:cNvSpPr txBox="1"/>
          <p:nvPr/>
        </p:nvSpPr>
        <p:spPr>
          <a:xfrm>
            <a:off x="4181058" y="7458152"/>
            <a:ext cx="2200269" cy="800219"/>
          </a:xfrm>
          <a:prstGeom prst="rect">
            <a:avLst/>
          </a:prstGeom>
          <a:noFill/>
        </p:spPr>
        <p:txBody>
          <a:bodyPr wrap="square" rtlCol="0">
            <a:spAutoFit/>
          </a:bodyPr>
          <a:lstStyle/>
          <a:p>
            <a:r>
              <a:rPr lang="ja-JP" altLang="en-US" sz="1400" b="1" dirty="0"/>
              <a:t>◎</a:t>
            </a:r>
            <a:r>
              <a:rPr lang="en-US" dirty="0"/>
              <a:t> </a:t>
            </a:r>
            <a:r>
              <a:rPr lang="en-US" sz="1400" dirty="0"/>
              <a:t>Confirmation of uninspected vehicles</a:t>
            </a:r>
          </a:p>
          <a:p>
            <a:endParaRPr kumimoji="1" lang="ja-JP" altLang="en-US" sz="1400" b="1" dirty="0"/>
          </a:p>
        </p:txBody>
      </p:sp>
      <p:pic>
        <p:nvPicPr>
          <p:cNvPr id="33" name="図 32">
            <a:extLst>
              <a:ext uri="{FF2B5EF4-FFF2-40B4-BE49-F238E27FC236}">
                <a16:creationId xmlns:a16="http://schemas.microsoft.com/office/drawing/2014/main" id="{8DA8C30B-40EE-4D70-8161-3DCF30DB36F8}"/>
              </a:ext>
            </a:extLst>
          </p:cNvPr>
          <p:cNvPicPr>
            <a:picLocks noChangeAspect="1"/>
          </p:cNvPicPr>
          <p:nvPr/>
        </p:nvPicPr>
        <p:blipFill>
          <a:blip r:embed="rId13"/>
          <a:stretch>
            <a:fillRect/>
          </a:stretch>
        </p:blipFill>
        <p:spPr>
          <a:xfrm>
            <a:off x="3616634" y="5825868"/>
            <a:ext cx="564425" cy="645781"/>
          </a:xfrm>
          <a:prstGeom prst="rect">
            <a:avLst/>
          </a:prstGeom>
        </p:spPr>
      </p:pic>
      <p:sp>
        <p:nvSpPr>
          <p:cNvPr id="36" name="テキスト ボックス 35">
            <a:extLst>
              <a:ext uri="{FF2B5EF4-FFF2-40B4-BE49-F238E27FC236}">
                <a16:creationId xmlns:a16="http://schemas.microsoft.com/office/drawing/2014/main" id="{13E0F931-856F-4821-8C4F-18FB5ABD75CE}"/>
              </a:ext>
            </a:extLst>
          </p:cNvPr>
          <p:cNvSpPr txBox="1"/>
          <p:nvPr/>
        </p:nvSpPr>
        <p:spPr>
          <a:xfrm>
            <a:off x="-4370" y="260809"/>
            <a:ext cx="6862370" cy="409632"/>
          </a:xfrm>
          <a:prstGeom prst="rect">
            <a:avLst/>
          </a:prstGeom>
          <a:solidFill>
            <a:srgbClr val="F2768B"/>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Aggregate vehicle inspection check sheets</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41AA0FF3-6D03-4978-BB2F-E4A5CC4601F8}"/>
              </a:ext>
            </a:extLst>
          </p:cNvPr>
          <p:cNvSpPr/>
          <p:nvPr/>
        </p:nvSpPr>
        <p:spPr>
          <a:xfrm>
            <a:off x="-4370" y="-24326"/>
            <a:ext cx="6862370" cy="292112"/>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Distribution Industry</a:t>
            </a:r>
          </a:p>
          <a:p>
            <a:pPr algn="ctr"/>
            <a:endParaRPr kumimoji="1" lang="ja-JP" altLang="en-US" sz="1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99021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https://3.bp.blogspot.com/-aLzsUH4ENgc/WUdZGc_TJ_I/AAAAAAABFCg/9lApl5U5gSA2TA48xvnfXlc6dwrTvsh2wCLcBGAs/s800/smartphone_photo_satsuei_man.png">
            <a:extLst>
              <a:ext uri="{FF2B5EF4-FFF2-40B4-BE49-F238E27FC236}">
                <a16:creationId xmlns:a16="http://schemas.microsoft.com/office/drawing/2014/main" id="{BCD23BBE-19DD-43C3-BFD5-C4899BC55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060" y="4337486"/>
            <a:ext cx="1393135" cy="1489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1.bp.blogspot.com/-EGGBRGzRSCs/UrlmuJeYxII/AAAAAAAAcKo/0hhaIrtKQr0/s800/souko_building.png">
            <a:extLst>
              <a:ext uri="{FF2B5EF4-FFF2-40B4-BE49-F238E27FC236}">
                <a16:creationId xmlns:a16="http://schemas.microsoft.com/office/drawing/2014/main" id="{9B20D511-7238-4F69-997C-F90D01717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6632" y="3783789"/>
            <a:ext cx="2207531" cy="1676686"/>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D39EA547-4A03-4486-ACEC-D71F6663EA9A}"/>
              </a:ext>
            </a:extLst>
          </p:cNvPr>
          <p:cNvSpPr txBox="1"/>
          <p:nvPr/>
        </p:nvSpPr>
        <p:spPr>
          <a:xfrm>
            <a:off x="294927" y="1025750"/>
            <a:ext cx="1362745" cy="338554"/>
          </a:xfrm>
          <a:prstGeom prst="rect">
            <a:avLst/>
          </a:prstGeom>
          <a:noFill/>
        </p:spPr>
        <p:txBody>
          <a:bodyPr wrap="none" rtlCol="0">
            <a:spAutoFit/>
          </a:bodyPr>
          <a:lstStyle/>
          <a:p>
            <a:r>
              <a:rPr lang="en-US" altLang="ja-JP" sz="1600" dirty="0"/>
              <a:t>Current</a:t>
            </a:r>
            <a:r>
              <a:rPr lang="ja-JP" altLang="en-US" sz="1600" dirty="0"/>
              <a:t> </a:t>
            </a:r>
            <a:r>
              <a:rPr lang="en-US" altLang="ja-JP" sz="1600" dirty="0"/>
              <a:t>status</a:t>
            </a:r>
            <a:endParaRPr lang="ja-JP" altLang="en-US" sz="1600" dirty="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When loading and unloading at the time of import / export, the actual product </a:t>
            </a:r>
          </a:p>
          <a:p>
            <a:r>
              <a:rPr lang="en-US" sz="1400" dirty="0">
                <a:solidFill>
                  <a:schemeClr val="tx1"/>
                </a:solidFill>
              </a:rPr>
              <a:t>  inspections are done with paper form and cameras.</a:t>
            </a:r>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 Man-hours of p</a:t>
            </a:r>
            <a:r>
              <a:rPr lang="en-US" sz="1400" dirty="0">
                <a:solidFill>
                  <a:schemeClr val="tx1"/>
                </a:solidFill>
              </a:rPr>
              <a:t>ost-processing such as text transfer and photo occurs a lot.</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8DF9A46D-AEAD-4353-BB67-0AD8801F4192}"/>
              </a:ext>
            </a:extLst>
          </p:cNvPr>
          <p:cNvSpPr txBox="1"/>
          <p:nvPr/>
        </p:nvSpPr>
        <p:spPr>
          <a:xfrm>
            <a:off x="270891" y="2325682"/>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1157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Photos taken on site can be inserted to the report soon and completed.</a:t>
            </a:r>
          </a:p>
          <a:p>
            <a:r>
              <a:rPr lang="ja-JP" altLang="en-US" sz="1400" dirty="0">
                <a:solidFill>
                  <a:schemeClr val="tx1"/>
                </a:solidFill>
              </a:rPr>
              <a:t>・</a:t>
            </a:r>
            <a:r>
              <a:rPr lang="en-US" sz="1400" dirty="0">
                <a:solidFill>
                  <a:schemeClr val="tx1"/>
                </a:solidFill>
              </a:rPr>
              <a:t>The date and time can be recorded along with image acquisition as evidence.</a:t>
            </a:r>
          </a:p>
          <a:p>
            <a:r>
              <a:rPr lang="ja-JP" altLang="en-US" sz="1400" dirty="0">
                <a:solidFill>
                  <a:schemeClr val="tx1"/>
                </a:solidFill>
              </a:rPr>
              <a:t>・</a:t>
            </a:r>
            <a:r>
              <a:rPr lang="en-US" sz="1400" dirty="0">
                <a:solidFill>
                  <a:schemeClr val="tx1"/>
                </a:solidFill>
              </a:rPr>
              <a:t>The B / L number (barcode) of the package can be read to determine whether it is </a:t>
            </a:r>
          </a:p>
          <a:p>
            <a:r>
              <a:rPr lang="en-US" sz="1400" dirty="0">
                <a:solidFill>
                  <a:schemeClr val="tx1"/>
                </a:solidFill>
              </a:rPr>
              <a:t>  correct or not.</a:t>
            </a:r>
            <a:r>
              <a:rPr lang="ja-JP" altLang="en-US" sz="1400" dirty="0">
                <a:solidFill>
                  <a:schemeClr val="tx1"/>
                </a:solidFill>
              </a:rPr>
              <a:t> </a:t>
            </a:r>
            <a:r>
              <a:rPr lang="en-US" sz="1400" dirty="0">
                <a:solidFill>
                  <a:schemeClr val="tx1"/>
                </a:solidFill>
              </a:rPr>
              <a:t>If you make a mistake, you can stop working.</a:t>
            </a:r>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A list of import management tables can also be output.</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461665"/>
          </a:xfrm>
          <a:prstGeom prst="rect">
            <a:avLst/>
          </a:prstGeom>
          <a:noFill/>
        </p:spPr>
        <p:txBody>
          <a:bodyPr wrap="square" rtlCol="0">
            <a:spAutoFit/>
          </a:bodyPr>
          <a:lstStyle/>
          <a:p>
            <a:r>
              <a:rPr lang="en-US" sz="1200" dirty="0" err="1"/>
              <a:t>i</a:t>
            </a:r>
            <a:r>
              <a:rPr lang="en-US" sz="1200" dirty="0"/>
              <a:t>-Reporter function to use</a:t>
            </a:r>
          </a:p>
          <a:p>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 Image cluster / # Data output / # Calculation cluster / # Barcode cluster</a:t>
            </a:r>
          </a:p>
          <a:p>
            <a:endParaRPr lang="ja-JP" altLang="en-US" sz="1000" b="1" dirty="0">
              <a:solidFill>
                <a:schemeClr val="tx1"/>
              </a:solidFill>
            </a:endParaRPr>
          </a:p>
        </p:txBody>
      </p:sp>
      <p:sp>
        <p:nvSpPr>
          <p:cNvPr id="36" name="テキスト ボックス 35">
            <a:extLst>
              <a:ext uri="{FF2B5EF4-FFF2-40B4-BE49-F238E27FC236}">
                <a16:creationId xmlns:a16="http://schemas.microsoft.com/office/drawing/2014/main" id="{13E0F931-856F-4821-8C4F-18FB5ABD75CE}"/>
              </a:ext>
            </a:extLst>
          </p:cNvPr>
          <p:cNvSpPr txBox="1"/>
          <p:nvPr/>
        </p:nvSpPr>
        <p:spPr>
          <a:xfrm>
            <a:off x="-4370" y="260809"/>
            <a:ext cx="6862370" cy="409632"/>
          </a:xfrm>
          <a:prstGeom prst="rect">
            <a:avLst/>
          </a:prstGeom>
          <a:solidFill>
            <a:srgbClr val="F2768B"/>
          </a:solidFill>
        </p:spPr>
        <p:txBody>
          <a:bodyPr wrap="square" tIns="54000" bIns="0" rtlCol="0" anchor="ctr">
            <a:noAutofit/>
          </a:bodyPr>
          <a:lstStyle/>
          <a:p>
            <a:pPr marL="177800" algn="ctr"/>
            <a:r>
              <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Efficiency of vanning and devanning operations</a:t>
            </a:r>
            <a:endPar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41AA0FF3-6D03-4978-BB2F-E4A5CC4601F8}"/>
              </a:ext>
            </a:extLst>
          </p:cNvPr>
          <p:cNvSpPr/>
          <p:nvPr/>
        </p:nvSpPr>
        <p:spPr>
          <a:xfrm>
            <a:off x="-4370" y="-24326"/>
            <a:ext cx="6862370" cy="292112"/>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lumMod val="75000"/>
                    <a:lumOff val="25000"/>
                  </a:schemeClr>
                </a:solidFill>
              </a:rPr>
              <a:t>流通業</a:t>
            </a:r>
            <a:r>
              <a:rPr lang="en-US" altLang="ja-JP" sz="1400" dirty="0">
                <a:solidFill>
                  <a:schemeClr val="tx1">
                    <a:lumMod val="75000"/>
                    <a:lumOff val="25000"/>
                  </a:schemeClr>
                </a:solidFill>
              </a:rPr>
              <a:t>Distribution Industry</a:t>
            </a:r>
            <a:endParaRPr kumimoji="1" lang="ja-JP" altLang="en-US" sz="1400" dirty="0">
              <a:solidFill>
                <a:schemeClr val="tx1">
                  <a:lumMod val="75000"/>
                  <a:lumOff val="25000"/>
                </a:schemeClr>
              </a:solidFill>
            </a:endParaRPr>
          </a:p>
        </p:txBody>
      </p:sp>
      <p:pic>
        <p:nvPicPr>
          <p:cNvPr id="2050" name="Picture 2" descr="https://4.bp.blogspot.com/-qrXF1itNHQI/W2aRKQa6H7I/AAAAAAABN2g/JtRHIZM2a5kCYwWN6mlh40o1XJ3GJJj2gCLcBGAs/s800/car_fork_lift.png">
            <a:extLst>
              <a:ext uri="{FF2B5EF4-FFF2-40B4-BE49-F238E27FC236}">
                <a16:creationId xmlns:a16="http://schemas.microsoft.com/office/drawing/2014/main" id="{474596D0-8F86-4FD5-AE21-AFB37AA13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92571" y="4699789"/>
            <a:ext cx="1655652" cy="13793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4.bp.blogspot.com/-ifO7pX8l0lQ/VHPf9k9QbYI/AAAAAAAApNM/gu4m37ezEc4/s800/container.png">
            <a:extLst>
              <a:ext uri="{FF2B5EF4-FFF2-40B4-BE49-F238E27FC236}">
                <a16:creationId xmlns:a16="http://schemas.microsoft.com/office/drawing/2014/main" id="{A3BD37BC-5186-431D-97A1-4729996594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380049" y="4061215"/>
            <a:ext cx="2341601" cy="18231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CC749512-165D-4658-A971-7CBAE95AE475}"/>
              </a:ext>
            </a:extLst>
          </p:cNvPr>
          <p:cNvGrpSpPr/>
          <p:nvPr/>
        </p:nvGrpSpPr>
        <p:grpSpPr>
          <a:xfrm>
            <a:off x="3521213" y="4859782"/>
            <a:ext cx="1717671" cy="1319922"/>
            <a:chOff x="2283736" y="6657857"/>
            <a:chExt cx="1717671" cy="1319922"/>
          </a:xfrm>
        </p:grpSpPr>
        <p:pic>
          <p:nvPicPr>
            <p:cNvPr id="2054" name="Picture 6" descr="https://1.bp.blogspot.com/-AVAlX8UHS6g/WwJanixLvfI/AAAAAAABMNA/pW6vcpnceZooxpdplZQJqX9bdoqdITJSgCLcBGAs/s800/nimotsu_pallet_box.png">
              <a:extLst>
                <a:ext uri="{FF2B5EF4-FFF2-40B4-BE49-F238E27FC236}">
                  <a16:creationId xmlns:a16="http://schemas.microsoft.com/office/drawing/2014/main" id="{EE1FF5F8-67DB-4407-96BC-945C6EDF7E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3736" y="6657857"/>
              <a:ext cx="1153555" cy="115355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1.bp.blogspot.com/-AVAlX8UHS6g/WwJanixLvfI/AAAAAAABMNA/pW6vcpnceZooxpdplZQJqX9bdoqdITJSgCLcBGAs/s800/nimotsu_pallet_box.png">
              <a:extLst>
                <a:ext uri="{FF2B5EF4-FFF2-40B4-BE49-F238E27FC236}">
                  <a16:creationId xmlns:a16="http://schemas.microsoft.com/office/drawing/2014/main" id="{C4F66D5F-1E0B-4103-A4FC-D3661B9CA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7852" y="6824224"/>
              <a:ext cx="1153555" cy="1153555"/>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4" descr="https://3.bp.blogspot.com/-ZMrpdt1m_0w/XCQhF0FK6TI/AAAAAAABQ6U/pbbsQXyXetM_0O8KNzsVe_810K0L9j-AACLcBGAs/s800/saisenbako_qr.png">
            <a:extLst>
              <a:ext uri="{FF2B5EF4-FFF2-40B4-BE49-F238E27FC236}">
                <a16:creationId xmlns:a16="http://schemas.microsoft.com/office/drawing/2014/main" id="{DC3604D2-AF19-4B4A-AE5B-4B090222415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358" t="12254" r="41201" b="71335"/>
          <a:stretch/>
        </p:blipFill>
        <p:spPr bwMode="auto">
          <a:xfrm>
            <a:off x="3684967" y="5283840"/>
            <a:ext cx="365148" cy="3532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s://3.bp.blogspot.com/-ZMrpdt1m_0w/XCQhF0FK6TI/AAAAAAABQ6U/pbbsQXyXetM_0O8KNzsVe_810K0L9j-AACLcBGAs/s800/saisenbako_qr.png">
            <a:extLst>
              <a:ext uri="{FF2B5EF4-FFF2-40B4-BE49-F238E27FC236}">
                <a16:creationId xmlns:a16="http://schemas.microsoft.com/office/drawing/2014/main" id="{D208C83F-1B5C-4A6A-8501-9FA45CDAB28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358" t="12254" r="41201" b="71335"/>
          <a:stretch/>
        </p:blipFill>
        <p:spPr bwMode="auto">
          <a:xfrm>
            <a:off x="4287092" y="5436559"/>
            <a:ext cx="365148" cy="353270"/>
          </a:xfrm>
          <a:prstGeom prst="rect">
            <a:avLst/>
          </a:prstGeom>
          <a:noFill/>
          <a:extLst>
            <a:ext uri="{909E8E84-426E-40DD-AFC4-6F175D3DCCD1}">
              <a14:hiddenFill xmlns:a14="http://schemas.microsoft.com/office/drawing/2010/main">
                <a:solidFill>
                  <a:srgbClr val="FFFFFF"/>
                </a:solidFill>
              </a14:hiddenFill>
            </a:ext>
          </a:extLst>
        </p:spPr>
      </p:pic>
      <p:sp>
        <p:nvSpPr>
          <p:cNvPr id="56" name="正方形/長方形 55">
            <a:extLst>
              <a:ext uri="{FF2B5EF4-FFF2-40B4-BE49-F238E27FC236}">
                <a16:creationId xmlns:a16="http://schemas.microsoft.com/office/drawing/2014/main" id="{9CDC0A05-79C5-4579-B703-53B59628F206}"/>
              </a:ext>
            </a:extLst>
          </p:cNvPr>
          <p:cNvSpPr/>
          <p:nvPr/>
        </p:nvSpPr>
        <p:spPr>
          <a:xfrm>
            <a:off x="3679428" y="5275290"/>
            <a:ext cx="388830" cy="387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C4CD522E-9AAF-419F-9DE1-9D5A294A052C}"/>
              </a:ext>
            </a:extLst>
          </p:cNvPr>
          <p:cNvSpPr/>
          <p:nvPr/>
        </p:nvSpPr>
        <p:spPr>
          <a:xfrm>
            <a:off x="4287092" y="5436559"/>
            <a:ext cx="387676" cy="3532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吹き出し 19">
            <a:extLst>
              <a:ext uri="{FF2B5EF4-FFF2-40B4-BE49-F238E27FC236}">
                <a16:creationId xmlns:a16="http://schemas.microsoft.com/office/drawing/2014/main" id="{69359B85-73BB-4BB5-A41D-29C1CF10C102}"/>
              </a:ext>
            </a:extLst>
          </p:cNvPr>
          <p:cNvSpPr/>
          <p:nvPr/>
        </p:nvSpPr>
        <p:spPr>
          <a:xfrm>
            <a:off x="2548730" y="5932248"/>
            <a:ext cx="2145052" cy="475489"/>
          </a:xfrm>
          <a:prstGeom prst="wedgeRectCallout">
            <a:avLst>
              <a:gd name="adj1" fmla="val 14613"/>
              <a:gd name="adj2" fmla="val -127769"/>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Correct / incorrect judgment with instruction information</a:t>
            </a:r>
          </a:p>
        </p:txBody>
      </p:sp>
      <p:sp>
        <p:nvSpPr>
          <p:cNvPr id="63" name="テキスト ボックス 62">
            <a:extLst>
              <a:ext uri="{FF2B5EF4-FFF2-40B4-BE49-F238E27FC236}">
                <a16:creationId xmlns:a16="http://schemas.microsoft.com/office/drawing/2014/main" id="{FFFEB7E1-C48B-4106-8BC6-3D968E350645}"/>
              </a:ext>
            </a:extLst>
          </p:cNvPr>
          <p:cNvSpPr txBox="1"/>
          <p:nvPr/>
        </p:nvSpPr>
        <p:spPr>
          <a:xfrm>
            <a:off x="2241602" y="6422851"/>
            <a:ext cx="4061048" cy="553998"/>
          </a:xfrm>
          <a:prstGeom prst="rect">
            <a:avLst/>
          </a:prstGeom>
          <a:noFill/>
        </p:spPr>
        <p:txBody>
          <a:bodyPr wrap="none" rtlCol="0">
            <a:spAutoFit/>
          </a:bodyPr>
          <a:lstStyle/>
          <a:p>
            <a:r>
              <a:rPr kumimoji="1" lang="ja-JP" altLang="en-US" sz="1400" b="1" dirty="0"/>
              <a:t>◎</a:t>
            </a:r>
            <a:r>
              <a:rPr lang="en-US" sz="1600" dirty="0"/>
              <a:t>Work suppression is possible when incorrect</a:t>
            </a:r>
          </a:p>
          <a:p>
            <a:endParaRPr kumimoji="1" lang="en-US" altLang="ja-JP" sz="1400" b="1" dirty="0"/>
          </a:p>
        </p:txBody>
      </p:sp>
      <p:pic>
        <p:nvPicPr>
          <p:cNvPr id="65" name="図 64">
            <a:extLst>
              <a:ext uri="{FF2B5EF4-FFF2-40B4-BE49-F238E27FC236}">
                <a16:creationId xmlns:a16="http://schemas.microsoft.com/office/drawing/2014/main" id="{151686AC-EF22-4EF6-8AD4-D294008C6A98}"/>
              </a:ext>
            </a:extLst>
          </p:cNvPr>
          <p:cNvPicPr>
            <a:picLocks noChangeAspect="1"/>
          </p:cNvPicPr>
          <p:nvPr/>
        </p:nvPicPr>
        <p:blipFill>
          <a:blip r:embed="rId10"/>
          <a:stretch>
            <a:fillRect/>
          </a:stretch>
        </p:blipFill>
        <p:spPr>
          <a:xfrm>
            <a:off x="3621256" y="4723884"/>
            <a:ext cx="316713" cy="362363"/>
          </a:xfrm>
          <a:prstGeom prst="rect">
            <a:avLst/>
          </a:prstGeom>
        </p:spPr>
      </p:pic>
      <p:grpSp>
        <p:nvGrpSpPr>
          <p:cNvPr id="12" name="グループ化 11">
            <a:extLst>
              <a:ext uri="{FF2B5EF4-FFF2-40B4-BE49-F238E27FC236}">
                <a16:creationId xmlns:a16="http://schemas.microsoft.com/office/drawing/2014/main" id="{EDE56B33-080E-4796-A795-E225BB1C37B0}"/>
              </a:ext>
            </a:extLst>
          </p:cNvPr>
          <p:cNvGrpSpPr/>
          <p:nvPr/>
        </p:nvGrpSpPr>
        <p:grpSpPr>
          <a:xfrm>
            <a:off x="620688" y="6682239"/>
            <a:ext cx="1066553" cy="1462198"/>
            <a:chOff x="687120" y="6875598"/>
            <a:chExt cx="1066553" cy="1462198"/>
          </a:xfrm>
        </p:grpSpPr>
        <p:grpSp>
          <p:nvGrpSpPr>
            <p:cNvPr id="66" name="グループ化 65">
              <a:extLst>
                <a:ext uri="{FF2B5EF4-FFF2-40B4-BE49-F238E27FC236}">
                  <a16:creationId xmlns:a16="http://schemas.microsoft.com/office/drawing/2014/main" id="{7ECF50C5-8685-4442-872B-141D585CC5C6}"/>
                </a:ext>
              </a:extLst>
            </p:cNvPr>
            <p:cNvGrpSpPr/>
            <p:nvPr/>
          </p:nvGrpSpPr>
          <p:grpSpPr>
            <a:xfrm>
              <a:off x="687120" y="6875598"/>
              <a:ext cx="1066553" cy="1462198"/>
              <a:chOff x="2060849" y="6698449"/>
              <a:chExt cx="1440160" cy="2057371"/>
            </a:xfrm>
          </p:grpSpPr>
          <p:pic>
            <p:nvPicPr>
              <p:cNvPr id="67" name="Picture 2" descr="https://3.bp.blogspot.com/-swZ71wjMAE8/XGjxvbZeGAI/AAAAAAABRbU/UrY2q58Xur0xbMHS0nZXh9_N_bGJnfG_QCLcBGAs/s800/computer_tablet1_blank.png">
                <a:extLst>
                  <a:ext uri="{FF2B5EF4-FFF2-40B4-BE49-F238E27FC236}">
                    <a16:creationId xmlns:a16="http://schemas.microsoft.com/office/drawing/2014/main" id="{BF3D760E-8E43-4D28-8263-81E16AE90A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68" name="図 67">
                <a:extLst>
                  <a:ext uri="{FF2B5EF4-FFF2-40B4-BE49-F238E27FC236}">
                    <a16:creationId xmlns:a16="http://schemas.microsoft.com/office/drawing/2014/main" id="{2A31273C-989B-4270-86D7-AB383A48AB73}"/>
                  </a:ext>
                </a:extLst>
              </p:cNvPr>
              <p:cNvPicPr>
                <a:picLocks noChangeAspect="1"/>
              </p:cNvPicPr>
              <p:nvPr/>
            </p:nvPicPr>
            <p:blipFill>
              <a:blip r:embed="rId12"/>
              <a:stretch>
                <a:fillRect/>
              </a:stretch>
            </p:blipFill>
            <p:spPr>
              <a:xfrm>
                <a:off x="2132878" y="6886016"/>
                <a:ext cx="1285941" cy="1714588"/>
              </a:xfrm>
              <a:prstGeom prst="rect">
                <a:avLst/>
              </a:prstGeom>
            </p:spPr>
          </p:pic>
        </p:grpSp>
        <p:sp>
          <p:nvSpPr>
            <p:cNvPr id="10" name="正方形/長方形 9">
              <a:extLst>
                <a:ext uri="{FF2B5EF4-FFF2-40B4-BE49-F238E27FC236}">
                  <a16:creationId xmlns:a16="http://schemas.microsoft.com/office/drawing/2014/main" id="{B97B3BBD-F4A7-4369-99BE-F485F19EA013}"/>
                </a:ext>
              </a:extLst>
            </p:cNvPr>
            <p:cNvSpPr/>
            <p:nvPr/>
          </p:nvSpPr>
          <p:spPr>
            <a:xfrm>
              <a:off x="734899" y="7642860"/>
              <a:ext cx="952342" cy="525780"/>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8" name="Picture 10" descr="ç©æµã®ã¤ã¡ã¼ã¸ã®åç">
              <a:extLst>
                <a:ext uri="{FF2B5EF4-FFF2-40B4-BE49-F238E27FC236}">
                  <a16:creationId xmlns:a16="http://schemas.microsoft.com/office/drawing/2014/main" id="{CC423A42-D7D2-4E47-BB97-96899F153E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664" t="24674" r="18662"/>
            <a:stretch/>
          </p:blipFill>
          <p:spPr bwMode="auto">
            <a:xfrm>
              <a:off x="869998" y="7675199"/>
              <a:ext cx="689763" cy="463855"/>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a:extLst>
                <a:ext uri="{FF2B5EF4-FFF2-40B4-BE49-F238E27FC236}">
                  <a16:creationId xmlns:a16="http://schemas.microsoft.com/office/drawing/2014/main" id="{8D3B7763-06CD-4BE4-AAB5-CFF459B4435B}"/>
                </a:ext>
              </a:extLst>
            </p:cNvPr>
            <p:cNvSpPr/>
            <p:nvPr/>
          </p:nvSpPr>
          <p:spPr>
            <a:xfrm>
              <a:off x="780636" y="7641645"/>
              <a:ext cx="857664" cy="5117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四角形吹き出し 19">
            <a:extLst>
              <a:ext uri="{FF2B5EF4-FFF2-40B4-BE49-F238E27FC236}">
                <a16:creationId xmlns:a16="http://schemas.microsoft.com/office/drawing/2014/main" id="{7B29458A-F589-4787-99C8-211C9973F476}"/>
              </a:ext>
            </a:extLst>
          </p:cNvPr>
          <p:cNvSpPr/>
          <p:nvPr/>
        </p:nvSpPr>
        <p:spPr>
          <a:xfrm>
            <a:off x="144107" y="5931829"/>
            <a:ext cx="2145053" cy="475489"/>
          </a:xfrm>
          <a:prstGeom prst="wedgeRectCallout">
            <a:avLst>
              <a:gd name="adj1" fmla="val 7516"/>
              <a:gd name="adj2" fmla="val 282487"/>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Complete photo report on site</a:t>
            </a:r>
          </a:p>
        </p:txBody>
      </p:sp>
      <p:pic>
        <p:nvPicPr>
          <p:cNvPr id="71" name="図 70">
            <a:extLst>
              <a:ext uri="{FF2B5EF4-FFF2-40B4-BE49-F238E27FC236}">
                <a16:creationId xmlns:a16="http://schemas.microsoft.com/office/drawing/2014/main" id="{50A2F3C1-73D9-4C91-90BF-B1F452D5B79A}"/>
              </a:ext>
            </a:extLst>
          </p:cNvPr>
          <p:cNvPicPr>
            <a:picLocks noChangeAspect="1"/>
          </p:cNvPicPr>
          <p:nvPr/>
        </p:nvPicPr>
        <p:blipFill>
          <a:blip r:embed="rId14"/>
          <a:stretch>
            <a:fillRect/>
          </a:stretch>
        </p:blipFill>
        <p:spPr>
          <a:xfrm>
            <a:off x="2580571" y="6766643"/>
            <a:ext cx="1469544" cy="1469544"/>
          </a:xfrm>
          <a:prstGeom prst="rect">
            <a:avLst/>
          </a:prstGeom>
        </p:spPr>
      </p:pic>
      <p:pic>
        <p:nvPicPr>
          <p:cNvPr id="72" name="図 71">
            <a:extLst>
              <a:ext uri="{FF2B5EF4-FFF2-40B4-BE49-F238E27FC236}">
                <a16:creationId xmlns:a16="http://schemas.microsoft.com/office/drawing/2014/main" id="{02436418-F428-4A06-888F-782CC4FD19F9}"/>
              </a:ext>
            </a:extLst>
          </p:cNvPr>
          <p:cNvPicPr>
            <a:picLocks noChangeAspect="1"/>
          </p:cNvPicPr>
          <p:nvPr/>
        </p:nvPicPr>
        <p:blipFill>
          <a:blip r:embed="rId10"/>
          <a:stretch>
            <a:fillRect/>
          </a:stretch>
        </p:blipFill>
        <p:spPr>
          <a:xfrm>
            <a:off x="3055868" y="7255523"/>
            <a:ext cx="539888" cy="617707"/>
          </a:xfrm>
          <a:prstGeom prst="rect">
            <a:avLst/>
          </a:prstGeom>
        </p:spPr>
      </p:pic>
      <p:sp>
        <p:nvSpPr>
          <p:cNvPr id="74" name="テキスト ボックス 73">
            <a:extLst>
              <a:ext uri="{FF2B5EF4-FFF2-40B4-BE49-F238E27FC236}">
                <a16:creationId xmlns:a16="http://schemas.microsoft.com/office/drawing/2014/main" id="{9A75B51C-B969-490C-8440-A1B2DC0C5B46}"/>
              </a:ext>
            </a:extLst>
          </p:cNvPr>
          <p:cNvSpPr txBox="1"/>
          <p:nvPr/>
        </p:nvSpPr>
        <p:spPr>
          <a:xfrm>
            <a:off x="1770305" y="6843647"/>
            <a:ext cx="1880195" cy="307777"/>
          </a:xfrm>
          <a:prstGeom prst="rect">
            <a:avLst/>
          </a:prstGeom>
          <a:noFill/>
        </p:spPr>
        <p:txBody>
          <a:bodyPr wrap="none" rtlCol="0">
            <a:spAutoFit/>
          </a:bodyPr>
          <a:lstStyle/>
          <a:p>
            <a:r>
              <a:rPr lang="en-US" altLang="ja-JP" sz="1400" dirty="0"/>
              <a:t>Instruction information</a:t>
            </a:r>
            <a:endParaRPr kumimoji="1" lang="en-US" altLang="ja-JP" sz="1400" dirty="0"/>
          </a:p>
        </p:txBody>
      </p:sp>
      <p:sp>
        <p:nvSpPr>
          <p:cNvPr id="75" name="テキスト ボックス 74">
            <a:extLst>
              <a:ext uri="{FF2B5EF4-FFF2-40B4-BE49-F238E27FC236}">
                <a16:creationId xmlns:a16="http://schemas.microsoft.com/office/drawing/2014/main" id="{C906455F-5DA1-458B-9562-1AE95492825D}"/>
              </a:ext>
            </a:extLst>
          </p:cNvPr>
          <p:cNvSpPr txBox="1"/>
          <p:nvPr/>
        </p:nvSpPr>
        <p:spPr>
          <a:xfrm>
            <a:off x="1942835" y="8019583"/>
            <a:ext cx="681661" cy="523220"/>
          </a:xfrm>
          <a:prstGeom prst="rect">
            <a:avLst/>
          </a:prstGeom>
          <a:noFill/>
        </p:spPr>
        <p:txBody>
          <a:bodyPr wrap="none" rtlCol="0">
            <a:spAutoFit/>
          </a:bodyPr>
          <a:lstStyle/>
          <a:p>
            <a:r>
              <a:rPr lang="en-US" sz="1400" dirty="0"/>
              <a:t>Report</a:t>
            </a:r>
          </a:p>
          <a:p>
            <a:endParaRPr kumimoji="1" lang="en-US" altLang="ja-JP" sz="1400" dirty="0"/>
          </a:p>
        </p:txBody>
      </p:sp>
      <p:pic>
        <p:nvPicPr>
          <p:cNvPr id="76" name="Picture 8" descr="https://4.bp.blogspot.com/-pX3VDqFvrOs/VCkbv5VSShI/AAAAAAAAnL8/dMnwQHL1X5s/s800/yajirushi04_hayai.png">
            <a:extLst>
              <a:ext uri="{FF2B5EF4-FFF2-40B4-BE49-F238E27FC236}">
                <a16:creationId xmlns:a16="http://schemas.microsoft.com/office/drawing/2014/main" id="{9BBBDCF1-0B62-46D4-A7C8-F1726C43AD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24937" y="7641639"/>
            <a:ext cx="979537" cy="48086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https://4.bp.blogspot.com/-pX3VDqFvrOs/VCkbv5VSShI/AAAAAAAAnL8/dMnwQHL1X5s/s800/yajirushi04_hayai.png">
            <a:extLst>
              <a:ext uri="{FF2B5EF4-FFF2-40B4-BE49-F238E27FC236}">
                <a16:creationId xmlns:a16="http://schemas.microsoft.com/office/drawing/2014/main" id="{EE7B4D6B-F020-4513-9F0E-088D2CE88E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800000">
            <a:off x="1715548" y="7093065"/>
            <a:ext cx="979537" cy="4808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https://4.bp.blogspot.com/-pX3VDqFvrOs/VCkbv5VSShI/AAAAAAAAnL8/dMnwQHL1X5s/s800/yajirushi04_hayai.png">
            <a:extLst>
              <a:ext uri="{FF2B5EF4-FFF2-40B4-BE49-F238E27FC236}">
                <a16:creationId xmlns:a16="http://schemas.microsoft.com/office/drawing/2014/main" id="{9C735175-BF08-4894-AD4D-B2EB0EED1B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9481" y="7347124"/>
            <a:ext cx="859949" cy="42215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4" descr="A close up of a device&#10;&#10;Description automatically generated">
            <a:extLst>
              <a:ext uri="{FF2B5EF4-FFF2-40B4-BE49-F238E27FC236}">
                <a16:creationId xmlns:a16="http://schemas.microsoft.com/office/drawing/2014/main" id="{23F2EC63-1DDB-448B-9E22-F30F08109654}"/>
              </a:ext>
            </a:extLst>
          </p:cNvPr>
          <p:cNvPicPr>
            <a:picLocks noChangeAspect="1"/>
          </p:cNvPicPr>
          <p:nvPr/>
        </p:nvPicPr>
        <p:blipFill>
          <a:blip r:embed="rId16"/>
          <a:stretch>
            <a:fillRect/>
          </a:stretch>
        </p:blipFill>
        <p:spPr>
          <a:xfrm>
            <a:off x="4996752" y="7310577"/>
            <a:ext cx="484263" cy="484263"/>
          </a:xfrm>
          <a:prstGeom prst="rect">
            <a:avLst/>
          </a:prstGeom>
        </p:spPr>
      </p:pic>
      <p:sp>
        <p:nvSpPr>
          <p:cNvPr id="86" name="テキスト ボックス 85">
            <a:extLst>
              <a:ext uri="{FF2B5EF4-FFF2-40B4-BE49-F238E27FC236}">
                <a16:creationId xmlns:a16="http://schemas.microsoft.com/office/drawing/2014/main" id="{1E2FA979-F3D0-409D-A0C1-7A640F2B56F4}"/>
              </a:ext>
            </a:extLst>
          </p:cNvPr>
          <p:cNvSpPr txBox="1"/>
          <p:nvPr/>
        </p:nvSpPr>
        <p:spPr>
          <a:xfrm>
            <a:off x="4334131" y="7819882"/>
            <a:ext cx="1827157" cy="307777"/>
          </a:xfrm>
          <a:prstGeom prst="rect">
            <a:avLst/>
          </a:prstGeom>
          <a:noFill/>
        </p:spPr>
        <p:txBody>
          <a:bodyPr wrap="square" rtlCol="0">
            <a:spAutoFit/>
          </a:bodyPr>
          <a:lstStyle/>
          <a:p>
            <a:r>
              <a:rPr kumimoji="1" lang="ja-JP" altLang="en-US" sz="1400" b="1" dirty="0"/>
              <a:t>◎</a:t>
            </a:r>
            <a:r>
              <a:rPr lang="en-US" altLang="ja-JP" sz="1400" b="1" dirty="0"/>
              <a:t> Can output list</a:t>
            </a:r>
            <a:endParaRPr kumimoji="1" lang="en-US" altLang="ja-JP" sz="1400" b="1" dirty="0"/>
          </a:p>
        </p:txBody>
      </p:sp>
      <p:sp>
        <p:nvSpPr>
          <p:cNvPr id="87" name="テキスト ボックス 86">
            <a:extLst>
              <a:ext uri="{FF2B5EF4-FFF2-40B4-BE49-F238E27FC236}">
                <a16:creationId xmlns:a16="http://schemas.microsoft.com/office/drawing/2014/main" id="{43290FB0-CDFF-4BFA-B277-E737A2815D53}"/>
              </a:ext>
            </a:extLst>
          </p:cNvPr>
          <p:cNvSpPr txBox="1"/>
          <p:nvPr/>
        </p:nvSpPr>
        <p:spPr>
          <a:xfrm>
            <a:off x="229457" y="8120798"/>
            <a:ext cx="2059703" cy="492443"/>
          </a:xfrm>
          <a:prstGeom prst="rect">
            <a:avLst/>
          </a:prstGeom>
          <a:noFill/>
        </p:spPr>
        <p:txBody>
          <a:bodyPr wrap="square" rtlCol="0">
            <a:spAutoFit/>
          </a:bodyPr>
          <a:lstStyle/>
          <a:p>
            <a:r>
              <a:rPr kumimoji="1" lang="ja-JP" altLang="en-US" sz="1400" b="1" dirty="0"/>
              <a:t>◎</a:t>
            </a:r>
            <a:r>
              <a:rPr lang="en-US" altLang="ja-JP" sz="1100" b="1" dirty="0"/>
              <a:t>Reduction of post-processing</a:t>
            </a:r>
          </a:p>
          <a:p>
            <a:r>
              <a:rPr lang="en-US" altLang="ja-JP" sz="1100" b="1" dirty="0"/>
              <a:t>      man-hours</a:t>
            </a:r>
            <a:endParaRPr kumimoji="1" lang="en-US" altLang="ja-JP" sz="1100" b="1" dirty="0"/>
          </a:p>
        </p:txBody>
      </p:sp>
    </p:spTree>
    <p:custDataLst>
      <p:tags r:id="rId1"/>
    </p:custDataLst>
    <p:extLst>
      <p:ext uri="{BB962C8B-B14F-4D97-AF65-F5344CB8AC3E}">
        <p14:creationId xmlns:p14="http://schemas.microsoft.com/office/powerpoint/2010/main" val="3996472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A5A07-F598-4006-8B34-73B7645ECE63}"/>
              </a:ext>
            </a:extLst>
          </p:cNvPr>
          <p:cNvSpPr txBox="1"/>
          <p:nvPr/>
        </p:nvSpPr>
        <p:spPr>
          <a:xfrm>
            <a:off x="-1" y="1901437"/>
            <a:ext cx="6858000" cy="923330"/>
          </a:xfrm>
          <a:prstGeom prst="rect">
            <a:avLst/>
          </a:prstGeom>
          <a:noFill/>
        </p:spPr>
        <p:txBody>
          <a:bodyPr wrap="square" rtlCol="0">
            <a:spAutoFit/>
          </a:bodyPr>
          <a:lstStyle/>
          <a:p>
            <a:pPr algn="ctr">
              <a:buClr>
                <a:schemeClr val="accent5">
                  <a:lumMod val="75000"/>
                </a:schemeClr>
              </a:buClr>
            </a:pPr>
            <a:r>
              <a:rPr lang="en-US" altLang="ja-JP" sz="5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IT/Information</a:t>
            </a:r>
            <a:endParaRPr lang="ja-JP" altLang="en-US" sz="5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22" name="Picture 2" descr="https://2.bp.blogspot.com/-GOX1zbkoOEI/Wb8gGyFeQYI/AAAAAAABGvI/K2a8d6i5A_gtoeIDBiN0cI-NuP1k-NB9ACLcBGAs/s800/business_icon4_chusyou.png">
            <a:extLst>
              <a:ext uri="{FF2B5EF4-FFF2-40B4-BE49-F238E27FC236}">
                <a16:creationId xmlns:a16="http://schemas.microsoft.com/office/drawing/2014/main" id="{DE9695DD-3FF1-44CB-932C-1646C4547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72" y="4893767"/>
            <a:ext cx="256142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4.bp.blogspot.com/-xJ5E3SosU0k/Wb8gHG7H_xI/AAAAAAABGvM/ApPPrPHe_z0y1CF6o3Kvsd5W4kFE54FvwCLcBGAs/s800/business_icon5_koujou.png">
            <a:extLst>
              <a:ext uri="{FF2B5EF4-FFF2-40B4-BE49-F238E27FC236}">
                <a16:creationId xmlns:a16="http://schemas.microsoft.com/office/drawing/2014/main" id="{1ED51F5A-AB19-4E3C-AAE3-CD6BE140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321" y="4690134"/>
            <a:ext cx="2780928" cy="257989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1.bp.blogspot.com/-iA2dJIFOvRg/UzALCFEXqwI/AAAAAAAAec4/tXSfCGzAP0I/s800/kumo.png">
            <a:extLst>
              <a:ext uri="{FF2B5EF4-FFF2-40B4-BE49-F238E27FC236}">
                <a16:creationId xmlns:a16="http://schemas.microsoft.com/office/drawing/2014/main" id="{E9AF661B-9010-402B-A50B-4BD1C784E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93" y="2778291"/>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1.bp.blogspot.com/-iA2dJIFOvRg/UzALCFEXqwI/AAAAAAAAec4/tXSfCGzAP0I/s800/kumo.png">
            <a:extLst>
              <a:ext uri="{FF2B5EF4-FFF2-40B4-BE49-F238E27FC236}">
                <a16:creationId xmlns:a16="http://schemas.microsoft.com/office/drawing/2014/main" id="{DE4E5410-50B0-413D-B2DA-92848C144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739" y="3049488"/>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1.bp.blogspot.com/-lAxcteJ50kk/XPuJSPUXh6I/AAAAAAABTD8/7Aow9sa_QkIMfHIF0dCgmKOWIB8BmokuwCLcBGAs/s800/takuhai_truck_man_nimotsu.png">
            <a:extLst>
              <a:ext uri="{FF2B5EF4-FFF2-40B4-BE49-F238E27FC236}">
                <a16:creationId xmlns:a16="http://schemas.microsoft.com/office/drawing/2014/main" id="{B9C33A61-C945-4BE1-86A2-8E522430E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673" y="4995850"/>
            <a:ext cx="2843112" cy="330594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BD72C99F-A335-4155-AC8A-5A7D9BB79231}"/>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84836CD0-FDDF-4F0F-8D92-08300B6C8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Tree>
    <p:extLst>
      <p:ext uri="{BB962C8B-B14F-4D97-AF65-F5344CB8AC3E}">
        <p14:creationId xmlns:p14="http://schemas.microsoft.com/office/powerpoint/2010/main" val="2779848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B8E9D44-9F4A-4785-B277-CD385B351EF7}"/>
              </a:ext>
            </a:extLst>
          </p:cNvPr>
          <p:cNvSpPr/>
          <p:nvPr/>
        </p:nvSpPr>
        <p:spPr>
          <a:xfrm>
            <a:off x="487023" y="6743600"/>
            <a:ext cx="648072" cy="38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370" y="2381250"/>
            <a:ext cx="6858000" cy="465516"/>
          </a:xfrm>
          <a:prstGeom prst="rect">
            <a:avLst/>
          </a:prstGeom>
          <a:noFill/>
        </p:spPr>
        <p:txBody>
          <a:bodyPr wrap="square" tIns="54000" bIns="0" rtlCol="0" anchor="ctr">
            <a:noAutofit/>
          </a:bodyPr>
          <a:lstStyle/>
          <a:p>
            <a:pPr marL="133350"/>
            <a:r>
              <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データの一元管理と活用で品質管理の向上！</a:t>
            </a:r>
          </a:p>
        </p:txBody>
      </p:sp>
      <p:sp>
        <p:nvSpPr>
          <p:cNvPr id="3" name="矢印: 五方向 2">
            <a:extLst>
              <a:ext uri="{FF2B5EF4-FFF2-40B4-BE49-F238E27FC236}">
                <a16:creationId xmlns:a16="http://schemas.microsoft.com/office/drawing/2014/main" id="{98EF7760-83FF-4B26-B24C-9368B1CB1ACB}"/>
              </a:ext>
            </a:extLst>
          </p:cNvPr>
          <p:cNvSpPr/>
          <p:nvPr/>
        </p:nvSpPr>
        <p:spPr>
          <a:xfrm>
            <a:off x="255477" y="2152792"/>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50217797-C925-4BBA-8119-9591C394C44B}"/>
              </a:ext>
            </a:extLst>
          </p:cNvPr>
          <p:cNvSpPr txBox="1"/>
          <p:nvPr/>
        </p:nvSpPr>
        <p:spPr>
          <a:xfrm>
            <a:off x="294927" y="1824262"/>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 name="正方形/長方形 4">
            <a:extLst>
              <a:ext uri="{FF2B5EF4-FFF2-40B4-BE49-F238E27FC236}">
                <a16:creationId xmlns:a16="http://schemas.microsoft.com/office/drawing/2014/main" id="{096F764B-0648-4450-94F9-136FBBF0ECF4}"/>
              </a:ext>
            </a:extLst>
          </p:cNvPr>
          <p:cNvSpPr/>
          <p:nvPr/>
        </p:nvSpPr>
        <p:spPr>
          <a:xfrm>
            <a:off x="255477" y="2206798"/>
            <a:ext cx="6347046" cy="115725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en-US" sz="1200" dirty="0">
                <a:solidFill>
                  <a:schemeClr val="tx1"/>
                </a:solidFill>
              </a:rPr>
              <a:t>There is a place for assembling machine tools for each order, and work is done by a team of three people. Although the manager wants to recognize the man-hours and progress of the three workers, only grasps the start and end of work time on a daily basis. The exact individual man-hours are unknown.</a:t>
            </a:r>
            <a:endParaRPr lang="ja-JP" altLang="en-US" sz="1200" dirty="0">
              <a:solidFill>
                <a:schemeClr val="tx1"/>
              </a:solidFill>
            </a:endParaRPr>
          </a:p>
        </p:txBody>
      </p:sp>
      <p:sp>
        <p:nvSpPr>
          <p:cNvPr id="6" name="矢印: 五方向 5">
            <a:extLst>
              <a:ext uri="{FF2B5EF4-FFF2-40B4-BE49-F238E27FC236}">
                <a16:creationId xmlns:a16="http://schemas.microsoft.com/office/drawing/2014/main" id="{8461D8A7-4973-4073-B0D7-621F463747A8}"/>
              </a:ext>
            </a:extLst>
          </p:cNvPr>
          <p:cNvSpPr/>
          <p:nvPr/>
        </p:nvSpPr>
        <p:spPr>
          <a:xfrm>
            <a:off x="255477" y="3674858"/>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5D10B0A4-48E9-408E-BDDD-F1FF3C93A0CC}"/>
              </a:ext>
            </a:extLst>
          </p:cNvPr>
          <p:cNvSpPr txBox="1"/>
          <p:nvPr/>
        </p:nvSpPr>
        <p:spPr>
          <a:xfrm>
            <a:off x="270891" y="3382615"/>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8" name="正方形/長方形 7">
            <a:extLst>
              <a:ext uri="{FF2B5EF4-FFF2-40B4-BE49-F238E27FC236}">
                <a16:creationId xmlns:a16="http://schemas.microsoft.com/office/drawing/2014/main" id="{80E2D0F1-27E2-4398-B489-02D00D289AD9}"/>
              </a:ext>
            </a:extLst>
          </p:cNvPr>
          <p:cNvSpPr/>
          <p:nvPr/>
        </p:nvSpPr>
        <p:spPr>
          <a:xfrm>
            <a:off x="255477" y="3739736"/>
            <a:ext cx="6347046" cy="16201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Three people can easily enter work results on an input document on one tablet. Progress can be checked in real time!</a:t>
            </a:r>
          </a:p>
          <a:p>
            <a:endParaRPr lang="ja-JP" altLang="en-US" sz="825" b="1" dirty="0">
              <a:solidFill>
                <a:schemeClr val="tx1"/>
              </a:solidFill>
            </a:endParaRPr>
          </a:p>
          <a:p>
            <a:r>
              <a:rPr lang="ja-JP" altLang="en-US" sz="825" b="1" dirty="0">
                <a:solidFill>
                  <a:schemeClr val="tx1"/>
                </a:solidFill>
              </a:rPr>
              <a:t>▽ </a:t>
            </a:r>
            <a:r>
              <a:rPr lang="en-US" altLang="ja-JP" sz="825" b="1" dirty="0">
                <a:solidFill>
                  <a:schemeClr val="tx1"/>
                </a:solidFill>
              </a:rPr>
              <a:t>How?</a:t>
            </a:r>
            <a:endParaRPr lang="ja-JP" altLang="en-US" sz="825" b="1" dirty="0">
              <a:solidFill>
                <a:schemeClr val="tx1"/>
              </a:solidFill>
            </a:endParaRPr>
          </a:p>
          <a:p>
            <a:r>
              <a:rPr lang="en-US" sz="900" b="1" dirty="0">
                <a:solidFill>
                  <a:schemeClr val="tx1"/>
                </a:solidFill>
              </a:rPr>
              <a:t>Prepare a simple form to enter the order information (</a:t>
            </a:r>
            <a:r>
              <a:rPr lang="en-US" altLang="ja-JP" sz="900" b="1" dirty="0">
                <a:solidFill>
                  <a:schemeClr val="tx1"/>
                </a:solidFill>
              </a:rPr>
              <a:t>product number, product name, process name, worker name etc.), </a:t>
            </a:r>
            <a:r>
              <a:rPr lang="en-US" sz="900" b="1" dirty="0">
                <a:solidFill>
                  <a:schemeClr val="tx1"/>
                </a:solidFill>
              </a:rPr>
              <a:t>work start, completion and number of exits like toilet breaks.</a:t>
            </a:r>
            <a:endParaRPr lang="ja-JP" altLang="en-US" sz="825" b="1" dirty="0">
              <a:solidFill>
                <a:schemeClr val="tx1"/>
              </a:solidFill>
            </a:endParaRPr>
          </a:p>
          <a:p>
            <a:r>
              <a:rPr lang="en-US" sz="900" b="1" dirty="0">
                <a:solidFill>
                  <a:schemeClr val="tx1"/>
                </a:solidFill>
              </a:rPr>
              <a:t>Three people enter the information in one input document using different pages.</a:t>
            </a:r>
            <a:endParaRPr lang="ja-JP" altLang="en-US" sz="825" b="1" dirty="0">
              <a:solidFill>
                <a:schemeClr val="tx1"/>
              </a:solidFill>
            </a:endParaRPr>
          </a:p>
          <a:p>
            <a:r>
              <a:rPr lang="en-US" altLang="ja-JP" sz="825" b="1" dirty="0">
                <a:solidFill>
                  <a:schemeClr val="tx1"/>
                </a:solidFill>
              </a:rPr>
              <a:t>Order information is entered in advance. (Use automatic document creation function).</a:t>
            </a:r>
            <a:endParaRPr lang="ja-JP" altLang="en-US" sz="825" b="1" dirty="0">
              <a:solidFill>
                <a:schemeClr val="tx1"/>
              </a:solidFill>
            </a:endParaRPr>
          </a:p>
          <a:p>
            <a:r>
              <a:rPr lang="en-US" sz="825" b="1" dirty="0">
                <a:solidFill>
                  <a:schemeClr val="tx1"/>
                </a:solidFill>
              </a:rPr>
              <a:t>Enter the worker name only once, then enter the start, completion of work and breaks.</a:t>
            </a:r>
            <a:endParaRPr lang="ja-JP" altLang="en-US" sz="825" b="1" dirty="0">
              <a:solidFill>
                <a:schemeClr val="tx1"/>
              </a:solidFill>
            </a:endParaRPr>
          </a:p>
          <a:p>
            <a:r>
              <a:rPr lang="en-US" sz="825" b="1" dirty="0">
                <a:solidFill>
                  <a:schemeClr val="tx1"/>
                </a:solidFill>
              </a:rPr>
              <a:t>By grasping the work progress and man-hours of the three people, wasted time has been visualized and it made the labor costs of the three people reduced.</a:t>
            </a:r>
          </a:p>
          <a:p>
            <a:endParaRPr lang="ja-JP" altLang="en-US" sz="825" b="1" dirty="0">
              <a:solidFill>
                <a:schemeClr val="tx1"/>
              </a:solidFill>
            </a:endParaRPr>
          </a:p>
        </p:txBody>
      </p:sp>
      <p:sp>
        <p:nvSpPr>
          <p:cNvPr id="9" name="四角形: 角を丸くする 8">
            <a:extLst>
              <a:ext uri="{FF2B5EF4-FFF2-40B4-BE49-F238E27FC236}">
                <a16:creationId xmlns:a16="http://schemas.microsoft.com/office/drawing/2014/main" id="{A5C6503C-BB0F-4525-AC08-E2A10E3E1A33}"/>
              </a:ext>
            </a:extLst>
          </p:cNvPr>
          <p:cNvSpPr/>
          <p:nvPr/>
        </p:nvSpPr>
        <p:spPr>
          <a:xfrm>
            <a:off x="255477" y="1140282"/>
            <a:ext cx="6347046" cy="585236"/>
          </a:xfrm>
          <a:prstGeom prst="roundRect">
            <a:avLst/>
          </a:prstGeom>
          <a:solidFill>
            <a:schemeClr val="bg1"/>
          </a:solidFill>
          <a:ln w="57150">
            <a:solidFill>
              <a:srgbClr val="E56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50" dirty="0">
                <a:solidFill>
                  <a:schemeClr val="tx1"/>
                </a:solidFill>
              </a:rPr>
              <a:t>【Applied work】</a:t>
            </a:r>
          </a:p>
          <a:p>
            <a:r>
              <a:rPr lang="en-US" altLang="ja-JP" sz="1350" dirty="0">
                <a:solidFill>
                  <a:schemeClr val="tx1"/>
                </a:solidFill>
              </a:rPr>
              <a:t>Man-hour management for assembling machine process</a:t>
            </a:r>
          </a:p>
        </p:txBody>
      </p:sp>
      <p:sp>
        <p:nvSpPr>
          <p:cNvPr id="25" name="正方形/長方形 24">
            <a:extLst>
              <a:ext uri="{FF2B5EF4-FFF2-40B4-BE49-F238E27FC236}">
                <a16:creationId xmlns:a16="http://schemas.microsoft.com/office/drawing/2014/main" id="{40ADA864-1C51-4C6D-BC28-9E1B0BD65215}"/>
              </a:ext>
            </a:extLst>
          </p:cNvPr>
          <p:cNvSpPr/>
          <p:nvPr/>
        </p:nvSpPr>
        <p:spPr>
          <a:xfrm>
            <a:off x="470890" y="7405416"/>
            <a:ext cx="648072" cy="38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DF103BCF-C4A9-4C50-BE13-E623DDD5954E}"/>
              </a:ext>
            </a:extLst>
          </p:cNvPr>
          <p:cNvSpPr/>
          <p:nvPr/>
        </p:nvSpPr>
        <p:spPr>
          <a:xfrm>
            <a:off x="470890" y="8154752"/>
            <a:ext cx="648072" cy="38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2" descr="男性の集団">
            <a:extLst>
              <a:ext uri="{FF2B5EF4-FFF2-40B4-BE49-F238E27FC236}">
                <a16:creationId xmlns:a16="http://schemas.microsoft.com/office/drawing/2014/main" id="{D1349765-8AEC-45EC-AEEA-BA572588E6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665" y="6444911"/>
            <a:ext cx="795317" cy="795317"/>
          </a:xfrm>
          <a:prstGeom prst="rect">
            <a:avLst/>
          </a:prstGeom>
        </p:spPr>
      </p:pic>
      <p:pic>
        <p:nvPicPr>
          <p:cNvPr id="24" name="グラフィックス 23" descr="男性の集団">
            <a:extLst>
              <a:ext uri="{FF2B5EF4-FFF2-40B4-BE49-F238E27FC236}">
                <a16:creationId xmlns:a16="http://schemas.microsoft.com/office/drawing/2014/main" id="{2F05B3F1-1160-4B4F-A8CB-9614E23068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664" y="7876911"/>
            <a:ext cx="795317" cy="795317"/>
          </a:xfrm>
          <a:prstGeom prst="rect">
            <a:avLst/>
          </a:prstGeom>
        </p:spPr>
      </p:pic>
      <p:pic>
        <p:nvPicPr>
          <p:cNvPr id="26" name="グラフィックス 25" descr="男性の集団">
            <a:extLst>
              <a:ext uri="{FF2B5EF4-FFF2-40B4-BE49-F238E27FC236}">
                <a16:creationId xmlns:a16="http://schemas.microsoft.com/office/drawing/2014/main" id="{02C48930-0671-460F-8EF4-F2CC434797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664" y="7178111"/>
            <a:ext cx="795317" cy="795317"/>
          </a:xfrm>
          <a:prstGeom prst="rect">
            <a:avLst/>
          </a:prstGeom>
        </p:spPr>
      </p:pic>
      <p:sp>
        <p:nvSpPr>
          <p:cNvPr id="28" name="テキスト ボックス 27">
            <a:extLst>
              <a:ext uri="{FF2B5EF4-FFF2-40B4-BE49-F238E27FC236}">
                <a16:creationId xmlns:a16="http://schemas.microsoft.com/office/drawing/2014/main" id="{CBE113B1-652A-4BA3-AFC5-234EE3716356}"/>
              </a:ext>
            </a:extLst>
          </p:cNvPr>
          <p:cNvSpPr txBox="1"/>
          <p:nvPr/>
        </p:nvSpPr>
        <p:spPr>
          <a:xfrm>
            <a:off x="29726" y="5695403"/>
            <a:ext cx="1487671" cy="600164"/>
          </a:xfrm>
          <a:prstGeom prst="rect">
            <a:avLst/>
          </a:prstGeom>
          <a:noFill/>
        </p:spPr>
        <p:txBody>
          <a:bodyPr wrap="square" rtlCol="0">
            <a:spAutoFit/>
          </a:bodyPr>
          <a:lstStyle/>
          <a:p>
            <a:r>
              <a:rPr kumimoji="1" lang="ja-JP" altLang="en-US" sz="1100" dirty="0"/>
              <a:t>①</a:t>
            </a:r>
            <a:r>
              <a:rPr lang="ja-JP" altLang="en-US" sz="1100" dirty="0"/>
              <a:t> </a:t>
            </a:r>
            <a:r>
              <a:rPr lang="en-US" altLang="ja-JP" sz="1100" dirty="0"/>
              <a:t>At</a:t>
            </a:r>
            <a:r>
              <a:rPr lang="ja-JP" altLang="en-US" sz="1100" dirty="0"/>
              <a:t> </a:t>
            </a:r>
            <a:r>
              <a:rPr lang="en-US" altLang="ja-JP" sz="1100" dirty="0"/>
              <a:t>each</a:t>
            </a:r>
            <a:r>
              <a:rPr lang="ja-JP" altLang="en-US" sz="1100" dirty="0"/>
              <a:t> </a:t>
            </a:r>
            <a:r>
              <a:rPr lang="en-US" altLang="ja-JP" sz="1100" dirty="0"/>
              <a:t>work</a:t>
            </a:r>
            <a:r>
              <a:rPr lang="ja-JP" altLang="en-US" sz="1100" dirty="0"/>
              <a:t> </a:t>
            </a:r>
            <a:r>
              <a:rPr lang="en-US" altLang="ja-JP" sz="1100" dirty="0"/>
              <a:t>place</a:t>
            </a:r>
            <a:r>
              <a:rPr lang="ja-JP" altLang="en-US" sz="1100" dirty="0"/>
              <a:t> </a:t>
            </a:r>
            <a:r>
              <a:rPr lang="en-US" altLang="ja-JP" sz="1100" dirty="0"/>
              <a:t>launch</a:t>
            </a:r>
            <a:r>
              <a:rPr lang="ja-JP" altLang="en-US" sz="1100" dirty="0"/>
              <a:t> </a:t>
            </a:r>
            <a:r>
              <a:rPr kumimoji="1" lang="en-US" altLang="ja-JP" sz="1100" dirty="0" err="1"/>
              <a:t>i</a:t>
            </a:r>
            <a:r>
              <a:rPr kumimoji="1" lang="en-US" altLang="ja-JP" sz="1100" dirty="0"/>
              <a:t>-Reporter with tablet</a:t>
            </a:r>
            <a:endParaRPr kumimoji="1" lang="ja-JP" altLang="en-US" sz="1100" dirty="0"/>
          </a:p>
        </p:txBody>
      </p:sp>
      <p:pic>
        <p:nvPicPr>
          <p:cNvPr id="29" name="グラフィックス 28" descr="タブレット">
            <a:extLst>
              <a:ext uri="{FF2B5EF4-FFF2-40B4-BE49-F238E27FC236}">
                <a16:creationId xmlns:a16="http://schemas.microsoft.com/office/drawing/2014/main" id="{9230D76D-BBDA-4DAD-BEC2-F556AC0530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2897" y="6033120"/>
            <a:ext cx="3760839" cy="3629321"/>
          </a:xfrm>
          <a:prstGeom prst="rect">
            <a:avLst/>
          </a:prstGeom>
        </p:spPr>
      </p:pic>
      <p:pic>
        <p:nvPicPr>
          <p:cNvPr id="30" name="図 29">
            <a:extLst>
              <a:ext uri="{FF2B5EF4-FFF2-40B4-BE49-F238E27FC236}">
                <a16:creationId xmlns:a16="http://schemas.microsoft.com/office/drawing/2014/main" id="{F30569AA-35F5-4D05-B1F4-1B4FF848C5CD}"/>
              </a:ext>
            </a:extLst>
          </p:cNvPr>
          <p:cNvPicPr>
            <a:picLocks noChangeAspect="1"/>
          </p:cNvPicPr>
          <p:nvPr/>
        </p:nvPicPr>
        <p:blipFill>
          <a:blip r:embed="rId8"/>
          <a:stretch>
            <a:fillRect/>
          </a:stretch>
        </p:blipFill>
        <p:spPr>
          <a:xfrm>
            <a:off x="4740828" y="6883078"/>
            <a:ext cx="595562" cy="681406"/>
          </a:xfrm>
          <a:prstGeom prst="rect">
            <a:avLst/>
          </a:prstGeom>
        </p:spPr>
      </p:pic>
      <p:sp>
        <p:nvSpPr>
          <p:cNvPr id="31" name="フローチャート: 磁気ディスク 30">
            <a:extLst>
              <a:ext uri="{FF2B5EF4-FFF2-40B4-BE49-F238E27FC236}">
                <a16:creationId xmlns:a16="http://schemas.microsoft.com/office/drawing/2014/main" id="{14612D82-B68F-4DD3-9092-5FEA43CC2DE4}"/>
              </a:ext>
            </a:extLst>
          </p:cNvPr>
          <p:cNvSpPr/>
          <p:nvPr/>
        </p:nvSpPr>
        <p:spPr>
          <a:xfrm>
            <a:off x="3469690" y="5417327"/>
            <a:ext cx="921806" cy="924302"/>
          </a:xfrm>
          <a:prstGeom prst="flowChartMagneticDisk">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altLang="ja-JP" sz="1050" dirty="0"/>
              <a:t>Production</a:t>
            </a:r>
            <a:r>
              <a:rPr lang="ja-JP" altLang="en-US" sz="1050" dirty="0"/>
              <a:t> </a:t>
            </a:r>
            <a:r>
              <a:rPr lang="en-US" altLang="ja-JP" sz="1050" dirty="0"/>
              <a:t>management</a:t>
            </a:r>
            <a:r>
              <a:rPr lang="ja-JP" altLang="en-US" sz="1050" dirty="0"/>
              <a:t> </a:t>
            </a:r>
            <a:r>
              <a:rPr lang="en-US" altLang="ja-JP" sz="1050" dirty="0"/>
              <a:t>system</a:t>
            </a:r>
            <a:endParaRPr kumimoji="1" lang="ja-JP" altLang="en-US" sz="1050" dirty="0"/>
          </a:p>
        </p:txBody>
      </p:sp>
      <p:sp>
        <p:nvSpPr>
          <p:cNvPr id="32" name="矢印: 下 31">
            <a:extLst>
              <a:ext uri="{FF2B5EF4-FFF2-40B4-BE49-F238E27FC236}">
                <a16:creationId xmlns:a16="http://schemas.microsoft.com/office/drawing/2014/main" id="{7F49F335-FA59-4EC7-8F15-D8BF54800F59}"/>
              </a:ext>
            </a:extLst>
          </p:cNvPr>
          <p:cNvSpPr/>
          <p:nvPr/>
        </p:nvSpPr>
        <p:spPr>
          <a:xfrm rot="1739683">
            <a:off x="3437651" y="6332834"/>
            <a:ext cx="292189" cy="515349"/>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091B552A-3F0A-4793-8E23-7CAEA4DEA7EF}"/>
              </a:ext>
            </a:extLst>
          </p:cNvPr>
          <p:cNvSpPr/>
          <p:nvPr/>
        </p:nvSpPr>
        <p:spPr>
          <a:xfrm>
            <a:off x="2506673" y="7132240"/>
            <a:ext cx="670603" cy="197024"/>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rPr>
              <a:t>Product</a:t>
            </a:r>
            <a:r>
              <a:rPr lang="ja-JP" altLang="en-US" sz="800" dirty="0">
                <a:solidFill>
                  <a:schemeClr val="tx1"/>
                </a:solidFill>
              </a:rPr>
              <a:t> </a:t>
            </a:r>
            <a:r>
              <a:rPr lang="en-US" altLang="ja-JP" sz="800" dirty="0">
                <a:solidFill>
                  <a:schemeClr val="tx1"/>
                </a:solidFill>
              </a:rPr>
              <a:t>no.</a:t>
            </a:r>
            <a:endParaRPr kumimoji="1" lang="ja-JP" altLang="en-US" sz="800" dirty="0">
              <a:solidFill>
                <a:schemeClr val="tx1"/>
              </a:solidFill>
            </a:endParaRPr>
          </a:p>
        </p:txBody>
      </p:sp>
      <p:sp>
        <p:nvSpPr>
          <p:cNvPr id="34" name="正方形/長方形 33">
            <a:extLst>
              <a:ext uri="{FF2B5EF4-FFF2-40B4-BE49-F238E27FC236}">
                <a16:creationId xmlns:a16="http://schemas.microsoft.com/office/drawing/2014/main" id="{2F1ED67C-0A61-47D4-B55E-A9BCEB605E8D}"/>
              </a:ext>
            </a:extLst>
          </p:cNvPr>
          <p:cNvSpPr/>
          <p:nvPr/>
        </p:nvSpPr>
        <p:spPr>
          <a:xfrm>
            <a:off x="3256207" y="7125166"/>
            <a:ext cx="803848" cy="204098"/>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Product</a:t>
            </a:r>
            <a:r>
              <a:rPr kumimoji="1" lang="ja-JP" altLang="en-US" sz="800" dirty="0">
                <a:solidFill>
                  <a:schemeClr val="tx1"/>
                </a:solidFill>
              </a:rPr>
              <a:t> </a:t>
            </a:r>
            <a:r>
              <a:rPr kumimoji="1" lang="en-US" altLang="ja-JP" sz="800" dirty="0">
                <a:solidFill>
                  <a:schemeClr val="tx1"/>
                </a:solidFill>
              </a:rPr>
              <a:t>name</a:t>
            </a:r>
            <a:endParaRPr kumimoji="1" lang="ja-JP" altLang="en-US" sz="800" dirty="0">
              <a:solidFill>
                <a:schemeClr val="tx1"/>
              </a:solidFill>
            </a:endParaRPr>
          </a:p>
        </p:txBody>
      </p:sp>
      <p:sp>
        <p:nvSpPr>
          <p:cNvPr id="35" name="正方形/長方形 34">
            <a:extLst>
              <a:ext uri="{FF2B5EF4-FFF2-40B4-BE49-F238E27FC236}">
                <a16:creationId xmlns:a16="http://schemas.microsoft.com/office/drawing/2014/main" id="{B3C5D5F5-A2C7-485C-8CD9-2864FFC9E438}"/>
              </a:ext>
            </a:extLst>
          </p:cNvPr>
          <p:cNvSpPr/>
          <p:nvPr/>
        </p:nvSpPr>
        <p:spPr>
          <a:xfrm>
            <a:off x="2506673" y="7382185"/>
            <a:ext cx="749534" cy="24028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rPr>
              <a:t>Worker</a:t>
            </a:r>
            <a:endParaRPr kumimoji="1" lang="ja-JP" altLang="en-US" sz="800" dirty="0">
              <a:solidFill>
                <a:schemeClr val="tx1"/>
              </a:solidFill>
            </a:endParaRPr>
          </a:p>
        </p:txBody>
      </p:sp>
      <p:sp>
        <p:nvSpPr>
          <p:cNvPr id="36" name="正方形/長方形 35">
            <a:extLst>
              <a:ext uri="{FF2B5EF4-FFF2-40B4-BE49-F238E27FC236}">
                <a16:creationId xmlns:a16="http://schemas.microsoft.com/office/drawing/2014/main" id="{4A888456-1748-4919-9EC1-0EDF16096369}"/>
              </a:ext>
            </a:extLst>
          </p:cNvPr>
          <p:cNvSpPr/>
          <p:nvPr/>
        </p:nvSpPr>
        <p:spPr>
          <a:xfrm>
            <a:off x="2506673" y="7679972"/>
            <a:ext cx="632162"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Worker</a:t>
            </a:r>
            <a:endParaRPr kumimoji="1" lang="ja-JP" altLang="en-US" sz="800" dirty="0">
              <a:solidFill>
                <a:schemeClr val="tx1"/>
              </a:solidFill>
            </a:endParaRPr>
          </a:p>
        </p:txBody>
      </p:sp>
      <p:sp>
        <p:nvSpPr>
          <p:cNvPr id="37" name="正方形/長方形 36">
            <a:extLst>
              <a:ext uri="{FF2B5EF4-FFF2-40B4-BE49-F238E27FC236}">
                <a16:creationId xmlns:a16="http://schemas.microsoft.com/office/drawing/2014/main" id="{6CFDBAA7-FEFE-48B8-A581-80D59C81B55A}"/>
              </a:ext>
            </a:extLst>
          </p:cNvPr>
          <p:cNvSpPr/>
          <p:nvPr/>
        </p:nvSpPr>
        <p:spPr>
          <a:xfrm>
            <a:off x="3187084" y="7679972"/>
            <a:ext cx="524541"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Process</a:t>
            </a:r>
            <a:endParaRPr kumimoji="1" lang="ja-JP" altLang="en-US" sz="800" dirty="0">
              <a:solidFill>
                <a:schemeClr val="tx1"/>
              </a:solidFill>
            </a:endParaRPr>
          </a:p>
        </p:txBody>
      </p:sp>
      <p:sp>
        <p:nvSpPr>
          <p:cNvPr id="38" name="正方形/長方形 37">
            <a:extLst>
              <a:ext uri="{FF2B5EF4-FFF2-40B4-BE49-F238E27FC236}">
                <a16:creationId xmlns:a16="http://schemas.microsoft.com/office/drawing/2014/main" id="{9C61DE6E-3704-4B30-A8E0-511656D994A2}"/>
              </a:ext>
            </a:extLst>
          </p:cNvPr>
          <p:cNvSpPr/>
          <p:nvPr/>
        </p:nvSpPr>
        <p:spPr>
          <a:xfrm>
            <a:off x="3782279" y="7679972"/>
            <a:ext cx="502136" cy="23227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rPr>
              <a:t>Start</a:t>
            </a:r>
            <a:endParaRPr kumimoji="1" lang="ja-JP" altLang="en-US" sz="800" dirty="0">
              <a:solidFill>
                <a:schemeClr val="tx1"/>
              </a:solidFill>
            </a:endParaRPr>
          </a:p>
        </p:txBody>
      </p:sp>
      <p:sp>
        <p:nvSpPr>
          <p:cNvPr id="39" name="正方形/長方形 38">
            <a:extLst>
              <a:ext uri="{FF2B5EF4-FFF2-40B4-BE49-F238E27FC236}">
                <a16:creationId xmlns:a16="http://schemas.microsoft.com/office/drawing/2014/main" id="{12526CA4-4916-4A53-90A4-38F87A743EB6}"/>
              </a:ext>
            </a:extLst>
          </p:cNvPr>
          <p:cNvSpPr/>
          <p:nvPr/>
        </p:nvSpPr>
        <p:spPr>
          <a:xfrm>
            <a:off x="4365337" y="7679972"/>
            <a:ext cx="595562"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rPr>
              <a:t>Finish</a:t>
            </a:r>
            <a:endParaRPr kumimoji="1" lang="ja-JP" altLang="en-US" sz="800" dirty="0">
              <a:solidFill>
                <a:schemeClr val="tx1"/>
              </a:solidFill>
            </a:endParaRPr>
          </a:p>
        </p:txBody>
      </p:sp>
      <p:sp>
        <p:nvSpPr>
          <p:cNvPr id="40" name="テキスト ボックス 39">
            <a:extLst>
              <a:ext uri="{FF2B5EF4-FFF2-40B4-BE49-F238E27FC236}">
                <a16:creationId xmlns:a16="http://schemas.microsoft.com/office/drawing/2014/main" id="{D7B88631-DF95-4BEF-9E9D-16F12100C6AD}"/>
              </a:ext>
            </a:extLst>
          </p:cNvPr>
          <p:cNvSpPr txBox="1"/>
          <p:nvPr/>
        </p:nvSpPr>
        <p:spPr>
          <a:xfrm>
            <a:off x="1539029" y="5968209"/>
            <a:ext cx="2205993" cy="769441"/>
          </a:xfrm>
          <a:prstGeom prst="rect">
            <a:avLst/>
          </a:prstGeom>
          <a:noFill/>
        </p:spPr>
        <p:txBody>
          <a:bodyPr wrap="square" rtlCol="0">
            <a:spAutoFit/>
          </a:bodyPr>
          <a:lstStyle/>
          <a:p>
            <a:r>
              <a:rPr lang="ja-JP" altLang="en-US" sz="1100" dirty="0"/>
              <a:t>②</a:t>
            </a:r>
            <a:r>
              <a:rPr lang="en-US" altLang="ja-JP" sz="1100" dirty="0"/>
              <a:t> Instruction contents (blue frame) are linked to i-Reporter from the management system in advance.</a:t>
            </a:r>
            <a:endParaRPr kumimoji="1" lang="en-US" altLang="ja-JP" sz="1100" dirty="0"/>
          </a:p>
        </p:txBody>
      </p:sp>
      <p:sp>
        <p:nvSpPr>
          <p:cNvPr id="41" name="正方形/長方形 40">
            <a:extLst>
              <a:ext uri="{FF2B5EF4-FFF2-40B4-BE49-F238E27FC236}">
                <a16:creationId xmlns:a16="http://schemas.microsoft.com/office/drawing/2014/main" id="{AF0BF28F-3EE7-44EA-8329-D6E7B9F4D0E3}"/>
              </a:ext>
            </a:extLst>
          </p:cNvPr>
          <p:cNvSpPr/>
          <p:nvPr/>
        </p:nvSpPr>
        <p:spPr>
          <a:xfrm>
            <a:off x="2506673" y="7971303"/>
            <a:ext cx="632162"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2" name="正方形/長方形 41">
            <a:extLst>
              <a:ext uri="{FF2B5EF4-FFF2-40B4-BE49-F238E27FC236}">
                <a16:creationId xmlns:a16="http://schemas.microsoft.com/office/drawing/2014/main" id="{26E0F666-384E-464B-A3ED-52AC4B266554}"/>
              </a:ext>
            </a:extLst>
          </p:cNvPr>
          <p:cNvSpPr/>
          <p:nvPr/>
        </p:nvSpPr>
        <p:spPr>
          <a:xfrm>
            <a:off x="3187084" y="7971303"/>
            <a:ext cx="524541"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3" name="正方形/長方形 42">
            <a:extLst>
              <a:ext uri="{FF2B5EF4-FFF2-40B4-BE49-F238E27FC236}">
                <a16:creationId xmlns:a16="http://schemas.microsoft.com/office/drawing/2014/main" id="{AAED65B1-5705-4C56-B9AE-D2078173B0DE}"/>
              </a:ext>
            </a:extLst>
          </p:cNvPr>
          <p:cNvSpPr/>
          <p:nvPr/>
        </p:nvSpPr>
        <p:spPr>
          <a:xfrm>
            <a:off x="3782279" y="7971303"/>
            <a:ext cx="502136" cy="23227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4" name="正方形/長方形 43">
            <a:extLst>
              <a:ext uri="{FF2B5EF4-FFF2-40B4-BE49-F238E27FC236}">
                <a16:creationId xmlns:a16="http://schemas.microsoft.com/office/drawing/2014/main" id="{D5C95270-4C17-4D6A-9432-B8B60C26EB19}"/>
              </a:ext>
            </a:extLst>
          </p:cNvPr>
          <p:cNvSpPr/>
          <p:nvPr/>
        </p:nvSpPr>
        <p:spPr>
          <a:xfrm>
            <a:off x="4365337" y="7971303"/>
            <a:ext cx="595562"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5" name="正方形/長方形 44">
            <a:extLst>
              <a:ext uri="{FF2B5EF4-FFF2-40B4-BE49-F238E27FC236}">
                <a16:creationId xmlns:a16="http://schemas.microsoft.com/office/drawing/2014/main" id="{E2E84E31-305E-49D9-9359-18AA5152265A}"/>
              </a:ext>
            </a:extLst>
          </p:cNvPr>
          <p:cNvSpPr/>
          <p:nvPr/>
        </p:nvSpPr>
        <p:spPr>
          <a:xfrm>
            <a:off x="2506673" y="8270511"/>
            <a:ext cx="632162"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6" name="正方形/長方形 45">
            <a:extLst>
              <a:ext uri="{FF2B5EF4-FFF2-40B4-BE49-F238E27FC236}">
                <a16:creationId xmlns:a16="http://schemas.microsoft.com/office/drawing/2014/main" id="{3A56A052-E75E-4EF8-B121-E812371ABB67}"/>
              </a:ext>
            </a:extLst>
          </p:cNvPr>
          <p:cNvSpPr/>
          <p:nvPr/>
        </p:nvSpPr>
        <p:spPr>
          <a:xfrm>
            <a:off x="3187084" y="8270511"/>
            <a:ext cx="524541"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7" name="正方形/長方形 46">
            <a:extLst>
              <a:ext uri="{FF2B5EF4-FFF2-40B4-BE49-F238E27FC236}">
                <a16:creationId xmlns:a16="http://schemas.microsoft.com/office/drawing/2014/main" id="{133A3BFE-4FC0-4F1D-8B89-330C99775EBE}"/>
              </a:ext>
            </a:extLst>
          </p:cNvPr>
          <p:cNvSpPr/>
          <p:nvPr/>
        </p:nvSpPr>
        <p:spPr>
          <a:xfrm>
            <a:off x="3782279" y="8270511"/>
            <a:ext cx="502136" cy="23227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8" name="正方形/長方形 47">
            <a:extLst>
              <a:ext uri="{FF2B5EF4-FFF2-40B4-BE49-F238E27FC236}">
                <a16:creationId xmlns:a16="http://schemas.microsoft.com/office/drawing/2014/main" id="{8FDF2AC6-3B39-4825-BA59-24FF96B3884B}"/>
              </a:ext>
            </a:extLst>
          </p:cNvPr>
          <p:cNvSpPr/>
          <p:nvPr/>
        </p:nvSpPr>
        <p:spPr>
          <a:xfrm>
            <a:off x="4365337" y="8270511"/>
            <a:ext cx="595562" cy="24028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49" name="矢印: 下 48">
            <a:extLst>
              <a:ext uri="{FF2B5EF4-FFF2-40B4-BE49-F238E27FC236}">
                <a16:creationId xmlns:a16="http://schemas.microsoft.com/office/drawing/2014/main" id="{92C3C932-7888-4765-9CDB-841E28C0A4EF}"/>
              </a:ext>
            </a:extLst>
          </p:cNvPr>
          <p:cNvSpPr/>
          <p:nvPr/>
        </p:nvSpPr>
        <p:spPr>
          <a:xfrm>
            <a:off x="2832111" y="7868815"/>
            <a:ext cx="45719" cy="244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C58A69B6-562B-4785-BB0C-CB68FBC59C35}"/>
              </a:ext>
            </a:extLst>
          </p:cNvPr>
          <p:cNvSpPr/>
          <p:nvPr/>
        </p:nvSpPr>
        <p:spPr>
          <a:xfrm>
            <a:off x="2826813" y="8179949"/>
            <a:ext cx="45719" cy="244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下 55">
            <a:extLst>
              <a:ext uri="{FF2B5EF4-FFF2-40B4-BE49-F238E27FC236}">
                <a16:creationId xmlns:a16="http://schemas.microsoft.com/office/drawing/2014/main" id="{8AFE13AB-3359-49DE-A8CE-7C8EFBB02E69}"/>
              </a:ext>
            </a:extLst>
          </p:cNvPr>
          <p:cNvSpPr/>
          <p:nvPr/>
        </p:nvSpPr>
        <p:spPr>
          <a:xfrm>
            <a:off x="3433832" y="7865057"/>
            <a:ext cx="45719" cy="244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矢印: 下 56">
            <a:extLst>
              <a:ext uri="{FF2B5EF4-FFF2-40B4-BE49-F238E27FC236}">
                <a16:creationId xmlns:a16="http://schemas.microsoft.com/office/drawing/2014/main" id="{E6C1328A-3F1A-489A-BE2F-1ED634947496}"/>
              </a:ext>
            </a:extLst>
          </p:cNvPr>
          <p:cNvSpPr/>
          <p:nvPr/>
        </p:nvSpPr>
        <p:spPr>
          <a:xfrm>
            <a:off x="3428534" y="8176191"/>
            <a:ext cx="45719" cy="244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774FCFAE-0157-441D-BA2D-C417A191DE8F}"/>
              </a:ext>
            </a:extLst>
          </p:cNvPr>
          <p:cNvSpPr txBox="1"/>
          <p:nvPr/>
        </p:nvSpPr>
        <p:spPr>
          <a:xfrm>
            <a:off x="2671600" y="8933366"/>
            <a:ext cx="4182030" cy="261610"/>
          </a:xfrm>
          <a:prstGeom prst="rect">
            <a:avLst/>
          </a:prstGeom>
          <a:noFill/>
        </p:spPr>
        <p:txBody>
          <a:bodyPr wrap="square" rtlCol="0">
            <a:spAutoFit/>
          </a:bodyPr>
          <a:lstStyle/>
          <a:p>
            <a:r>
              <a:rPr lang="en-US" sz="1100" dirty="0"/>
              <a:t>* 1 page per person, total 3 pages. </a:t>
            </a:r>
          </a:p>
        </p:txBody>
      </p:sp>
      <p:sp>
        <p:nvSpPr>
          <p:cNvPr id="63" name="矢印: 下 62">
            <a:extLst>
              <a:ext uri="{FF2B5EF4-FFF2-40B4-BE49-F238E27FC236}">
                <a16:creationId xmlns:a16="http://schemas.microsoft.com/office/drawing/2014/main" id="{17A2846D-D36C-4F89-85E6-3FC43DB282B7}"/>
              </a:ext>
            </a:extLst>
          </p:cNvPr>
          <p:cNvSpPr/>
          <p:nvPr/>
        </p:nvSpPr>
        <p:spPr>
          <a:xfrm rot="7902861">
            <a:off x="4081276" y="6278865"/>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64" name="テキスト ボックス 63">
            <a:extLst>
              <a:ext uri="{FF2B5EF4-FFF2-40B4-BE49-F238E27FC236}">
                <a16:creationId xmlns:a16="http://schemas.microsoft.com/office/drawing/2014/main" id="{143DA8FC-9117-4ED9-A298-CCA503507A49}"/>
              </a:ext>
            </a:extLst>
          </p:cNvPr>
          <p:cNvSpPr txBox="1"/>
          <p:nvPr/>
        </p:nvSpPr>
        <p:spPr>
          <a:xfrm>
            <a:off x="4468152" y="5994231"/>
            <a:ext cx="2205993" cy="600164"/>
          </a:xfrm>
          <a:prstGeom prst="rect">
            <a:avLst/>
          </a:prstGeom>
          <a:noFill/>
        </p:spPr>
        <p:txBody>
          <a:bodyPr wrap="square" rtlCol="0">
            <a:spAutoFit/>
          </a:bodyPr>
          <a:lstStyle/>
          <a:p>
            <a:r>
              <a:rPr kumimoji="1" lang="ja-JP" altLang="en-US" sz="1100" dirty="0"/>
              <a:t>③</a:t>
            </a:r>
            <a:r>
              <a:rPr lang="ja-JP" altLang="en-US" sz="1100" dirty="0"/>
              <a:t> </a:t>
            </a:r>
            <a:r>
              <a:rPr lang="en-US" sz="1100" dirty="0"/>
              <a:t>Return results to the production management system and grasp labor costs</a:t>
            </a:r>
            <a:endParaRPr lang="en-US" altLang="ja-JP" sz="1100" dirty="0"/>
          </a:p>
        </p:txBody>
      </p:sp>
      <p:sp>
        <p:nvSpPr>
          <p:cNvPr id="67" name="矢印: 下 66">
            <a:extLst>
              <a:ext uri="{FF2B5EF4-FFF2-40B4-BE49-F238E27FC236}">
                <a16:creationId xmlns:a16="http://schemas.microsoft.com/office/drawing/2014/main" id="{77200FEB-E115-40BF-85FA-5D84B4095E52}"/>
              </a:ext>
            </a:extLst>
          </p:cNvPr>
          <p:cNvSpPr/>
          <p:nvPr/>
        </p:nvSpPr>
        <p:spPr>
          <a:xfrm rot="16200000">
            <a:off x="1680218" y="7279599"/>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51" name="正方形/長方形 50">
            <a:extLst>
              <a:ext uri="{FF2B5EF4-FFF2-40B4-BE49-F238E27FC236}">
                <a16:creationId xmlns:a16="http://schemas.microsoft.com/office/drawing/2014/main" id="{1048FE86-833A-4AEB-AA50-AE67FF69E4A4}"/>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41C0152C-6D2E-4688-A726-98BA5F9DD661}"/>
              </a:ext>
            </a:extLst>
          </p:cNvPr>
          <p:cNvSpPr txBox="1"/>
          <p:nvPr/>
        </p:nvSpPr>
        <p:spPr>
          <a:xfrm>
            <a:off x="4370" y="273222"/>
            <a:ext cx="6853630" cy="409632"/>
          </a:xfrm>
          <a:prstGeom prst="rect">
            <a:avLst/>
          </a:prstGeom>
          <a:noFill/>
        </p:spPr>
        <p:txBody>
          <a:bodyPr wrap="square" tIns="54000" bIns="0" rtlCol="0" anchor="ctr">
            <a:noAutofit/>
          </a:bodyPr>
          <a:lstStyle/>
          <a:p>
            <a:pPr marL="177800" algn="ctr"/>
            <a:endParaRPr lang="en-US" sz="2000" b="1" dirty="0">
              <a:solidFill>
                <a:prstClr val="white"/>
              </a:solidFill>
              <a:latin typeface="メイリオ" panose="020B0604030504040204" pitchFamily="50" charset="-128"/>
              <a:ea typeface="メイリオ" panose="020B0604030504040204" pitchFamily="50" charset="-128"/>
            </a:endParaRPr>
          </a:p>
          <a:p>
            <a:pPr marL="177800" algn="ctr"/>
            <a:r>
              <a:rPr lang="en-US" sz="1600" b="1" dirty="0">
                <a:solidFill>
                  <a:prstClr val="white"/>
                </a:solidFill>
                <a:latin typeface="メイリオ" panose="020B0604030504040204" pitchFamily="50" charset="-128"/>
                <a:ea typeface="メイリオ" panose="020B0604030504040204" pitchFamily="50" charset="-128"/>
              </a:rPr>
              <a:t>Grasping work man-hours in individual order production</a:t>
            </a:r>
          </a:p>
          <a:p>
            <a:pPr marL="177800" lvl="0" algn="ctr"/>
            <a:endPar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a:extLst>
              <a:ext uri="{FF2B5EF4-FFF2-40B4-BE49-F238E27FC236}">
                <a16:creationId xmlns:a16="http://schemas.microsoft.com/office/drawing/2014/main" id="{E3E27883-6561-4C2E-893C-602EF9972C8E}"/>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Professional</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Production</a:t>
            </a:r>
            <a:r>
              <a:rPr lang="ja-JP" altLang="en-US" sz="1400" dirty="0">
                <a:solidFill>
                  <a:schemeClr val="tx1">
                    <a:lumMod val="75000"/>
                    <a:lumOff val="25000"/>
                  </a:schemeClr>
                </a:solidFill>
              </a:rPr>
              <a:t> </a:t>
            </a:r>
            <a:endParaRPr kumimoji="1" lang="ja-JP" altLang="en-US" sz="1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560537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1.bp.blogspot.com/-qa9ngXg7UdQ/XSGF3foojOI/AAAAAAABTko/WytbdqPBN9QHqb5MA6P0ndCUfsbnM70BwCLcBGAs/s800/shopping_mall_ekinaka.png">
            <a:extLst>
              <a:ext uri="{FF2B5EF4-FFF2-40B4-BE49-F238E27FC236}">
                <a16:creationId xmlns:a16="http://schemas.microsoft.com/office/drawing/2014/main" id="{3086ABBB-48E7-498B-8426-263D0D78E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3" y="2936776"/>
            <a:ext cx="6858000" cy="601821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85E76E74-A692-4C8D-921B-A5579EBFA87B}"/>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C30D9894-FA47-41AE-90BA-A03108823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
        <p:nvSpPr>
          <p:cNvPr id="6" name="テキスト ボックス 5">
            <a:extLst>
              <a:ext uri="{FF2B5EF4-FFF2-40B4-BE49-F238E27FC236}">
                <a16:creationId xmlns:a16="http://schemas.microsoft.com/office/drawing/2014/main" id="{43702B6F-E259-46BD-947B-262B99E28855}"/>
              </a:ext>
            </a:extLst>
          </p:cNvPr>
          <p:cNvSpPr txBox="1"/>
          <p:nvPr/>
        </p:nvSpPr>
        <p:spPr>
          <a:xfrm>
            <a:off x="0" y="1876047"/>
            <a:ext cx="6858000" cy="1415772"/>
          </a:xfrm>
          <a:prstGeom prst="rect">
            <a:avLst/>
          </a:prstGeom>
          <a:noFill/>
        </p:spPr>
        <p:txBody>
          <a:bodyPr wrap="square" rtlCol="0">
            <a:spAutoFit/>
          </a:bodyPr>
          <a:lstStyle>
            <a:defPPr>
              <a:defRPr kumimoji="1" lang="ja-JP"/>
            </a:defPPr>
            <a:lvl1pPr algn="ctr">
              <a:buClr>
                <a:schemeClr val="accent5">
                  <a:lumMod val="75000"/>
                </a:schemeClr>
              </a:buClr>
              <a:defRPr sz="5400" b="1">
                <a:solidFill>
                  <a:srgbClr val="0070C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sz="3200" dirty="0"/>
              <a:t>Service / Retail / Distribution</a:t>
            </a:r>
          </a:p>
          <a:p>
            <a:endParaRPr lang="ja-JP" altLang="en-US" dirty="0"/>
          </a:p>
        </p:txBody>
      </p:sp>
    </p:spTree>
    <p:extLst>
      <p:ext uri="{BB962C8B-B14F-4D97-AF65-F5344CB8AC3E}">
        <p14:creationId xmlns:p14="http://schemas.microsoft.com/office/powerpoint/2010/main" val="249276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0" y="1928664"/>
            <a:ext cx="6858000" cy="3447098"/>
          </a:xfrm>
          <a:prstGeom prst="rect">
            <a:avLst/>
          </a:prstGeom>
          <a:noFill/>
        </p:spPr>
        <p:txBody>
          <a:bodyPr wrap="square" rtlCol="0">
            <a:spAutoFit/>
          </a:bodyPr>
          <a:lstStyle/>
          <a:p>
            <a:pPr algn="ctr"/>
            <a:r>
              <a:rPr lang="en-US" altLang="ja-JP" sz="4400" dirty="0">
                <a:solidFill>
                  <a:schemeClr val="tx1">
                    <a:lumMod val="90000"/>
                    <a:lumOff val="10000"/>
                  </a:schemeClr>
                </a:solidFill>
              </a:rPr>
              <a:t>QSC</a:t>
            </a:r>
            <a:r>
              <a:rPr lang="ja-JP" altLang="en-US" sz="4400" dirty="0">
                <a:solidFill>
                  <a:schemeClr val="tx1">
                    <a:lumMod val="90000"/>
                    <a:lumOff val="10000"/>
                  </a:schemeClr>
                </a:solidFill>
              </a:rPr>
              <a:t> </a:t>
            </a:r>
            <a:r>
              <a:rPr lang="en-US" altLang="ja-JP" sz="4400" dirty="0">
                <a:solidFill>
                  <a:schemeClr val="tx1">
                    <a:lumMod val="90000"/>
                    <a:lumOff val="10000"/>
                  </a:schemeClr>
                </a:solidFill>
              </a:rPr>
              <a:t>Management</a:t>
            </a:r>
          </a:p>
          <a:p>
            <a:pPr algn="ctr"/>
            <a:r>
              <a:rPr lang="en-US" altLang="ja-JP" sz="4000" b="1" dirty="0">
                <a:solidFill>
                  <a:schemeClr val="tx1">
                    <a:lumMod val="90000"/>
                    <a:lumOff val="10000"/>
                  </a:schemeClr>
                </a:solidFill>
              </a:rPr>
              <a:t>Q</a:t>
            </a:r>
            <a:r>
              <a:rPr lang="en-US" altLang="ja-JP" sz="4000" dirty="0">
                <a:solidFill>
                  <a:schemeClr val="tx1">
                    <a:lumMod val="90000"/>
                    <a:lumOff val="10000"/>
                  </a:schemeClr>
                </a:solidFill>
              </a:rPr>
              <a:t>uality</a:t>
            </a:r>
          </a:p>
          <a:p>
            <a:pPr algn="ctr"/>
            <a:r>
              <a:rPr lang="en-US" altLang="ja-JP" sz="4000" b="1" dirty="0">
                <a:solidFill>
                  <a:schemeClr val="tx1">
                    <a:lumMod val="90000"/>
                    <a:lumOff val="10000"/>
                  </a:schemeClr>
                </a:solidFill>
              </a:rPr>
              <a:t>S</a:t>
            </a:r>
            <a:r>
              <a:rPr lang="en-US" altLang="ja-JP" sz="4000" dirty="0">
                <a:solidFill>
                  <a:schemeClr val="tx1">
                    <a:lumMod val="90000"/>
                    <a:lumOff val="10000"/>
                  </a:schemeClr>
                </a:solidFill>
              </a:rPr>
              <a:t>ervice</a:t>
            </a:r>
          </a:p>
          <a:p>
            <a:pPr algn="ctr"/>
            <a:r>
              <a:rPr lang="en-US" altLang="ja-JP" sz="4000" b="1" dirty="0">
                <a:solidFill>
                  <a:schemeClr val="tx1">
                    <a:lumMod val="90000"/>
                    <a:lumOff val="10000"/>
                  </a:schemeClr>
                </a:solidFill>
              </a:rPr>
              <a:t>C</a:t>
            </a:r>
            <a:r>
              <a:rPr lang="en-US" altLang="ja-JP" sz="4000" dirty="0">
                <a:solidFill>
                  <a:schemeClr val="tx1">
                    <a:lumMod val="90000"/>
                    <a:lumOff val="10000"/>
                  </a:schemeClr>
                </a:solidFill>
              </a:rPr>
              <a:t>leanliness</a:t>
            </a:r>
            <a:br>
              <a:rPr lang="en-US" altLang="ja-JP" sz="5400" dirty="0">
                <a:solidFill>
                  <a:schemeClr val="tx1">
                    <a:lumMod val="90000"/>
                    <a:lumOff val="10000"/>
                  </a:schemeClr>
                </a:solidFill>
              </a:rPr>
            </a:br>
            <a:endParaRPr lang="ja-JP" altLang="en-US" sz="5400" dirty="0">
              <a:solidFill>
                <a:schemeClr val="tx1">
                  <a:lumMod val="90000"/>
                  <a:lumOff val="10000"/>
                </a:schemeClr>
              </a:solidFill>
            </a:endParaRPr>
          </a:p>
        </p:txBody>
      </p:sp>
    </p:spTree>
    <p:extLst>
      <p:ext uri="{BB962C8B-B14F-4D97-AF65-F5344CB8AC3E}">
        <p14:creationId xmlns:p14="http://schemas.microsoft.com/office/powerpoint/2010/main" val="1130524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4.bp.blogspot.com/-C4HSiJSU3R4/VtofRuNhiAI/AAAAAAAA4Wg/xY35DGulaec/s800/building.png">
            <a:extLst>
              <a:ext uri="{FF2B5EF4-FFF2-40B4-BE49-F238E27FC236}">
                <a16:creationId xmlns:a16="http://schemas.microsoft.com/office/drawing/2014/main" id="{C8BA657E-BEE1-47A9-A2F1-FF0A705C0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143" y="5292439"/>
            <a:ext cx="1673657" cy="193486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D39EA547-4A03-4486-ACEC-D71F6663EA9A}"/>
              </a:ext>
            </a:extLst>
          </p:cNvPr>
          <p:cNvSpPr txBox="1"/>
          <p:nvPr/>
        </p:nvSpPr>
        <p:spPr>
          <a:xfrm>
            <a:off x="294927" y="1025750"/>
            <a:ext cx="1362745" cy="338554"/>
          </a:xfrm>
          <a:prstGeom prst="rect">
            <a:avLst/>
          </a:prstGeom>
          <a:noFill/>
        </p:spPr>
        <p:txBody>
          <a:bodyPr wrap="none" rtlCol="0">
            <a:spAutoFit/>
          </a:bodyPr>
          <a:lstStyle/>
          <a:p>
            <a:r>
              <a:rPr lang="en-US" altLang="ja-JP" sz="1600" dirty="0"/>
              <a:t>Current</a:t>
            </a:r>
            <a:r>
              <a:rPr lang="ja-JP" altLang="en-US" sz="1600" dirty="0"/>
              <a:t> </a:t>
            </a:r>
            <a:r>
              <a:rPr lang="en-US" altLang="ja-JP" sz="1600" dirty="0"/>
              <a:t>status</a:t>
            </a:r>
            <a:endParaRPr lang="ja-JP" altLang="en-US" sz="1600" dirty="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7"/>
            <a:ext cx="6347046" cy="7354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 Check sheet of the hygiene management before and after work is paper sheet.</a:t>
            </a:r>
            <a:r>
              <a:rPr lang="en-US" sz="1400" dirty="0">
                <a:solidFill>
                  <a:srgbClr val="FF0000"/>
                </a:solidFill>
              </a:rPr>
              <a:t> </a:t>
            </a:r>
            <a:endParaRPr lang="en-US" altLang="ja-JP" sz="1400" dirty="0">
              <a:solidFill>
                <a:schemeClr val="tx1"/>
              </a:solidFill>
            </a:endParaRPr>
          </a:p>
          <a:p>
            <a:r>
              <a:rPr lang="ja-JP" altLang="en-US" sz="1400" dirty="0">
                <a:solidFill>
                  <a:schemeClr val="tx1"/>
                </a:solidFill>
              </a:rPr>
              <a:t>・ </a:t>
            </a:r>
            <a:r>
              <a:rPr lang="en-US" altLang="ja-JP" sz="1400" dirty="0">
                <a:solidFill>
                  <a:schemeClr val="tx1"/>
                </a:solidFill>
              </a:rPr>
              <a:t>Reporting with images such as photos is not possible because it takes time.</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8DF9A46D-AEAD-4353-BB67-0AD8801F4192}"/>
              </a:ext>
            </a:extLst>
          </p:cNvPr>
          <p:cNvSpPr txBox="1"/>
          <p:nvPr/>
        </p:nvSpPr>
        <p:spPr>
          <a:xfrm>
            <a:off x="270891" y="2325682"/>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55338" cy="9389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a:t>
            </a:r>
            <a:r>
              <a:rPr lang="en-US" sz="1600" dirty="0">
                <a:solidFill>
                  <a:schemeClr val="tx1"/>
                </a:solidFill>
              </a:rPr>
              <a:t>The hygiene management status of each store can be grasped in real </a:t>
            </a:r>
          </a:p>
          <a:p>
            <a:r>
              <a:rPr lang="en-US" sz="1600" dirty="0">
                <a:solidFill>
                  <a:schemeClr val="tx1"/>
                </a:solidFill>
              </a:rPr>
              <a:t>  time.</a:t>
            </a:r>
            <a:endParaRPr lang="en-US" altLang="ja-JP" sz="1600" dirty="0">
              <a:solidFill>
                <a:schemeClr val="tx1"/>
              </a:solidFill>
            </a:endParaRPr>
          </a:p>
          <a:p>
            <a:r>
              <a:rPr lang="ja-JP" altLang="en-US" sz="1600" dirty="0">
                <a:solidFill>
                  <a:schemeClr val="tx1"/>
                </a:solidFill>
              </a:rPr>
              <a:t>・</a:t>
            </a:r>
            <a:r>
              <a:rPr lang="en-US" sz="1600" dirty="0">
                <a:solidFill>
                  <a:schemeClr val="tx1"/>
                </a:solidFill>
              </a:rPr>
              <a:t>Site reports including photos can be made quickly.</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 function to 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Image cluster / # Approval function / # Automatic label</a:t>
            </a:r>
            <a:endParaRPr lang="ja-JP" altLang="en-US" sz="1000" b="1" dirty="0">
              <a:solidFill>
                <a:schemeClr val="tx1"/>
              </a:solidFill>
            </a:endParaRPr>
          </a:p>
        </p:txBody>
      </p:sp>
      <p:pic>
        <p:nvPicPr>
          <p:cNvPr id="26" name="Picture 6" descr="https://1.bp.blogspot.com/-TKjTYaM3rk8/WLEuop1AmWI/AAAAAAABCFw/syyafF_VhcwrIjov-ieSP59D9rBsS6MUwCLcB/s800/computer05_businessman.png">
            <a:extLst>
              <a:ext uri="{FF2B5EF4-FFF2-40B4-BE49-F238E27FC236}">
                <a16:creationId xmlns:a16="http://schemas.microsoft.com/office/drawing/2014/main" id="{C7668773-E814-4FD3-94C2-BFC62E785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79844" y="6052175"/>
            <a:ext cx="1699479" cy="1710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1.bp.blogspot.com/-_fNTkdSbpoo/WKFi7jG4nYI/AAAAAAABBqE/jYiOxqwYbVcv7EfT8rIWqt2TrRuS8sY5QCLcB/s800/building_shop1_orange.png">
            <a:extLst>
              <a:ext uri="{FF2B5EF4-FFF2-40B4-BE49-F238E27FC236}">
                <a16:creationId xmlns:a16="http://schemas.microsoft.com/office/drawing/2014/main" id="{A2203604-6FCE-4024-BA2B-81AA19555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844" y="4310345"/>
            <a:ext cx="1182444" cy="1108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4.bp.blogspot.com/-ZgHhyKQ3FPM/WKFi8KxTfkI/AAAAAAABBqM/KwrnwxvXigYMf416hobq2f4EC1ao5gMZACLcB/s800/building_shop3_blue.png">
            <a:extLst>
              <a:ext uri="{FF2B5EF4-FFF2-40B4-BE49-F238E27FC236}">
                <a16:creationId xmlns:a16="http://schemas.microsoft.com/office/drawing/2014/main" id="{BDD9C10B-F2C4-4072-BEEE-64B252ECF4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908" y="5733536"/>
            <a:ext cx="1182443" cy="1108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bp.blogspot.com/-n212ytJ6G1k/WKFi8CQu3hI/AAAAAAABBqQ/nzcKS_n9aIcqyyDMzxCnAqUis6bkWu0oACLcB/s800/building_shop4_green.png">
            <a:extLst>
              <a:ext uri="{FF2B5EF4-FFF2-40B4-BE49-F238E27FC236}">
                <a16:creationId xmlns:a16="http://schemas.microsoft.com/office/drawing/2014/main" id="{4E086BC0-5C3C-4E85-8045-DA38BCFDB8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907" y="7229700"/>
            <a:ext cx="1182443" cy="11082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2.bp.blogspot.com/-E0uHztTLY7o/WEVolfrSCII/AAAAAAABAOQ/VbwllsmhiXQp79rUjzrNbFPqEDnYWZ9DwCLcB/s800/tablet06_businessman.png">
            <a:extLst>
              <a:ext uri="{FF2B5EF4-FFF2-40B4-BE49-F238E27FC236}">
                <a16:creationId xmlns:a16="http://schemas.microsoft.com/office/drawing/2014/main" id="{E1DD99D0-7675-4AD2-AD27-A5381A497A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515" y="4283005"/>
            <a:ext cx="583929" cy="1164945"/>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292A1AD7-3027-4336-9274-5582EE8F2C8F}"/>
              </a:ext>
            </a:extLst>
          </p:cNvPr>
          <p:cNvPicPr>
            <a:picLocks noChangeAspect="1"/>
          </p:cNvPicPr>
          <p:nvPr/>
        </p:nvPicPr>
        <p:blipFill>
          <a:blip r:embed="rId10"/>
          <a:stretch>
            <a:fillRect/>
          </a:stretch>
        </p:blipFill>
        <p:spPr>
          <a:xfrm>
            <a:off x="1411035" y="4257309"/>
            <a:ext cx="857082" cy="857082"/>
          </a:xfrm>
          <a:prstGeom prst="rect">
            <a:avLst/>
          </a:prstGeom>
        </p:spPr>
      </p:pic>
      <p:sp>
        <p:nvSpPr>
          <p:cNvPr id="9" name="テキスト ボックス 8">
            <a:extLst>
              <a:ext uri="{FF2B5EF4-FFF2-40B4-BE49-F238E27FC236}">
                <a16:creationId xmlns:a16="http://schemas.microsoft.com/office/drawing/2014/main" id="{AC4CF750-2BEE-4F63-980A-98AE8277ED08}"/>
              </a:ext>
            </a:extLst>
          </p:cNvPr>
          <p:cNvSpPr txBox="1"/>
          <p:nvPr/>
        </p:nvSpPr>
        <p:spPr>
          <a:xfrm>
            <a:off x="1131690" y="3926844"/>
            <a:ext cx="2458365" cy="338554"/>
          </a:xfrm>
          <a:prstGeom prst="rect">
            <a:avLst/>
          </a:prstGeom>
          <a:noFill/>
        </p:spPr>
        <p:txBody>
          <a:bodyPr wrap="none" rtlCol="0">
            <a:spAutoFit/>
          </a:bodyPr>
          <a:lstStyle/>
          <a:p>
            <a:r>
              <a:rPr lang="en-US" altLang="ja-JP" sz="1600" dirty="0"/>
              <a:t>Hygiene management form</a:t>
            </a:r>
            <a:endParaRPr kumimoji="1" lang="ja-JP" altLang="en-US" sz="1600" dirty="0"/>
          </a:p>
        </p:txBody>
      </p:sp>
      <p:pic>
        <p:nvPicPr>
          <p:cNvPr id="33" name="図 32">
            <a:extLst>
              <a:ext uri="{FF2B5EF4-FFF2-40B4-BE49-F238E27FC236}">
                <a16:creationId xmlns:a16="http://schemas.microsoft.com/office/drawing/2014/main" id="{D986B5AC-F090-4CBC-9C23-18472E169A2C}"/>
              </a:ext>
            </a:extLst>
          </p:cNvPr>
          <p:cNvPicPr>
            <a:picLocks noChangeAspect="1"/>
          </p:cNvPicPr>
          <p:nvPr/>
        </p:nvPicPr>
        <p:blipFill>
          <a:blip r:embed="rId10"/>
          <a:stretch>
            <a:fillRect/>
          </a:stretch>
        </p:blipFill>
        <p:spPr>
          <a:xfrm>
            <a:off x="1404191" y="5808223"/>
            <a:ext cx="857082" cy="857082"/>
          </a:xfrm>
          <a:prstGeom prst="rect">
            <a:avLst/>
          </a:prstGeom>
        </p:spPr>
      </p:pic>
      <p:sp>
        <p:nvSpPr>
          <p:cNvPr id="12" name="正方形/長方形 11">
            <a:extLst>
              <a:ext uri="{FF2B5EF4-FFF2-40B4-BE49-F238E27FC236}">
                <a16:creationId xmlns:a16="http://schemas.microsoft.com/office/drawing/2014/main" id="{8E967128-BD4E-4411-BC67-62CFADE278AE}"/>
              </a:ext>
            </a:extLst>
          </p:cNvPr>
          <p:cNvSpPr/>
          <p:nvPr/>
        </p:nvSpPr>
        <p:spPr>
          <a:xfrm>
            <a:off x="485329" y="4319039"/>
            <a:ext cx="800219" cy="400110"/>
          </a:xfrm>
          <a:prstGeom prst="rect">
            <a:avLst/>
          </a:prstGeom>
          <a:noFill/>
        </p:spPr>
        <p:txBody>
          <a:bodyPr wrap="square" lIns="91440" tIns="45720" rIns="91440" bIns="45720">
            <a:spAutoFit/>
          </a:bodyPr>
          <a:lstStyle/>
          <a:p>
            <a:pPr algn="ctr"/>
            <a:r>
              <a:rPr lang="en-US" altLang="ja-JP" sz="2000" dirty="0">
                <a:ln w="0"/>
                <a:effectLst>
                  <a:outerShdw blurRad="38100" dist="19050" dir="2700000" algn="tl" rotWithShape="0">
                    <a:schemeClr val="dk1">
                      <a:alpha val="40000"/>
                    </a:schemeClr>
                  </a:outerShdw>
                </a:effectLst>
              </a:rPr>
              <a:t>Store</a:t>
            </a:r>
            <a:endParaRPr lang="ja-JP" altLang="en-US" sz="2000" b="0" cap="none" spc="0" dirty="0">
              <a:ln w="0"/>
              <a:solidFill>
                <a:schemeClr val="tx1"/>
              </a:solidFill>
              <a:effectLst>
                <a:outerShdw blurRad="38100" dist="19050" dir="2700000" algn="tl" rotWithShape="0">
                  <a:schemeClr val="dk1">
                    <a:alpha val="40000"/>
                  </a:schemeClr>
                </a:outerShdw>
              </a:effectLst>
            </a:endParaRPr>
          </a:p>
        </p:txBody>
      </p:sp>
      <p:sp>
        <p:nvSpPr>
          <p:cNvPr id="45" name="正方形/長方形 44">
            <a:extLst>
              <a:ext uri="{FF2B5EF4-FFF2-40B4-BE49-F238E27FC236}">
                <a16:creationId xmlns:a16="http://schemas.microsoft.com/office/drawing/2014/main" id="{00CFE65E-CF33-4496-BB43-FDEB19BC657B}"/>
              </a:ext>
            </a:extLst>
          </p:cNvPr>
          <p:cNvSpPr/>
          <p:nvPr/>
        </p:nvSpPr>
        <p:spPr>
          <a:xfrm>
            <a:off x="5338861" y="4923383"/>
            <a:ext cx="800219" cy="461665"/>
          </a:xfrm>
          <a:prstGeom prst="rect">
            <a:avLst/>
          </a:prstGeom>
          <a:noFill/>
        </p:spPr>
        <p:txBody>
          <a:bodyPr wrap="square" lIns="91440" tIns="45720" rIns="91440" bIns="45720">
            <a:spAutoFit/>
          </a:bodyPr>
          <a:lstStyle/>
          <a:p>
            <a:pPr algn="ctr"/>
            <a:r>
              <a:rPr lang="en-US" altLang="ja-JP" sz="2400" dirty="0">
                <a:ln w="0"/>
                <a:effectLst>
                  <a:outerShdw blurRad="38100" dist="19050" dir="2700000" algn="tl" rotWithShape="0">
                    <a:schemeClr val="dk1">
                      <a:alpha val="40000"/>
                    </a:schemeClr>
                  </a:outerShdw>
                </a:effectLst>
              </a:rPr>
              <a:t>HQ</a:t>
            </a:r>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sp>
        <p:nvSpPr>
          <p:cNvPr id="46" name="正方形/長方形 45">
            <a:extLst>
              <a:ext uri="{FF2B5EF4-FFF2-40B4-BE49-F238E27FC236}">
                <a16:creationId xmlns:a16="http://schemas.microsoft.com/office/drawing/2014/main" id="{FD7F642A-CB96-4964-A502-E87DC40EF977}"/>
              </a:ext>
            </a:extLst>
          </p:cNvPr>
          <p:cNvSpPr/>
          <p:nvPr/>
        </p:nvSpPr>
        <p:spPr>
          <a:xfrm>
            <a:off x="485329" y="7231207"/>
            <a:ext cx="800219" cy="400110"/>
          </a:xfrm>
          <a:prstGeom prst="rect">
            <a:avLst/>
          </a:prstGeom>
          <a:noFill/>
        </p:spPr>
        <p:txBody>
          <a:bodyPr wrap="square" lIns="91440" tIns="45720" rIns="91440" bIns="45720">
            <a:spAutoFit/>
          </a:bodyPr>
          <a:lstStyle/>
          <a:p>
            <a:pPr algn="ctr"/>
            <a:r>
              <a:rPr lang="en-US" altLang="ja-JP" sz="2000" dirty="0">
                <a:ln w="0"/>
                <a:effectLst>
                  <a:outerShdw blurRad="38100" dist="19050" dir="2700000" algn="tl" rotWithShape="0">
                    <a:schemeClr val="dk1">
                      <a:alpha val="40000"/>
                    </a:schemeClr>
                  </a:outerShdw>
                </a:effectLst>
              </a:rPr>
              <a:t>Store</a:t>
            </a:r>
            <a:endParaRPr lang="ja-JP" altLang="en-US" sz="2000" b="0" cap="none" spc="0" dirty="0">
              <a:ln w="0"/>
              <a:solidFill>
                <a:schemeClr val="tx1"/>
              </a:solidFill>
              <a:effectLst>
                <a:outerShdw blurRad="38100" dist="19050" dir="2700000" algn="tl" rotWithShape="0">
                  <a:schemeClr val="dk1">
                    <a:alpha val="40000"/>
                  </a:schemeClr>
                </a:outerShdw>
              </a:effectLst>
            </a:endParaRPr>
          </a:p>
        </p:txBody>
      </p:sp>
      <p:sp>
        <p:nvSpPr>
          <p:cNvPr id="58" name="テキスト ボックス 57">
            <a:extLst>
              <a:ext uri="{FF2B5EF4-FFF2-40B4-BE49-F238E27FC236}">
                <a16:creationId xmlns:a16="http://schemas.microsoft.com/office/drawing/2014/main" id="{5FEBBAF3-0D41-4A10-A7B2-80CB63FD4BE5}"/>
              </a:ext>
            </a:extLst>
          </p:cNvPr>
          <p:cNvSpPr txBox="1"/>
          <p:nvPr/>
        </p:nvSpPr>
        <p:spPr>
          <a:xfrm>
            <a:off x="2436494" y="4929780"/>
            <a:ext cx="2899041" cy="584775"/>
          </a:xfrm>
          <a:prstGeom prst="rect">
            <a:avLst/>
          </a:prstGeom>
          <a:noFill/>
        </p:spPr>
        <p:txBody>
          <a:bodyPr wrap="square" rtlCol="0">
            <a:spAutoFit/>
          </a:bodyPr>
          <a:lstStyle/>
          <a:p>
            <a:r>
              <a:rPr lang="ja-JP" altLang="en-US" sz="1400" b="1" dirty="0"/>
              <a:t>◎</a:t>
            </a:r>
            <a:r>
              <a:rPr lang="en-US" sz="1600" dirty="0"/>
              <a:t>Implementation status can be</a:t>
            </a:r>
          </a:p>
          <a:p>
            <a:r>
              <a:rPr lang="en-US" sz="1600" dirty="0"/>
              <a:t>     grasped immediately</a:t>
            </a:r>
            <a:endParaRPr kumimoji="1" lang="ja-JP" altLang="en-US" sz="1400" b="1" dirty="0"/>
          </a:p>
        </p:txBody>
      </p:sp>
      <p:pic>
        <p:nvPicPr>
          <p:cNvPr id="1040" name="Picture 16" descr="https://2.bp.blogspot.com/-swgT1KeEGuc/WEVoo0YO_dI/AAAAAAABAOo/W5Lu903ssjkxiV2hGNP7T5kyE21i5uBCwCLcB/s800/tablet12_businesswoman.png">
            <a:extLst>
              <a:ext uri="{FF2B5EF4-FFF2-40B4-BE49-F238E27FC236}">
                <a16:creationId xmlns:a16="http://schemas.microsoft.com/office/drawing/2014/main" id="{B6A87329-D53D-4386-9E5A-4EB4120320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1331" y="5701597"/>
            <a:ext cx="581556" cy="11602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https://2.bp.blogspot.com/-E0uHztTLY7o/WEVolfrSCII/AAAAAAABAOQ/VbwllsmhiXQp79rUjzrNbFPqEDnYWZ9DwCLcB/s800/tablet06_businessman.png">
            <a:extLst>
              <a:ext uri="{FF2B5EF4-FFF2-40B4-BE49-F238E27FC236}">
                <a16:creationId xmlns:a16="http://schemas.microsoft.com/office/drawing/2014/main" id="{C88A4F05-6337-404F-B13D-C4D1028680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74" y="7173022"/>
            <a:ext cx="583929" cy="1164945"/>
          </a:xfrm>
          <a:prstGeom prst="rect">
            <a:avLst/>
          </a:prstGeom>
          <a:noFill/>
          <a:extLst>
            <a:ext uri="{909E8E84-426E-40DD-AFC4-6F175D3DCCD1}">
              <a14:hiddenFill xmlns:a14="http://schemas.microsoft.com/office/drawing/2010/main">
                <a:solidFill>
                  <a:srgbClr val="FFFFFF"/>
                </a:solidFill>
              </a14:hiddenFill>
            </a:ext>
          </a:extLst>
        </p:spPr>
      </p:pic>
      <p:sp>
        <p:nvSpPr>
          <p:cNvPr id="64" name="正方形/長方形 63">
            <a:extLst>
              <a:ext uri="{FF2B5EF4-FFF2-40B4-BE49-F238E27FC236}">
                <a16:creationId xmlns:a16="http://schemas.microsoft.com/office/drawing/2014/main" id="{DE15E622-BE45-4A8B-B01A-DA735D63E0C3}"/>
              </a:ext>
            </a:extLst>
          </p:cNvPr>
          <p:cNvSpPr/>
          <p:nvPr/>
        </p:nvSpPr>
        <p:spPr>
          <a:xfrm>
            <a:off x="462173" y="5719588"/>
            <a:ext cx="800219" cy="769441"/>
          </a:xfrm>
          <a:prstGeom prst="rect">
            <a:avLst/>
          </a:prstGeom>
          <a:noFill/>
        </p:spPr>
        <p:txBody>
          <a:bodyPr wrap="square" lIns="91440" tIns="45720" rIns="91440" bIns="45720">
            <a:spAutoFit/>
          </a:bodyPr>
          <a:lstStyle/>
          <a:p>
            <a:pPr algn="ctr"/>
            <a:r>
              <a:rPr lang="en-US" altLang="ja-JP" sz="2000" dirty="0">
                <a:ln w="0"/>
                <a:effectLst>
                  <a:outerShdw blurRad="38100" dist="19050" dir="2700000" algn="tl" rotWithShape="0">
                    <a:schemeClr val="dk1">
                      <a:alpha val="40000"/>
                    </a:schemeClr>
                  </a:outerShdw>
                </a:effectLst>
              </a:rPr>
              <a:t>Store</a:t>
            </a:r>
            <a:endParaRPr lang="ja-JP" altLang="en-US" sz="2000" dirty="0">
              <a:ln w="0"/>
              <a:effectLst>
                <a:outerShdw blurRad="38100" dist="19050" dir="2700000" algn="tl" rotWithShape="0">
                  <a:schemeClr val="dk1">
                    <a:alpha val="40000"/>
                  </a:schemeClr>
                </a:outerShdw>
              </a:effectLst>
            </a:endParaRPr>
          </a:p>
          <a:p>
            <a:pPr algn="ctr"/>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47" name="図 46">
            <a:extLst>
              <a:ext uri="{FF2B5EF4-FFF2-40B4-BE49-F238E27FC236}">
                <a16:creationId xmlns:a16="http://schemas.microsoft.com/office/drawing/2014/main" id="{78E39F2D-BB40-450B-8AA5-1FFAE229CD1A}"/>
              </a:ext>
            </a:extLst>
          </p:cNvPr>
          <p:cNvPicPr>
            <a:picLocks noChangeAspect="1"/>
          </p:cNvPicPr>
          <p:nvPr/>
        </p:nvPicPr>
        <p:blipFill>
          <a:blip r:embed="rId12"/>
          <a:stretch>
            <a:fillRect/>
          </a:stretch>
        </p:blipFill>
        <p:spPr>
          <a:xfrm>
            <a:off x="3244162" y="6116308"/>
            <a:ext cx="476981" cy="545733"/>
          </a:xfrm>
          <a:prstGeom prst="rect">
            <a:avLst/>
          </a:prstGeom>
        </p:spPr>
      </p:pic>
      <p:sp>
        <p:nvSpPr>
          <p:cNvPr id="48" name="テキスト ボックス 47">
            <a:extLst>
              <a:ext uri="{FF2B5EF4-FFF2-40B4-BE49-F238E27FC236}">
                <a16:creationId xmlns:a16="http://schemas.microsoft.com/office/drawing/2014/main" id="{4F03568E-8668-40FD-A13A-3688FC87E729}"/>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Real-time sharing of hygiene management checks</a:t>
            </a:r>
            <a:endPar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463BF329-34F4-47A4-8AC9-11779DE24EC4}"/>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Retail Business</a:t>
            </a:r>
            <a:endParaRPr kumimoji="1" lang="ja-JP" altLang="en-US" sz="1400" dirty="0">
              <a:solidFill>
                <a:schemeClr val="tx1">
                  <a:lumMod val="75000"/>
                  <a:lumOff val="25000"/>
                </a:schemeClr>
              </a:solidFill>
            </a:endParaRPr>
          </a:p>
        </p:txBody>
      </p:sp>
      <p:pic>
        <p:nvPicPr>
          <p:cNvPr id="60" name="Picture 8" descr="https://4.bp.blogspot.com/-pX3VDqFvrOs/VCkbv5VSShI/AAAAAAAAnL8/dMnwQHL1X5s/s800/yajirushi04_hayai.png">
            <a:extLst>
              <a:ext uri="{FF2B5EF4-FFF2-40B4-BE49-F238E27FC236}">
                <a16:creationId xmlns:a16="http://schemas.microsoft.com/office/drawing/2014/main" id="{6B7365A0-BFA6-49C6-BA1C-CFA805FB29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45285">
            <a:off x="2095412" y="5241563"/>
            <a:ext cx="840403" cy="4125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https://4.bp.blogspot.com/-pX3VDqFvrOs/VCkbv5VSShI/AAAAAAAAnL8/dMnwQHL1X5s/s800/yajirushi04_hayai.png">
            <a:extLst>
              <a:ext uri="{FF2B5EF4-FFF2-40B4-BE49-F238E27FC236}">
                <a16:creationId xmlns:a16="http://schemas.microsoft.com/office/drawing/2014/main" id="{34248D82-3A10-429E-8FEF-49B2EEBA8C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21383" y="6106184"/>
            <a:ext cx="840403" cy="41256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https://4.bp.blogspot.com/-4ew2IFYmQ24/U5l4o8FrA0I/AAAAAAAAhPs/mVuU_7QlAHE/s800/computer_tethering.png">
            <a:extLst>
              <a:ext uri="{FF2B5EF4-FFF2-40B4-BE49-F238E27FC236}">
                <a16:creationId xmlns:a16="http://schemas.microsoft.com/office/drawing/2014/main" id="{87D24805-F334-465C-818E-06B07F9F941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095" t="15127" r="32546" b="60239"/>
          <a:stretch/>
        </p:blipFill>
        <p:spPr bwMode="auto">
          <a:xfrm rot="19622477">
            <a:off x="4323490" y="6023443"/>
            <a:ext cx="668675" cy="6734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0FA77357-3C42-46BA-84F6-0DB944A0CCA0}"/>
              </a:ext>
            </a:extLst>
          </p:cNvPr>
          <p:cNvPicPr>
            <a:picLocks noChangeAspect="1"/>
          </p:cNvPicPr>
          <p:nvPr/>
        </p:nvPicPr>
        <p:blipFill>
          <a:blip r:embed="rId15"/>
          <a:stretch>
            <a:fillRect/>
          </a:stretch>
        </p:blipFill>
        <p:spPr>
          <a:xfrm>
            <a:off x="2852936" y="5700859"/>
            <a:ext cx="1247706" cy="1247706"/>
          </a:xfrm>
          <a:prstGeom prst="rect">
            <a:avLst/>
          </a:prstGeom>
        </p:spPr>
      </p:pic>
      <p:pic>
        <p:nvPicPr>
          <p:cNvPr id="67" name="Picture 2" descr="https://3.bp.blogspot.com/-9Lc_1jc9wzI/UNbkHj7AtPI/AAAAAAAAJTg/NyzlsbHc2B4/s1600/mark_exclamation.png">
            <a:extLst>
              <a:ext uri="{FF2B5EF4-FFF2-40B4-BE49-F238E27FC236}">
                <a16:creationId xmlns:a16="http://schemas.microsoft.com/office/drawing/2014/main" id="{9842393B-A649-4BE1-AA50-356153827F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6635" y="5699005"/>
            <a:ext cx="369956" cy="524373"/>
          </a:xfrm>
          <a:prstGeom prst="rect">
            <a:avLst/>
          </a:prstGeom>
          <a:noFill/>
          <a:extLst>
            <a:ext uri="{909E8E84-426E-40DD-AFC4-6F175D3DCCD1}">
              <a14:hiddenFill xmlns:a14="http://schemas.microsoft.com/office/drawing/2010/main">
                <a:solidFill>
                  <a:srgbClr val="FFFFFF"/>
                </a:solidFill>
              </a14:hiddenFill>
            </a:ext>
          </a:extLst>
        </p:spPr>
      </p:pic>
      <p:sp>
        <p:nvSpPr>
          <p:cNvPr id="11" name="矢印: 右 10">
            <a:extLst>
              <a:ext uri="{FF2B5EF4-FFF2-40B4-BE49-F238E27FC236}">
                <a16:creationId xmlns:a16="http://schemas.microsoft.com/office/drawing/2014/main" id="{DBC37290-C056-4DBB-B5FC-ECA6C24D801C}"/>
              </a:ext>
            </a:extLst>
          </p:cNvPr>
          <p:cNvSpPr/>
          <p:nvPr/>
        </p:nvSpPr>
        <p:spPr>
          <a:xfrm rot="10124242">
            <a:off x="1487773" y="7343785"/>
            <a:ext cx="3427944" cy="451930"/>
          </a:xfrm>
          <a:prstGeom prst="rightArrow">
            <a:avLst>
              <a:gd name="adj1" fmla="val 33176"/>
              <a:gd name="adj2" fmla="val 50000"/>
            </a:avLst>
          </a:prstGeom>
          <a:solidFill>
            <a:srgbClr val="FFCCCC"/>
          </a:solidFill>
          <a:ln>
            <a:solidFill>
              <a:srgbClr val="F27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吹き出し 19">
            <a:extLst>
              <a:ext uri="{FF2B5EF4-FFF2-40B4-BE49-F238E27FC236}">
                <a16:creationId xmlns:a16="http://schemas.microsoft.com/office/drawing/2014/main" id="{1E86AB7E-7589-47DF-BD1A-855597C4B50F}"/>
              </a:ext>
            </a:extLst>
          </p:cNvPr>
          <p:cNvSpPr/>
          <p:nvPr/>
        </p:nvSpPr>
        <p:spPr>
          <a:xfrm>
            <a:off x="3933056" y="7687566"/>
            <a:ext cx="1673657" cy="475489"/>
          </a:xfrm>
          <a:prstGeom prst="wedgeRectCallout">
            <a:avLst>
              <a:gd name="adj1" fmla="val -6926"/>
              <a:gd name="adj2" fmla="val -135450"/>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t>Quick follow-up is possible</a:t>
            </a:r>
          </a:p>
        </p:txBody>
      </p:sp>
      <p:pic>
        <p:nvPicPr>
          <p:cNvPr id="69" name="図 276">
            <a:extLst>
              <a:ext uri="{FF2B5EF4-FFF2-40B4-BE49-F238E27FC236}">
                <a16:creationId xmlns:a16="http://schemas.microsoft.com/office/drawing/2014/main" id="{9578CB86-6CDF-4010-8B61-9EF4DB5C28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72297" y="4658411"/>
            <a:ext cx="492494" cy="492494"/>
          </a:xfrm>
          <a:prstGeom prst="rect">
            <a:avLst/>
          </a:prstGeom>
        </p:spPr>
      </p:pic>
      <p:pic>
        <p:nvPicPr>
          <p:cNvPr id="3074" name="Picture 2" descr="https://www.aoiweb.com/aoi2/00p-point/inkans/png/20.png">
            <a:extLst>
              <a:ext uri="{FF2B5EF4-FFF2-40B4-BE49-F238E27FC236}">
                <a16:creationId xmlns:a16="http://schemas.microsoft.com/office/drawing/2014/main" id="{CE4CBA0D-CDB1-4005-9BE6-6420E28D686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1905" y="4403186"/>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276">
            <a:extLst>
              <a:ext uri="{FF2B5EF4-FFF2-40B4-BE49-F238E27FC236}">
                <a16:creationId xmlns:a16="http://schemas.microsoft.com/office/drawing/2014/main" id="{4E3DF644-5C18-4B19-8866-F0D62444AC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1939" y="6184657"/>
            <a:ext cx="492494" cy="492494"/>
          </a:xfrm>
          <a:prstGeom prst="rect">
            <a:avLst/>
          </a:prstGeom>
        </p:spPr>
      </p:pic>
      <p:pic>
        <p:nvPicPr>
          <p:cNvPr id="66" name="Picture 2" descr="https://www.aoiweb.com/aoi2/00p-point/inkans/png/20.png">
            <a:extLst>
              <a:ext uri="{FF2B5EF4-FFF2-40B4-BE49-F238E27FC236}">
                <a16:creationId xmlns:a16="http://schemas.microsoft.com/office/drawing/2014/main" id="{060B2AD7-9D73-4531-A221-BCB11043EC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6824" y="5906507"/>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72" name="図 71">
            <a:extLst>
              <a:ext uri="{FF2B5EF4-FFF2-40B4-BE49-F238E27FC236}">
                <a16:creationId xmlns:a16="http://schemas.microsoft.com/office/drawing/2014/main" id="{4CE4D473-27BC-46A6-9C0B-8595FE9BA34A}"/>
              </a:ext>
            </a:extLst>
          </p:cNvPr>
          <p:cNvPicPr>
            <a:picLocks noChangeAspect="1"/>
          </p:cNvPicPr>
          <p:nvPr/>
        </p:nvPicPr>
        <p:blipFill>
          <a:blip r:embed="rId12"/>
          <a:stretch>
            <a:fillRect/>
          </a:stretch>
        </p:blipFill>
        <p:spPr>
          <a:xfrm>
            <a:off x="3244162" y="6116308"/>
            <a:ext cx="476981" cy="545733"/>
          </a:xfrm>
          <a:prstGeom prst="rect">
            <a:avLst/>
          </a:prstGeom>
        </p:spPr>
      </p:pic>
    </p:spTree>
    <p:custDataLst>
      <p:tags r:id="rId1"/>
    </p:custDataLst>
    <p:extLst>
      <p:ext uri="{BB962C8B-B14F-4D97-AF65-F5344CB8AC3E}">
        <p14:creationId xmlns:p14="http://schemas.microsoft.com/office/powerpoint/2010/main" val="980100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3A2FE495-621F-4115-BBE1-639501FA069E}"/>
              </a:ext>
            </a:extLst>
          </p:cNvPr>
          <p:cNvPicPr>
            <a:picLocks noChangeAspect="1"/>
          </p:cNvPicPr>
          <p:nvPr/>
        </p:nvPicPr>
        <p:blipFill>
          <a:blip r:embed="rId4"/>
          <a:stretch>
            <a:fillRect/>
          </a:stretch>
        </p:blipFill>
        <p:spPr>
          <a:xfrm>
            <a:off x="228301" y="4663538"/>
            <a:ext cx="1941578" cy="2184275"/>
          </a:xfrm>
          <a:prstGeom prst="rect">
            <a:avLst/>
          </a:prstGeom>
        </p:spPr>
      </p:pic>
      <p:pic>
        <p:nvPicPr>
          <p:cNvPr id="18" name="図 17">
            <a:extLst>
              <a:ext uri="{FF2B5EF4-FFF2-40B4-BE49-F238E27FC236}">
                <a16:creationId xmlns:a16="http://schemas.microsoft.com/office/drawing/2014/main" id="{AB564A29-18E0-417C-9255-A3625478684B}"/>
              </a:ext>
            </a:extLst>
          </p:cNvPr>
          <p:cNvPicPr>
            <a:picLocks noChangeAspect="1"/>
          </p:cNvPicPr>
          <p:nvPr/>
        </p:nvPicPr>
        <p:blipFill>
          <a:blip r:embed="rId5"/>
          <a:stretch>
            <a:fillRect/>
          </a:stretch>
        </p:blipFill>
        <p:spPr>
          <a:xfrm>
            <a:off x="1244817" y="4673811"/>
            <a:ext cx="1029807" cy="2184275"/>
          </a:xfrm>
          <a:prstGeom prst="rect">
            <a:avLst/>
          </a:prstGeom>
        </p:spPr>
      </p:pic>
      <p:sp>
        <p:nvSpPr>
          <p:cNvPr id="19" name="テキスト ボックス 18"/>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D39EA547-4A03-4486-ACEC-D71F6663EA9A}"/>
              </a:ext>
            </a:extLst>
          </p:cNvPr>
          <p:cNvSpPr txBox="1"/>
          <p:nvPr/>
        </p:nvSpPr>
        <p:spPr>
          <a:xfrm>
            <a:off x="294927" y="1025750"/>
            <a:ext cx="1596784" cy="338554"/>
          </a:xfrm>
          <a:prstGeom prst="rect">
            <a:avLst/>
          </a:prstGeom>
          <a:noFill/>
        </p:spPr>
        <p:txBody>
          <a:bodyPr wrap="none" rtlCol="0">
            <a:spAutoFit/>
          </a:bodyPr>
          <a:lstStyle/>
          <a:p>
            <a:r>
              <a:rPr lang="en-US" altLang="ja-JP" sz="1600" dirty="0"/>
              <a:t>Current</a:t>
            </a:r>
            <a:r>
              <a:rPr lang="ja-JP" altLang="en-US" sz="1600" dirty="0"/>
              <a:t> </a:t>
            </a:r>
            <a:r>
              <a:rPr lang="en-US" altLang="ja-JP" sz="1600" dirty="0"/>
              <a:t>situation</a:t>
            </a:r>
            <a:endParaRPr lang="ja-JP" altLang="en-US" sz="1600" dirty="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Scanning QSC check sheets on paper forms and collecting emails took time, making</a:t>
            </a:r>
          </a:p>
          <a:p>
            <a:r>
              <a:rPr lang="en-US" sz="1400" dirty="0">
                <a:solidFill>
                  <a:schemeClr val="tx1"/>
                </a:solidFill>
              </a:rPr>
              <a:t>   it difficult to grasp the on-site situation at headquarters, making management</a:t>
            </a:r>
          </a:p>
          <a:p>
            <a:r>
              <a:rPr lang="en-US" sz="1400" dirty="0">
                <a:solidFill>
                  <a:schemeClr val="tx1"/>
                </a:solidFill>
              </a:rPr>
              <a:t>   poorer, and reducing store QSC levels.</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Reporting with images such as photos is not possible because it takes time.</a:t>
            </a:r>
          </a:p>
          <a:p>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8DF9A46D-AEAD-4353-BB67-0AD8801F4192}"/>
              </a:ext>
            </a:extLst>
          </p:cNvPr>
          <p:cNvSpPr txBox="1"/>
          <p:nvPr/>
        </p:nvSpPr>
        <p:spPr>
          <a:xfrm>
            <a:off x="270891" y="2325682"/>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8" name="正方形/長方形 7">
            <a:extLst>
              <a:ext uri="{FF2B5EF4-FFF2-40B4-BE49-F238E27FC236}">
                <a16:creationId xmlns:a16="http://schemas.microsoft.com/office/drawing/2014/main" id="{3B1045F9-0146-4D78-BC55-9711A645B32D}"/>
              </a:ext>
            </a:extLst>
          </p:cNvPr>
          <p:cNvSpPr/>
          <p:nvPr/>
        </p:nvSpPr>
        <p:spPr>
          <a:xfrm>
            <a:off x="254322" y="2668577"/>
            <a:ext cx="6347046" cy="1157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From reporting using paper reports, PDF conversion and email, reporting using </a:t>
            </a:r>
          </a:p>
          <a:p>
            <a:r>
              <a:rPr lang="en-US" sz="1400" dirty="0">
                <a:solidFill>
                  <a:schemeClr val="tx1"/>
                </a:solidFill>
              </a:rPr>
              <a:t>  i-Reporter with images has reduced approximately 2,400 hours per year in report </a:t>
            </a:r>
          </a:p>
          <a:p>
            <a:r>
              <a:rPr lang="en-US" sz="1400" dirty="0">
                <a:solidFill>
                  <a:schemeClr val="tx1"/>
                </a:solidFill>
              </a:rPr>
              <a:t>  times for all stores.</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Swift automatic collection of QSC check results at stores allows managers and</a:t>
            </a:r>
          </a:p>
          <a:p>
            <a:r>
              <a:rPr lang="en-US" sz="1400" dirty="0">
                <a:solidFill>
                  <a:schemeClr val="tx1"/>
                </a:solidFill>
              </a:rPr>
              <a:t>   headquarters to properly manage and grasp the corrective feedback necessary.</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err="1"/>
              <a:t>i</a:t>
            </a:r>
            <a:r>
              <a:rPr lang="en-US" altLang="ja-JP" sz="1200" dirty="0"/>
              <a:t>-Reporter</a:t>
            </a:r>
            <a:r>
              <a:rPr lang="ja-JP" altLang="en-US" sz="1200" dirty="0"/>
              <a:t> </a:t>
            </a:r>
            <a:r>
              <a:rPr lang="en-US" altLang="ja-JP" sz="1200" dirty="0"/>
              <a:t>function</a:t>
            </a:r>
            <a:r>
              <a:rPr lang="ja-JP" altLang="en-US" sz="1200" dirty="0"/>
              <a:t> </a:t>
            </a:r>
            <a:r>
              <a:rPr lang="en-US" altLang="ja-JP" sz="1200" dirty="0"/>
              <a:t>to</a:t>
            </a:r>
            <a:r>
              <a:rPr lang="ja-JP" altLang="en-US" sz="1200" dirty="0"/>
              <a:t> </a:t>
            </a:r>
            <a:r>
              <a:rPr lang="en-US" altLang="ja-JP" sz="1200" dirty="0"/>
              <a:t>use</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rPr>
              <a:t># Image cluster / # Approval function / # Automatic label</a:t>
            </a:r>
            <a:endParaRPr lang="ja-JP" altLang="en-US" sz="1000" b="1" dirty="0">
              <a:solidFill>
                <a:schemeClr val="tx1"/>
              </a:solidFill>
            </a:endParaRPr>
          </a:p>
        </p:txBody>
      </p:sp>
      <p:sp>
        <p:nvSpPr>
          <p:cNvPr id="48" name="テキスト ボックス 47">
            <a:extLst>
              <a:ext uri="{FF2B5EF4-FFF2-40B4-BE49-F238E27FC236}">
                <a16:creationId xmlns:a16="http://schemas.microsoft.com/office/drawing/2014/main" id="{4F03568E-8668-40FD-A13A-3688FC87E729}"/>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Digitization of QSC checks </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0" name="正方形/長方形 49">
            <a:extLst>
              <a:ext uri="{FF2B5EF4-FFF2-40B4-BE49-F238E27FC236}">
                <a16:creationId xmlns:a16="http://schemas.microsoft.com/office/drawing/2014/main" id="{463BF329-34F4-47A4-8AC9-11779DE24EC4}"/>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Restaurant</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Chain</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Multi-store</a:t>
            </a:r>
            <a:r>
              <a:rPr lang="ja-JP" altLang="en-US" sz="1400" dirty="0">
                <a:solidFill>
                  <a:schemeClr val="tx1">
                    <a:lumMod val="75000"/>
                    <a:lumOff val="25000"/>
                  </a:schemeClr>
                </a:solidFill>
              </a:rPr>
              <a:t>）</a:t>
            </a:r>
            <a:endParaRPr kumimoji="1" lang="ja-JP" altLang="en-US" sz="1400" dirty="0">
              <a:solidFill>
                <a:schemeClr val="tx1">
                  <a:lumMod val="75000"/>
                  <a:lumOff val="25000"/>
                </a:schemeClr>
              </a:solidFill>
            </a:endParaRPr>
          </a:p>
        </p:txBody>
      </p:sp>
      <p:sp>
        <p:nvSpPr>
          <p:cNvPr id="10" name="正方形/長方形 9">
            <a:extLst>
              <a:ext uri="{FF2B5EF4-FFF2-40B4-BE49-F238E27FC236}">
                <a16:creationId xmlns:a16="http://schemas.microsoft.com/office/drawing/2014/main" id="{CD445E8B-0C3C-444F-AEF7-173CB31CA96C}"/>
              </a:ext>
            </a:extLst>
          </p:cNvPr>
          <p:cNvSpPr/>
          <p:nvPr/>
        </p:nvSpPr>
        <p:spPr>
          <a:xfrm>
            <a:off x="-27384" y="675192"/>
            <a:ext cx="6885384" cy="276999"/>
          </a:xfrm>
          <a:prstGeom prst="rect">
            <a:avLst/>
          </a:prstGeom>
        </p:spPr>
        <p:txBody>
          <a:bodyPr wrap="square">
            <a:spAutoFit/>
          </a:bodyPr>
          <a:lstStyle/>
          <a:p>
            <a:pPr algn="ctr"/>
            <a:r>
              <a:rPr lang="en-US" altLang="ja-JP" sz="1200" dirty="0">
                <a:solidFill>
                  <a:srgbClr val="424242"/>
                </a:solidFill>
                <a:latin typeface="メイリオ" panose="020B0604030504040204" pitchFamily="50" charset="-128"/>
                <a:ea typeface="メイリオ" panose="020B0604030504040204" pitchFamily="50" charset="-128"/>
              </a:rPr>
              <a:t>QSC</a:t>
            </a:r>
            <a:r>
              <a:rPr lang="ja-JP" altLang="en-US" sz="1200" dirty="0">
                <a:solidFill>
                  <a:srgbClr val="424242"/>
                </a:solidFill>
                <a:latin typeface="メイリオ" panose="020B0604030504040204" pitchFamily="50" charset="-128"/>
                <a:ea typeface="メイリオ" panose="020B0604030504040204" pitchFamily="50" charset="-128"/>
              </a:rPr>
              <a:t>（</a:t>
            </a:r>
            <a:r>
              <a:rPr lang="en-US" altLang="ja-JP" sz="1200" dirty="0">
                <a:solidFill>
                  <a:srgbClr val="424242"/>
                </a:solidFill>
                <a:latin typeface="メイリオ" panose="020B0604030504040204" pitchFamily="50" charset="-128"/>
                <a:ea typeface="メイリオ" panose="020B0604030504040204" pitchFamily="50" charset="-128"/>
              </a:rPr>
              <a:t>Quality, Service, Cleanliness</a:t>
            </a:r>
            <a:r>
              <a:rPr lang="ja-JP" altLang="en-US" sz="1200" dirty="0">
                <a:solidFill>
                  <a:srgbClr val="424242"/>
                </a:solidFill>
                <a:latin typeface="メイリオ" panose="020B0604030504040204" pitchFamily="50" charset="-128"/>
                <a:ea typeface="メイリオ" panose="020B0604030504040204" pitchFamily="50" charset="-128"/>
              </a:rPr>
              <a:t>）</a:t>
            </a:r>
            <a:endParaRPr lang="ja-JP" altLang="en-US" sz="1200" dirty="0"/>
          </a:p>
        </p:txBody>
      </p:sp>
      <p:pic>
        <p:nvPicPr>
          <p:cNvPr id="13" name="図 12">
            <a:extLst>
              <a:ext uri="{FF2B5EF4-FFF2-40B4-BE49-F238E27FC236}">
                <a16:creationId xmlns:a16="http://schemas.microsoft.com/office/drawing/2014/main" id="{CC699439-264F-44A7-A2F2-8B4F2B9C283D}"/>
              </a:ext>
            </a:extLst>
          </p:cNvPr>
          <p:cNvPicPr>
            <a:picLocks noChangeAspect="1"/>
          </p:cNvPicPr>
          <p:nvPr/>
        </p:nvPicPr>
        <p:blipFill>
          <a:blip r:embed="rId6"/>
          <a:stretch>
            <a:fillRect/>
          </a:stretch>
        </p:blipFill>
        <p:spPr>
          <a:xfrm>
            <a:off x="2666042" y="4490498"/>
            <a:ext cx="4147334" cy="2585171"/>
          </a:xfrm>
          <a:prstGeom prst="rect">
            <a:avLst/>
          </a:prstGeom>
        </p:spPr>
      </p:pic>
      <p:pic>
        <p:nvPicPr>
          <p:cNvPr id="49" name="Picture 2" descr="ãã©ãå±ã®å»ºç©ã®ã¤ã©ã¹ã">
            <a:extLst>
              <a:ext uri="{FF2B5EF4-FFF2-40B4-BE49-F238E27FC236}">
                <a16:creationId xmlns:a16="http://schemas.microsoft.com/office/drawing/2014/main" id="{5D560D81-B42C-459B-8466-B2F5FBAABE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61" y="5135776"/>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æ¹¯åããããã©ã¼ã¡ã³å±ã®ã¤ã©ã¹ã">
            <a:extLst>
              <a:ext uri="{FF2B5EF4-FFF2-40B4-BE49-F238E27FC236}">
                <a16:creationId xmlns:a16="http://schemas.microsoft.com/office/drawing/2014/main" id="{C8E3C92F-7BD4-4FD8-909B-B3328CEB0B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020" y="5759453"/>
            <a:ext cx="960954" cy="1050223"/>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2" descr="ã¿ãã¬ãããä½¿ãäººã®ã¤ã©ã¹ãï¼ç·æ§ï¼">
            <a:extLst>
              <a:ext uri="{FF2B5EF4-FFF2-40B4-BE49-F238E27FC236}">
                <a16:creationId xmlns:a16="http://schemas.microsoft.com/office/drawing/2014/main" id="{D32BED54-A9FF-4978-B0DA-E75DE573CC26}"/>
              </a:ext>
            </a:extLst>
          </p:cNvPr>
          <p:cNvSpPr>
            <a:spLocks noChangeAspect="1" noChangeArrowheads="1"/>
          </p:cNvSpPr>
          <p:nvPr/>
        </p:nvSpPr>
        <p:spPr bwMode="auto">
          <a:xfrm>
            <a:off x="3359139" y="49931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7" name="Picture 8" descr="https://4.bp.blogspot.com/-pX3VDqFvrOs/VCkbv5VSShI/AAAAAAAAnL8/dMnwQHL1X5s/s800/yajirushi04_hayai.png">
            <a:extLst>
              <a:ext uri="{FF2B5EF4-FFF2-40B4-BE49-F238E27FC236}">
                <a16:creationId xmlns:a16="http://schemas.microsoft.com/office/drawing/2014/main" id="{A945F4BC-4E1A-49EA-8FE7-DA7B90EC48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32801">
            <a:off x="1936087" y="5226325"/>
            <a:ext cx="840403" cy="412561"/>
          </a:xfrm>
          <a:prstGeom prst="rect">
            <a:avLst/>
          </a:prstGeom>
          <a:noFill/>
          <a:extLst>
            <a:ext uri="{909E8E84-426E-40DD-AFC4-6F175D3DCCD1}">
              <a14:hiddenFill xmlns:a14="http://schemas.microsoft.com/office/drawing/2010/main">
                <a:solidFill>
                  <a:srgbClr val="FFFFFF"/>
                </a:solidFill>
              </a14:hiddenFill>
            </a:ext>
          </a:extLst>
        </p:spPr>
      </p:pic>
      <p:sp>
        <p:nvSpPr>
          <p:cNvPr id="59" name="矢印: 右 58">
            <a:extLst>
              <a:ext uri="{FF2B5EF4-FFF2-40B4-BE49-F238E27FC236}">
                <a16:creationId xmlns:a16="http://schemas.microsoft.com/office/drawing/2014/main" id="{CE0A368C-64B8-46E0-B5E4-D11771E0FD7F}"/>
              </a:ext>
            </a:extLst>
          </p:cNvPr>
          <p:cNvSpPr/>
          <p:nvPr/>
        </p:nvSpPr>
        <p:spPr>
          <a:xfrm rot="12722854">
            <a:off x="2049669" y="6015823"/>
            <a:ext cx="1100691" cy="451930"/>
          </a:xfrm>
          <a:prstGeom prst="rightArrow">
            <a:avLst>
              <a:gd name="adj1" fmla="val 33176"/>
              <a:gd name="adj2" fmla="val 50000"/>
            </a:avLst>
          </a:prstGeom>
          <a:solidFill>
            <a:srgbClr val="FFCCCC"/>
          </a:solidFill>
          <a:ln>
            <a:solidFill>
              <a:srgbClr val="F27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吹き出し 19">
            <a:extLst>
              <a:ext uri="{FF2B5EF4-FFF2-40B4-BE49-F238E27FC236}">
                <a16:creationId xmlns:a16="http://schemas.microsoft.com/office/drawing/2014/main" id="{4E8BF3AD-9EA1-4D92-9327-8118BEE4876A}"/>
              </a:ext>
            </a:extLst>
          </p:cNvPr>
          <p:cNvSpPr/>
          <p:nvPr/>
        </p:nvSpPr>
        <p:spPr>
          <a:xfrm>
            <a:off x="1544821" y="7324583"/>
            <a:ext cx="1910468" cy="361676"/>
          </a:xfrm>
          <a:prstGeom prst="wedgeRectCallout">
            <a:avLst>
              <a:gd name="adj1" fmla="val -73"/>
              <a:gd name="adj2" fmla="val -277031"/>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200" b="1" dirty="0"/>
              <a:t>Quick</a:t>
            </a:r>
            <a:r>
              <a:rPr lang="ja-JP" altLang="en-US" sz="1200" b="1" dirty="0"/>
              <a:t> </a:t>
            </a:r>
            <a:r>
              <a:rPr lang="en-US" altLang="ja-JP" sz="1200" b="1" dirty="0"/>
              <a:t>follow-up</a:t>
            </a:r>
            <a:r>
              <a:rPr lang="ja-JP" altLang="en-US" sz="1200" b="1" dirty="0"/>
              <a:t> </a:t>
            </a:r>
            <a:r>
              <a:rPr lang="en-US" altLang="ja-JP" sz="1200" b="1" dirty="0"/>
              <a:t>is</a:t>
            </a:r>
            <a:r>
              <a:rPr lang="ja-JP" altLang="en-US" sz="1200" b="1" dirty="0"/>
              <a:t> </a:t>
            </a:r>
            <a:r>
              <a:rPr lang="en-US" altLang="ja-JP" sz="1200" b="1" dirty="0"/>
              <a:t>possible</a:t>
            </a:r>
          </a:p>
        </p:txBody>
      </p:sp>
      <p:sp>
        <p:nvSpPr>
          <p:cNvPr id="2" name="Rectangle 1">
            <a:extLst>
              <a:ext uri="{FF2B5EF4-FFF2-40B4-BE49-F238E27FC236}">
                <a16:creationId xmlns:a16="http://schemas.microsoft.com/office/drawing/2014/main" id="{25412D1E-5E1B-4B82-B573-B01AF4F75893}"/>
              </a:ext>
            </a:extLst>
          </p:cNvPr>
          <p:cNvSpPr/>
          <p:nvPr/>
        </p:nvSpPr>
        <p:spPr>
          <a:xfrm>
            <a:off x="404664" y="5324952"/>
            <a:ext cx="840153" cy="2761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UDON</a:t>
            </a:r>
            <a:endParaRPr kumimoji="1" lang="ja-JP" altLang="en-US" b="1" dirty="0"/>
          </a:p>
        </p:txBody>
      </p:sp>
      <p:sp>
        <p:nvSpPr>
          <p:cNvPr id="9" name="Rectangle 8">
            <a:extLst>
              <a:ext uri="{FF2B5EF4-FFF2-40B4-BE49-F238E27FC236}">
                <a16:creationId xmlns:a16="http://schemas.microsoft.com/office/drawing/2014/main" id="{7E3B3D42-305F-4FA7-B587-DA4E0ADA3DA8}"/>
              </a:ext>
            </a:extLst>
          </p:cNvPr>
          <p:cNvSpPr/>
          <p:nvPr/>
        </p:nvSpPr>
        <p:spPr>
          <a:xfrm>
            <a:off x="5229201" y="5008240"/>
            <a:ext cx="1372168" cy="304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lumMod val="75000"/>
                    <a:lumOff val="25000"/>
                  </a:schemeClr>
                </a:solidFill>
              </a:rPr>
              <a:t>WEB Page</a:t>
            </a:r>
            <a:endParaRPr kumimoji="1" lang="ja-JP" altLang="en-US" sz="1400" b="1" dirty="0">
              <a:solidFill>
                <a:schemeClr val="tx1">
                  <a:lumMod val="75000"/>
                  <a:lumOff val="25000"/>
                </a:schemeClr>
              </a:solidFill>
            </a:endParaRPr>
          </a:p>
        </p:txBody>
      </p:sp>
      <p:sp>
        <p:nvSpPr>
          <p:cNvPr id="26" name="Rectangle 25">
            <a:extLst>
              <a:ext uri="{FF2B5EF4-FFF2-40B4-BE49-F238E27FC236}">
                <a16:creationId xmlns:a16="http://schemas.microsoft.com/office/drawing/2014/main" id="{9F777499-4BAF-43D4-BAEF-02E04358FAE6}"/>
              </a:ext>
            </a:extLst>
          </p:cNvPr>
          <p:cNvSpPr/>
          <p:nvPr/>
        </p:nvSpPr>
        <p:spPr>
          <a:xfrm>
            <a:off x="6165304" y="6657276"/>
            <a:ext cx="622455" cy="304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lumMod val="75000"/>
                    <a:lumOff val="25000"/>
                  </a:schemeClr>
                </a:solidFill>
              </a:rPr>
              <a:t>HQ</a:t>
            </a:r>
            <a:endParaRPr kumimoji="1" lang="ja-JP" altLang="en-US" sz="1400" b="1" dirty="0">
              <a:solidFill>
                <a:schemeClr val="tx1">
                  <a:lumMod val="75000"/>
                  <a:lumOff val="25000"/>
                </a:schemeClr>
              </a:solidFill>
            </a:endParaRPr>
          </a:p>
        </p:txBody>
      </p:sp>
      <p:sp>
        <p:nvSpPr>
          <p:cNvPr id="27" name="Rectangle 26">
            <a:extLst>
              <a:ext uri="{FF2B5EF4-FFF2-40B4-BE49-F238E27FC236}">
                <a16:creationId xmlns:a16="http://schemas.microsoft.com/office/drawing/2014/main" id="{FEF1A274-55AE-485D-AA77-72ECB25B4CD6}"/>
              </a:ext>
            </a:extLst>
          </p:cNvPr>
          <p:cNvSpPr/>
          <p:nvPr/>
        </p:nvSpPr>
        <p:spPr>
          <a:xfrm>
            <a:off x="4365105" y="6657275"/>
            <a:ext cx="1584176" cy="4183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lumMod val="75000"/>
                    <a:lumOff val="25000"/>
                  </a:schemeClr>
                </a:solidFill>
              </a:rPr>
              <a:t>Chief Manager managing </a:t>
            </a:r>
          </a:p>
          <a:p>
            <a:pPr algn="ctr"/>
            <a:r>
              <a:rPr kumimoji="1" lang="en-US" altLang="ja-JP" sz="1050" b="1" dirty="0">
                <a:solidFill>
                  <a:schemeClr val="tx1">
                    <a:lumMod val="75000"/>
                    <a:lumOff val="25000"/>
                  </a:schemeClr>
                </a:solidFill>
              </a:rPr>
              <a:t>50 stores</a:t>
            </a:r>
            <a:endParaRPr kumimoji="1" lang="ja-JP" altLang="en-US" sz="1050" b="1" dirty="0">
              <a:solidFill>
                <a:schemeClr val="tx1">
                  <a:lumMod val="75000"/>
                  <a:lumOff val="25000"/>
                </a:schemeClr>
              </a:solidFill>
            </a:endParaRPr>
          </a:p>
        </p:txBody>
      </p:sp>
      <p:sp>
        <p:nvSpPr>
          <p:cNvPr id="28" name="Rectangle 27">
            <a:extLst>
              <a:ext uri="{FF2B5EF4-FFF2-40B4-BE49-F238E27FC236}">
                <a16:creationId xmlns:a16="http://schemas.microsoft.com/office/drawing/2014/main" id="{328E5D89-C8A0-45AD-ABF1-AC3671F3DAD7}"/>
              </a:ext>
            </a:extLst>
          </p:cNvPr>
          <p:cNvSpPr/>
          <p:nvPr/>
        </p:nvSpPr>
        <p:spPr>
          <a:xfrm>
            <a:off x="2852636" y="6648889"/>
            <a:ext cx="1296444" cy="4183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lumMod val="75000"/>
                    <a:lumOff val="25000"/>
                  </a:schemeClr>
                </a:solidFill>
              </a:rPr>
              <a:t>Manager </a:t>
            </a:r>
          </a:p>
          <a:p>
            <a:pPr algn="ctr"/>
            <a:r>
              <a:rPr lang="en-US" altLang="ja-JP" sz="1050" b="1" dirty="0">
                <a:solidFill>
                  <a:schemeClr val="tx1">
                    <a:lumMod val="75000"/>
                    <a:lumOff val="25000"/>
                  </a:schemeClr>
                </a:solidFill>
              </a:rPr>
              <a:t>Managing 10</a:t>
            </a:r>
            <a:r>
              <a:rPr kumimoji="1" lang="en-US" altLang="ja-JP" sz="1050" b="1" dirty="0">
                <a:solidFill>
                  <a:schemeClr val="tx1">
                    <a:lumMod val="75000"/>
                    <a:lumOff val="25000"/>
                  </a:schemeClr>
                </a:solidFill>
              </a:rPr>
              <a:t> stores</a:t>
            </a:r>
            <a:endParaRPr kumimoji="1" lang="ja-JP" altLang="en-US" sz="1050" b="1"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85853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A5A07-F598-4006-8B34-73B7645ECE63}"/>
              </a:ext>
            </a:extLst>
          </p:cNvPr>
          <p:cNvSpPr txBox="1"/>
          <p:nvPr/>
        </p:nvSpPr>
        <p:spPr>
          <a:xfrm>
            <a:off x="0" y="1876047"/>
            <a:ext cx="6858000" cy="584775"/>
          </a:xfrm>
          <a:prstGeom prst="rect">
            <a:avLst/>
          </a:prstGeom>
          <a:noFill/>
        </p:spPr>
        <p:txBody>
          <a:bodyPr wrap="square" rtlCol="0">
            <a:spAutoFit/>
          </a:bodyPr>
          <a:lstStyle>
            <a:defPPr>
              <a:defRPr kumimoji="1" lang="ja-JP"/>
            </a:defPPr>
            <a:lvl1pPr algn="ctr">
              <a:buClr>
                <a:schemeClr val="accent5">
                  <a:lumMod val="75000"/>
                </a:schemeClr>
              </a:buClr>
              <a:defRPr sz="5400" b="1">
                <a:solidFill>
                  <a:srgbClr val="0070C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3200" dirty="0"/>
              <a:t>Medical / Welfare / Education</a:t>
            </a:r>
            <a:endParaRPr lang="ja-JP" altLang="en-US" sz="3200" dirty="0"/>
          </a:p>
        </p:txBody>
      </p:sp>
      <p:pic>
        <p:nvPicPr>
          <p:cNvPr id="5122" name="Picture 2" descr="https://2.bp.blogspot.com/-GOX1zbkoOEI/Wb8gGyFeQYI/AAAAAAABGvI/K2a8d6i5A_gtoeIDBiN0cI-NuP1k-NB9ACLcBGAs/s800/business_icon4_chusyou.png">
            <a:extLst>
              <a:ext uri="{FF2B5EF4-FFF2-40B4-BE49-F238E27FC236}">
                <a16:creationId xmlns:a16="http://schemas.microsoft.com/office/drawing/2014/main" id="{DE9695DD-3FF1-44CB-932C-1646C4547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72" y="4893767"/>
            <a:ext cx="256142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4.bp.blogspot.com/-xJ5E3SosU0k/Wb8gHG7H_xI/AAAAAAABGvM/ApPPrPHe_z0y1CF6o3Kvsd5W4kFE54FvwCLcBGAs/s800/business_icon5_koujou.png">
            <a:extLst>
              <a:ext uri="{FF2B5EF4-FFF2-40B4-BE49-F238E27FC236}">
                <a16:creationId xmlns:a16="http://schemas.microsoft.com/office/drawing/2014/main" id="{1ED51F5A-AB19-4E3C-AAE3-CD6BE140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321" y="4690134"/>
            <a:ext cx="2780928" cy="257989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1.bp.blogspot.com/-iA2dJIFOvRg/UzALCFEXqwI/AAAAAAAAec4/tXSfCGzAP0I/s800/kumo.png">
            <a:extLst>
              <a:ext uri="{FF2B5EF4-FFF2-40B4-BE49-F238E27FC236}">
                <a16:creationId xmlns:a16="http://schemas.microsoft.com/office/drawing/2014/main" id="{E9AF661B-9010-402B-A50B-4BD1C784E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93" y="2778291"/>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1.bp.blogspot.com/-iA2dJIFOvRg/UzALCFEXqwI/AAAAAAAAec4/tXSfCGzAP0I/s800/kumo.png">
            <a:extLst>
              <a:ext uri="{FF2B5EF4-FFF2-40B4-BE49-F238E27FC236}">
                <a16:creationId xmlns:a16="http://schemas.microsoft.com/office/drawing/2014/main" id="{DE4E5410-50B0-413D-B2DA-92848C144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739" y="3049488"/>
            <a:ext cx="2204864" cy="1992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1.bp.blogspot.com/-lAxcteJ50kk/XPuJSPUXh6I/AAAAAAABTD8/7Aow9sa_QkIMfHIF0dCgmKOWIB8BmokuwCLcBGAs/s800/takuhai_truck_man_nimotsu.png">
            <a:extLst>
              <a:ext uri="{FF2B5EF4-FFF2-40B4-BE49-F238E27FC236}">
                <a16:creationId xmlns:a16="http://schemas.microsoft.com/office/drawing/2014/main" id="{B9C33A61-C945-4BE1-86A2-8E522430E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673" y="4995850"/>
            <a:ext cx="2843112" cy="330594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BD72C99F-A335-4155-AC8A-5A7D9BB79231}"/>
              </a:ext>
            </a:extLst>
          </p:cNvPr>
          <p:cNvSpPr/>
          <p:nvPr/>
        </p:nvSpPr>
        <p:spPr>
          <a:xfrm>
            <a:off x="0" y="6125"/>
            <a:ext cx="6858000" cy="1589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84836CD0-FDDF-4F0F-8D92-08300B6C8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64" y="194587"/>
            <a:ext cx="5702071" cy="1215884"/>
          </a:xfrm>
          <a:prstGeom prst="rect">
            <a:avLst/>
          </a:prstGeom>
        </p:spPr>
      </p:pic>
    </p:spTree>
    <p:extLst>
      <p:ext uri="{BB962C8B-B14F-4D97-AF65-F5344CB8AC3E}">
        <p14:creationId xmlns:p14="http://schemas.microsoft.com/office/powerpoint/2010/main" val="2773376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1.bp.blogspot.com/-FoUrPjaUSRY/Us_L_nhHZ1I/AAAAAAAAc_Q/WJYPClruxuM/s800/daigaku_toudai.png">
            <a:extLst>
              <a:ext uri="{FF2B5EF4-FFF2-40B4-BE49-F238E27FC236}">
                <a16:creationId xmlns:a16="http://schemas.microsoft.com/office/drawing/2014/main" id="{11D775B0-45AB-4E54-B0A1-4209F4EAE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7" y="5333452"/>
            <a:ext cx="2186385" cy="195964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AB53EE4-9E1C-435F-B423-68CC7A9C655A}"/>
              </a:ext>
            </a:extLst>
          </p:cNvPr>
          <p:cNvSpPr txBox="1"/>
          <p:nvPr/>
        </p:nvSpPr>
        <p:spPr>
          <a:xfrm>
            <a:off x="-4370" y="158273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6" name="矢印: 五方向 5">
            <a:extLst>
              <a:ext uri="{FF2B5EF4-FFF2-40B4-BE49-F238E27FC236}">
                <a16:creationId xmlns:a16="http://schemas.microsoft.com/office/drawing/2014/main" id="{62D1209F-2DFE-4F80-B331-BAED7CE01C0E}"/>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D1B78406-A704-4E3B-9A91-0867CEE210B5}"/>
              </a:ext>
            </a:extLst>
          </p:cNvPr>
          <p:cNvSpPr txBox="1"/>
          <p:nvPr/>
        </p:nvSpPr>
        <p:spPr>
          <a:xfrm>
            <a:off x="294927" y="1025750"/>
            <a:ext cx="1596784" cy="338554"/>
          </a:xfrm>
          <a:prstGeom prst="rect">
            <a:avLst/>
          </a:prstGeom>
          <a:noFill/>
        </p:spPr>
        <p:txBody>
          <a:bodyPr wrap="none" rtlCol="0">
            <a:spAutoFit/>
          </a:bodyPr>
          <a:lstStyle/>
          <a:p>
            <a:r>
              <a:rPr lang="en-US" altLang="ja-JP" sz="1600" dirty="0"/>
              <a:t>Current</a:t>
            </a:r>
            <a:r>
              <a:rPr lang="ja-JP" altLang="en-US" sz="1600" dirty="0"/>
              <a:t> </a:t>
            </a:r>
            <a:r>
              <a:rPr lang="en-US" altLang="ja-JP" sz="1600" dirty="0"/>
              <a:t>situation</a:t>
            </a:r>
            <a:endParaRPr lang="ja-JP" altLang="en-US" sz="1600" dirty="0"/>
          </a:p>
        </p:txBody>
      </p:sp>
      <p:sp>
        <p:nvSpPr>
          <p:cNvPr id="8" name="正方形/長方形 7">
            <a:extLst>
              <a:ext uri="{FF2B5EF4-FFF2-40B4-BE49-F238E27FC236}">
                <a16:creationId xmlns:a16="http://schemas.microsoft.com/office/drawing/2014/main" id="{491D2CA5-D6BA-4425-B6E5-9B0E8F00E05A}"/>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A large amount of posting effort occurs during form entry in inspections of Article </a:t>
            </a:r>
          </a:p>
          <a:p>
            <a:r>
              <a:rPr lang="en-US" sz="1400" dirty="0">
                <a:solidFill>
                  <a:schemeClr val="tx1"/>
                </a:solidFill>
              </a:rPr>
              <a:t>  12 of the Building Law.</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Creating and sharing reports during a disaster took time, causing delays in repair</a:t>
            </a:r>
          </a:p>
          <a:p>
            <a:r>
              <a:rPr lang="en-US" sz="1400" dirty="0">
                <a:solidFill>
                  <a:schemeClr val="tx1"/>
                </a:solidFill>
              </a:rPr>
              <a:t>   work.</a:t>
            </a:r>
          </a:p>
          <a:p>
            <a:endParaRPr lang="en-US" altLang="ja-JP" sz="1400" dirty="0">
              <a:solidFill>
                <a:schemeClr val="tx1"/>
              </a:solidFill>
            </a:endParaRPr>
          </a:p>
        </p:txBody>
      </p:sp>
      <p:sp>
        <p:nvSpPr>
          <p:cNvPr id="9" name="矢印: 五方向 8">
            <a:extLst>
              <a:ext uri="{FF2B5EF4-FFF2-40B4-BE49-F238E27FC236}">
                <a16:creationId xmlns:a16="http://schemas.microsoft.com/office/drawing/2014/main" id="{ED5A75AF-1AFF-4276-8C89-7B87726183E5}"/>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a:extLst>
              <a:ext uri="{FF2B5EF4-FFF2-40B4-BE49-F238E27FC236}">
                <a16:creationId xmlns:a16="http://schemas.microsoft.com/office/drawing/2014/main" id="{A803F27B-560B-448B-A860-921D259B3734}"/>
              </a:ext>
            </a:extLst>
          </p:cNvPr>
          <p:cNvSpPr txBox="1"/>
          <p:nvPr/>
        </p:nvSpPr>
        <p:spPr>
          <a:xfrm>
            <a:off x="270891" y="2325682"/>
            <a:ext cx="1821524"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11" name="正方形/長方形 10">
            <a:extLst>
              <a:ext uri="{FF2B5EF4-FFF2-40B4-BE49-F238E27FC236}">
                <a16:creationId xmlns:a16="http://schemas.microsoft.com/office/drawing/2014/main" id="{74E97530-7AC3-489E-A0C1-EA8CA4417D62}"/>
              </a:ext>
            </a:extLst>
          </p:cNvPr>
          <p:cNvSpPr/>
          <p:nvPr/>
        </p:nvSpPr>
        <p:spPr>
          <a:xfrm>
            <a:off x="255477" y="2671931"/>
            <a:ext cx="6347046" cy="9522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Large man-hours for filling out reports, taking pictures and pasting have been </a:t>
            </a:r>
          </a:p>
          <a:p>
            <a:r>
              <a:rPr lang="en-US" sz="1400" dirty="0">
                <a:solidFill>
                  <a:schemeClr val="tx1"/>
                </a:solidFill>
              </a:rPr>
              <a:t>  reduced.</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No need to transfer to official reports, sharing and reporting speeds have increased.</a:t>
            </a:r>
            <a:endParaRPr lang="en-US" altLang="ja-JP" sz="1400" dirty="0">
              <a:solidFill>
                <a:schemeClr val="tx1"/>
              </a:solidFill>
            </a:endParaRPr>
          </a:p>
        </p:txBody>
      </p:sp>
      <p:sp>
        <p:nvSpPr>
          <p:cNvPr id="12" name="矢印: 五方向 11">
            <a:extLst>
              <a:ext uri="{FF2B5EF4-FFF2-40B4-BE49-F238E27FC236}">
                <a16:creationId xmlns:a16="http://schemas.microsoft.com/office/drawing/2014/main" id="{A4086565-90BF-4115-8C2F-8CF45FFE0E39}"/>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テキスト ボックス 12">
            <a:extLst>
              <a:ext uri="{FF2B5EF4-FFF2-40B4-BE49-F238E27FC236}">
                <a16:creationId xmlns:a16="http://schemas.microsoft.com/office/drawing/2014/main" id="{12AF586B-AA27-4BB7-8BF9-C87B91EAE8E7}"/>
              </a:ext>
            </a:extLst>
          </p:cNvPr>
          <p:cNvSpPr txBox="1"/>
          <p:nvPr/>
        </p:nvSpPr>
        <p:spPr>
          <a:xfrm>
            <a:off x="255477" y="8480578"/>
            <a:ext cx="2597459" cy="276999"/>
          </a:xfrm>
          <a:prstGeom prst="rect">
            <a:avLst/>
          </a:prstGeom>
          <a:noFill/>
        </p:spPr>
        <p:txBody>
          <a:bodyPr wrap="square" rtlCol="0">
            <a:spAutoFit/>
          </a:bodyPr>
          <a:lstStyle/>
          <a:p>
            <a:r>
              <a:rPr lang="en-US" altLang="ja-JP" sz="1200" dirty="0"/>
              <a:t>i-Reporter function to use</a:t>
            </a:r>
            <a:endParaRPr lang="ja-JP" altLang="en-US" sz="1200" dirty="0"/>
          </a:p>
        </p:txBody>
      </p:sp>
      <p:sp>
        <p:nvSpPr>
          <p:cNvPr id="14" name="正方形/長方形 13">
            <a:extLst>
              <a:ext uri="{FF2B5EF4-FFF2-40B4-BE49-F238E27FC236}">
                <a16:creationId xmlns:a16="http://schemas.microsoft.com/office/drawing/2014/main" id="{37E71DAD-7F95-4F39-BB3D-095C7A876BFE}"/>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a:t>
            </a:r>
            <a:r>
              <a:rPr lang="en-US" altLang="ja-JP" sz="1000" b="1" dirty="0">
                <a:solidFill>
                  <a:schemeClr val="tx1"/>
                </a:solidFill>
              </a:rPr>
              <a:t>Image cluster/</a:t>
            </a:r>
            <a:r>
              <a:rPr lang="ja-JP" altLang="en-US" sz="1000" b="1" dirty="0">
                <a:solidFill>
                  <a:schemeClr val="tx1"/>
                </a:solidFill>
              </a:rPr>
              <a:t>＃</a:t>
            </a:r>
            <a:r>
              <a:rPr lang="en-US" altLang="ja-JP" sz="1000" b="1" dirty="0">
                <a:solidFill>
                  <a:schemeClr val="tx1"/>
                </a:solidFill>
              </a:rPr>
              <a:t>Approval cluster/</a:t>
            </a:r>
            <a:r>
              <a:rPr lang="ja-JP" altLang="en-US" sz="1000" b="1" dirty="0">
                <a:solidFill>
                  <a:schemeClr val="tx1"/>
                </a:solidFill>
              </a:rPr>
              <a:t>＃</a:t>
            </a:r>
            <a:r>
              <a:rPr lang="en-US" altLang="ja-JP" sz="1000" b="1" dirty="0">
                <a:solidFill>
                  <a:schemeClr val="tx1"/>
                </a:solidFill>
              </a:rPr>
              <a:t>Automatic label</a:t>
            </a:r>
            <a:endParaRPr lang="ja-JP" altLang="en-US" sz="1000" b="1" dirty="0">
              <a:solidFill>
                <a:schemeClr val="tx1"/>
              </a:solidFill>
            </a:endParaRPr>
          </a:p>
        </p:txBody>
      </p:sp>
      <p:pic>
        <p:nvPicPr>
          <p:cNvPr id="15" name="Picture 6" descr="https://1.bp.blogspot.com/-TKjTYaM3rk8/WLEuop1AmWI/AAAAAAABCFw/syyafF_VhcwrIjov-ieSP59D9rBsS6MUwCLcB/s800/computer05_businessman.png">
            <a:extLst>
              <a:ext uri="{FF2B5EF4-FFF2-40B4-BE49-F238E27FC236}">
                <a16:creationId xmlns:a16="http://schemas.microsoft.com/office/drawing/2014/main" id="{099E5C14-75DB-4C88-9374-64B9C25B4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96951" y="4932569"/>
            <a:ext cx="1699479" cy="1710101"/>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BE94D4CB-185B-461F-A9F3-A1C68673DA10}"/>
              </a:ext>
            </a:extLst>
          </p:cNvPr>
          <p:cNvPicPr>
            <a:picLocks noChangeAspect="1"/>
          </p:cNvPicPr>
          <p:nvPr/>
        </p:nvPicPr>
        <p:blipFill>
          <a:blip r:embed="rId4"/>
          <a:stretch>
            <a:fillRect/>
          </a:stretch>
        </p:blipFill>
        <p:spPr>
          <a:xfrm>
            <a:off x="5004046" y="4800818"/>
            <a:ext cx="857082" cy="857082"/>
          </a:xfrm>
          <a:prstGeom prst="rect">
            <a:avLst/>
          </a:prstGeom>
        </p:spPr>
      </p:pic>
      <p:sp>
        <p:nvSpPr>
          <p:cNvPr id="26" name="テキスト ボックス 25">
            <a:extLst>
              <a:ext uri="{FF2B5EF4-FFF2-40B4-BE49-F238E27FC236}">
                <a16:creationId xmlns:a16="http://schemas.microsoft.com/office/drawing/2014/main" id="{FBAAD9B7-0ECB-42AA-8957-117215E0B944}"/>
              </a:ext>
            </a:extLst>
          </p:cNvPr>
          <p:cNvSpPr txBox="1"/>
          <p:nvPr/>
        </p:nvSpPr>
        <p:spPr>
          <a:xfrm>
            <a:off x="3858443" y="4418584"/>
            <a:ext cx="3148288" cy="338554"/>
          </a:xfrm>
          <a:prstGeom prst="rect">
            <a:avLst/>
          </a:prstGeom>
          <a:noFill/>
        </p:spPr>
        <p:txBody>
          <a:bodyPr wrap="square" rtlCol="0">
            <a:spAutoFit/>
          </a:bodyPr>
          <a:lstStyle/>
          <a:p>
            <a:r>
              <a:rPr lang="ja-JP" altLang="en-US" sz="1600" b="1" dirty="0"/>
              <a:t>◎ </a:t>
            </a:r>
            <a:r>
              <a:rPr lang="en-US" altLang="ja-JP" sz="1400" b="1" dirty="0"/>
              <a:t>Immediate confirmation of reports</a:t>
            </a:r>
            <a:endParaRPr kumimoji="1" lang="ja-JP" altLang="en-US" sz="1400" b="1" dirty="0"/>
          </a:p>
        </p:txBody>
      </p:sp>
      <p:pic>
        <p:nvPicPr>
          <p:cNvPr id="28" name="Picture 8" descr="https://2.bp.blogspot.com/-E0uHztTLY7o/WEVolfrSCII/AAAAAAABAOQ/VbwllsmhiXQp79rUjzrNbFPqEDnYWZ9DwCLcB/s800/tablet06_businessman.png">
            <a:extLst>
              <a:ext uri="{FF2B5EF4-FFF2-40B4-BE49-F238E27FC236}">
                <a16:creationId xmlns:a16="http://schemas.microsoft.com/office/drawing/2014/main" id="{CC83F0CD-6845-483B-A8D2-5F5173664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981" y="5944155"/>
            <a:ext cx="760314" cy="143023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CE595F75-4EB7-4A54-8811-9CE9401702CA}"/>
              </a:ext>
            </a:extLst>
          </p:cNvPr>
          <p:cNvPicPr>
            <a:picLocks noChangeAspect="1"/>
          </p:cNvPicPr>
          <p:nvPr/>
        </p:nvPicPr>
        <p:blipFill>
          <a:blip r:embed="rId6"/>
          <a:stretch>
            <a:fillRect/>
          </a:stretch>
        </p:blipFill>
        <p:spPr>
          <a:xfrm>
            <a:off x="3467544" y="6294329"/>
            <a:ext cx="476981" cy="545733"/>
          </a:xfrm>
          <a:prstGeom prst="rect">
            <a:avLst/>
          </a:prstGeom>
        </p:spPr>
      </p:pic>
      <p:sp>
        <p:nvSpPr>
          <p:cNvPr id="31" name="テキスト ボックス 30">
            <a:extLst>
              <a:ext uri="{FF2B5EF4-FFF2-40B4-BE49-F238E27FC236}">
                <a16:creationId xmlns:a16="http://schemas.microsoft.com/office/drawing/2014/main" id="{422FF4D9-C7D5-44D7-B2E3-162EEA7DF878}"/>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altLang="ja-JP"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Improving on-campus facility management work efficiency</a:t>
            </a:r>
            <a:endPar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a:extLst>
              <a:ext uri="{FF2B5EF4-FFF2-40B4-BE49-F238E27FC236}">
                <a16:creationId xmlns:a16="http://schemas.microsoft.com/office/drawing/2014/main" id="{41185C1A-8292-4FB2-BFCB-77B7B8A1F91C}"/>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lumMod val="75000"/>
                  <a:lumOff val="25000"/>
                </a:schemeClr>
              </a:solidFill>
            </a:endParaRPr>
          </a:p>
        </p:txBody>
      </p:sp>
      <p:pic>
        <p:nvPicPr>
          <p:cNvPr id="34" name="Picture 8" descr="https://4.bp.blogspot.com/-pX3VDqFvrOs/VCkbv5VSShI/AAAAAAAAnL8/dMnwQHL1X5s/s800/yajirushi04_hayai.png">
            <a:extLst>
              <a:ext uri="{FF2B5EF4-FFF2-40B4-BE49-F238E27FC236}">
                <a16:creationId xmlns:a16="http://schemas.microsoft.com/office/drawing/2014/main" id="{A734C2FE-7F01-40DD-8E53-0BC1C7CBC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3045" y="6691994"/>
            <a:ext cx="730153" cy="3584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ttps://4.bp.blogspot.com/-pX3VDqFvrOs/VCkbv5VSShI/AAAAAAAAnL8/dMnwQHL1X5s/s800/yajirushi04_hayai.png">
            <a:extLst>
              <a:ext uri="{FF2B5EF4-FFF2-40B4-BE49-F238E27FC236}">
                <a16:creationId xmlns:a16="http://schemas.microsoft.com/office/drawing/2014/main" id="{72F0A31F-9E38-46A6-9E96-14B6ED5BE5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6459" y="6379862"/>
            <a:ext cx="840403" cy="41256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4.bp.blogspot.com/-4ew2IFYmQ24/U5l4o8FrA0I/AAAAAAAAhPs/mVuU_7QlAHE/s800/computer_tethering.png">
            <a:extLst>
              <a:ext uri="{FF2B5EF4-FFF2-40B4-BE49-F238E27FC236}">
                <a16:creationId xmlns:a16="http://schemas.microsoft.com/office/drawing/2014/main" id="{0615A276-0F45-45BE-941E-763219BCF5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095" t="15127" r="32546" b="60239"/>
          <a:stretch/>
        </p:blipFill>
        <p:spPr bwMode="auto">
          <a:xfrm rot="19622477">
            <a:off x="4258127" y="5821436"/>
            <a:ext cx="668675" cy="673448"/>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FE0DBD21-1616-4ADB-AFDC-160A5B78D83F}"/>
              </a:ext>
            </a:extLst>
          </p:cNvPr>
          <p:cNvPicPr>
            <a:picLocks noChangeAspect="1"/>
          </p:cNvPicPr>
          <p:nvPr/>
        </p:nvPicPr>
        <p:blipFill>
          <a:blip r:embed="rId9"/>
          <a:stretch>
            <a:fillRect/>
          </a:stretch>
        </p:blipFill>
        <p:spPr>
          <a:xfrm>
            <a:off x="3076318" y="5878880"/>
            <a:ext cx="1247706" cy="1247706"/>
          </a:xfrm>
          <a:prstGeom prst="rect">
            <a:avLst/>
          </a:prstGeom>
        </p:spPr>
      </p:pic>
      <p:pic>
        <p:nvPicPr>
          <p:cNvPr id="45" name="図 44">
            <a:extLst>
              <a:ext uri="{FF2B5EF4-FFF2-40B4-BE49-F238E27FC236}">
                <a16:creationId xmlns:a16="http://schemas.microsoft.com/office/drawing/2014/main" id="{8F49EA30-E945-43EC-A8DB-EBCB7D7A43B0}"/>
              </a:ext>
            </a:extLst>
          </p:cNvPr>
          <p:cNvPicPr>
            <a:picLocks noChangeAspect="1"/>
          </p:cNvPicPr>
          <p:nvPr/>
        </p:nvPicPr>
        <p:blipFill>
          <a:blip r:embed="rId6"/>
          <a:stretch>
            <a:fillRect/>
          </a:stretch>
        </p:blipFill>
        <p:spPr>
          <a:xfrm>
            <a:off x="3467544" y="6294329"/>
            <a:ext cx="476981" cy="545733"/>
          </a:xfrm>
          <a:prstGeom prst="rect">
            <a:avLst/>
          </a:prstGeom>
        </p:spPr>
      </p:pic>
      <p:grpSp>
        <p:nvGrpSpPr>
          <p:cNvPr id="48" name="グループ化 47">
            <a:extLst>
              <a:ext uri="{FF2B5EF4-FFF2-40B4-BE49-F238E27FC236}">
                <a16:creationId xmlns:a16="http://schemas.microsoft.com/office/drawing/2014/main" id="{8E661143-3125-429C-81B2-CB6F050DFE4F}"/>
              </a:ext>
            </a:extLst>
          </p:cNvPr>
          <p:cNvGrpSpPr/>
          <p:nvPr/>
        </p:nvGrpSpPr>
        <p:grpSpPr>
          <a:xfrm>
            <a:off x="1323338" y="4630370"/>
            <a:ext cx="1136854" cy="1157250"/>
            <a:chOff x="1141887" y="6177922"/>
            <a:chExt cx="1584177" cy="1521280"/>
          </a:xfrm>
        </p:grpSpPr>
        <p:sp>
          <p:nvSpPr>
            <p:cNvPr id="49" name="吹き出し: 角を丸めた四角形 48">
              <a:extLst>
                <a:ext uri="{FF2B5EF4-FFF2-40B4-BE49-F238E27FC236}">
                  <a16:creationId xmlns:a16="http://schemas.microsoft.com/office/drawing/2014/main" id="{B650B02A-C79C-4919-A134-4B67174EAAA3}"/>
                </a:ext>
              </a:extLst>
            </p:cNvPr>
            <p:cNvSpPr/>
            <p:nvPr/>
          </p:nvSpPr>
          <p:spPr>
            <a:xfrm>
              <a:off x="1141887" y="6177922"/>
              <a:ext cx="1584177" cy="1521280"/>
            </a:xfrm>
            <a:prstGeom prst="wedgeRoundRectCallout">
              <a:avLst>
                <a:gd name="adj1" fmla="val 1640"/>
                <a:gd name="adj2" fmla="val 11108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0" name="グループ化 49">
              <a:extLst>
                <a:ext uri="{FF2B5EF4-FFF2-40B4-BE49-F238E27FC236}">
                  <a16:creationId xmlns:a16="http://schemas.microsoft.com/office/drawing/2014/main" id="{5401685A-ECD0-45F2-835A-47474304EE23}"/>
                </a:ext>
              </a:extLst>
            </p:cNvPr>
            <p:cNvGrpSpPr/>
            <p:nvPr/>
          </p:nvGrpSpPr>
          <p:grpSpPr>
            <a:xfrm>
              <a:off x="1377311" y="6177923"/>
              <a:ext cx="1124841" cy="1521279"/>
              <a:chOff x="2060849" y="6698449"/>
              <a:chExt cx="1440160" cy="2057371"/>
            </a:xfrm>
          </p:grpSpPr>
          <p:pic>
            <p:nvPicPr>
              <p:cNvPr id="51" name="Picture 2" descr="https://3.bp.blogspot.com/-swZ71wjMAE8/XGjxvbZeGAI/AAAAAAABRbU/UrY2q58Xur0xbMHS0nZXh9_N_bGJnfG_QCLcBGAs/s800/computer_tablet1_blank.png">
                <a:extLst>
                  <a:ext uri="{FF2B5EF4-FFF2-40B4-BE49-F238E27FC236}">
                    <a16:creationId xmlns:a16="http://schemas.microsoft.com/office/drawing/2014/main" id="{0C08A60F-F281-497A-9F3E-01FAFDC2F8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52" name="図 51">
                <a:extLst>
                  <a:ext uri="{FF2B5EF4-FFF2-40B4-BE49-F238E27FC236}">
                    <a16:creationId xmlns:a16="http://schemas.microsoft.com/office/drawing/2014/main" id="{154607A1-2BF4-4764-A95D-42AE7BA7C73F}"/>
                  </a:ext>
                </a:extLst>
              </p:cNvPr>
              <p:cNvPicPr>
                <a:picLocks noChangeAspect="1"/>
              </p:cNvPicPr>
              <p:nvPr/>
            </p:nvPicPr>
            <p:blipFill>
              <a:blip r:embed="rId11"/>
              <a:stretch>
                <a:fillRect/>
              </a:stretch>
            </p:blipFill>
            <p:spPr>
              <a:xfrm>
                <a:off x="2132877" y="6886015"/>
                <a:ext cx="1285941" cy="1714587"/>
              </a:xfrm>
              <a:prstGeom prst="rect">
                <a:avLst/>
              </a:prstGeom>
            </p:spPr>
          </p:pic>
        </p:grpSp>
      </p:grpSp>
      <p:sp>
        <p:nvSpPr>
          <p:cNvPr id="53" name="テキスト ボックス 52">
            <a:extLst>
              <a:ext uri="{FF2B5EF4-FFF2-40B4-BE49-F238E27FC236}">
                <a16:creationId xmlns:a16="http://schemas.microsoft.com/office/drawing/2014/main" id="{25897A21-5DAA-4B3C-8354-B0A3955FA8A6}"/>
              </a:ext>
            </a:extLst>
          </p:cNvPr>
          <p:cNvSpPr txBox="1"/>
          <p:nvPr/>
        </p:nvSpPr>
        <p:spPr>
          <a:xfrm>
            <a:off x="2439142" y="6736839"/>
            <a:ext cx="753348" cy="338554"/>
          </a:xfrm>
          <a:prstGeom prst="rect">
            <a:avLst/>
          </a:prstGeom>
          <a:noFill/>
        </p:spPr>
        <p:txBody>
          <a:bodyPr wrap="none" rtlCol="0">
            <a:spAutoFit/>
          </a:bodyPr>
          <a:lstStyle/>
          <a:p>
            <a:r>
              <a:rPr lang="en-US" altLang="ja-JP" sz="1600" dirty="0"/>
              <a:t>Report</a:t>
            </a:r>
            <a:endParaRPr kumimoji="1" lang="ja-JP" altLang="en-US" sz="1600" dirty="0"/>
          </a:p>
        </p:txBody>
      </p:sp>
      <p:pic>
        <p:nvPicPr>
          <p:cNvPr id="41" name="図 276">
            <a:extLst>
              <a:ext uri="{FF2B5EF4-FFF2-40B4-BE49-F238E27FC236}">
                <a16:creationId xmlns:a16="http://schemas.microsoft.com/office/drawing/2014/main" id="{BAE76F08-2E66-48CA-9AB5-146DE295FD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845" y="4623645"/>
            <a:ext cx="647293" cy="647293"/>
          </a:xfrm>
          <a:prstGeom prst="rect">
            <a:avLst/>
          </a:prstGeom>
        </p:spPr>
      </p:pic>
      <p:sp>
        <p:nvSpPr>
          <p:cNvPr id="54" name="正方形/長方形 53">
            <a:extLst>
              <a:ext uri="{FF2B5EF4-FFF2-40B4-BE49-F238E27FC236}">
                <a16:creationId xmlns:a16="http://schemas.microsoft.com/office/drawing/2014/main" id="{4DFB8D47-DCD9-43F8-8611-8DFC478D3E8A}"/>
              </a:ext>
            </a:extLst>
          </p:cNvPr>
          <p:cNvSpPr/>
          <p:nvPr/>
        </p:nvSpPr>
        <p:spPr>
          <a:xfrm>
            <a:off x="1113692" y="4608999"/>
            <a:ext cx="562708" cy="619493"/>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吹き出し 19">
            <a:extLst>
              <a:ext uri="{FF2B5EF4-FFF2-40B4-BE49-F238E27FC236}">
                <a16:creationId xmlns:a16="http://schemas.microsoft.com/office/drawing/2014/main" id="{324C5A44-7838-4199-8881-1EBCE4D6E1DB}"/>
              </a:ext>
            </a:extLst>
          </p:cNvPr>
          <p:cNvSpPr/>
          <p:nvPr/>
        </p:nvSpPr>
        <p:spPr>
          <a:xfrm>
            <a:off x="492237" y="3894023"/>
            <a:ext cx="1946905" cy="475489"/>
          </a:xfrm>
          <a:prstGeom prst="wedgeRectCallout">
            <a:avLst>
              <a:gd name="adj1" fmla="val 22493"/>
              <a:gd name="adj2" fmla="val 88909"/>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200" b="1" dirty="0"/>
              <a:t>Attach photos on the spot</a:t>
            </a:r>
          </a:p>
        </p:txBody>
      </p:sp>
      <p:grpSp>
        <p:nvGrpSpPr>
          <p:cNvPr id="55" name="グループ化 54">
            <a:extLst>
              <a:ext uri="{FF2B5EF4-FFF2-40B4-BE49-F238E27FC236}">
                <a16:creationId xmlns:a16="http://schemas.microsoft.com/office/drawing/2014/main" id="{3BFC4E84-2C09-4BB2-952E-8C8FCBDEF551}"/>
              </a:ext>
            </a:extLst>
          </p:cNvPr>
          <p:cNvGrpSpPr/>
          <p:nvPr/>
        </p:nvGrpSpPr>
        <p:grpSpPr>
          <a:xfrm>
            <a:off x="4947621" y="6702997"/>
            <a:ext cx="1748809" cy="1078865"/>
            <a:chOff x="96012" y="7686853"/>
            <a:chExt cx="1748809" cy="1078865"/>
          </a:xfrm>
        </p:grpSpPr>
        <p:grpSp>
          <p:nvGrpSpPr>
            <p:cNvPr id="56" name="グループ化 55">
              <a:extLst>
                <a:ext uri="{FF2B5EF4-FFF2-40B4-BE49-F238E27FC236}">
                  <a16:creationId xmlns:a16="http://schemas.microsoft.com/office/drawing/2014/main" id="{FD0A5341-1D51-497A-9234-C8840A87F395}"/>
                </a:ext>
              </a:extLst>
            </p:cNvPr>
            <p:cNvGrpSpPr/>
            <p:nvPr/>
          </p:nvGrpSpPr>
          <p:grpSpPr>
            <a:xfrm>
              <a:off x="96012" y="7686853"/>
              <a:ext cx="1748809" cy="1078865"/>
              <a:chOff x="3140306" y="4675751"/>
              <a:chExt cx="1965258" cy="1370346"/>
            </a:xfrm>
          </p:grpSpPr>
          <p:sp>
            <p:nvSpPr>
              <p:cNvPr id="60" name="四角形: 角を丸くする 59">
                <a:extLst>
                  <a:ext uri="{FF2B5EF4-FFF2-40B4-BE49-F238E27FC236}">
                    <a16:creationId xmlns:a16="http://schemas.microsoft.com/office/drawing/2014/main" id="{8A973E79-94B6-47DF-A5A2-1FFA0411D611}"/>
                  </a:ext>
                </a:extLst>
              </p:cNvPr>
              <p:cNvSpPr/>
              <p:nvPr/>
            </p:nvSpPr>
            <p:spPr>
              <a:xfrm>
                <a:off x="3152152" y="4675751"/>
                <a:ext cx="1953412" cy="137034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A5BF00A7-9597-4FBB-9C0B-729F47915F16}"/>
                  </a:ext>
                </a:extLst>
              </p:cNvPr>
              <p:cNvSpPr txBox="1"/>
              <p:nvPr/>
            </p:nvSpPr>
            <p:spPr>
              <a:xfrm>
                <a:off x="3140306" y="4732372"/>
                <a:ext cx="1954123" cy="390930"/>
              </a:xfrm>
              <a:prstGeom prst="rect">
                <a:avLst/>
              </a:prstGeom>
              <a:noFill/>
            </p:spPr>
            <p:txBody>
              <a:bodyPr wrap="square" rtlCol="0">
                <a:spAutoFit/>
              </a:bodyPr>
              <a:lstStyle/>
              <a:p>
                <a:pPr algn="ctr"/>
                <a:r>
                  <a:rPr lang="en-US" altLang="ja-JP" sz="1400" dirty="0"/>
                  <a:t>Form</a:t>
                </a:r>
                <a:r>
                  <a:rPr lang="ja-JP" altLang="en-US" sz="1400" dirty="0"/>
                  <a:t> </a:t>
                </a:r>
                <a:r>
                  <a:rPr lang="en-US" altLang="ja-JP" sz="1400" dirty="0"/>
                  <a:t>data</a:t>
                </a:r>
                <a:endParaRPr kumimoji="1" lang="ja-JP" altLang="en-US" sz="1400" dirty="0"/>
              </a:p>
            </p:txBody>
          </p:sp>
        </p:grpSp>
        <p:pic>
          <p:nvPicPr>
            <p:cNvPr id="57" name="Picture 26" descr="A close up of a sign&#10;&#10;Description automatically generated">
              <a:extLst>
                <a:ext uri="{FF2B5EF4-FFF2-40B4-BE49-F238E27FC236}">
                  <a16:creationId xmlns:a16="http://schemas.microsoft.com/office/drawing/2014/main" id="{2D864DA8-563E-4E95-8A6C-8B611C0CF802}"/>
                </a:ext>
              </a:extLst>
            </p:cNvPr>
            <p:cNvPicPr>
              <a:picLocks noChangeAspect="1"/>
            </p:cNvPicPr>
            <p:nvPr/>
          </p:nvPicPr>
          <p:blipFill>
            <a:blip r:embed="rId13"/>
            <a:stretch>
              <a:fillRect/>
            </a:stretch>
          </p:blipFill>
          <p:spPr>
            <a:xfrm>
              <a:off x="222042" y="8130681"/>
              <a:ext cx="484264" cy="484264"/>
            </a:xfrm>
            <a:prstGeom prst="rect">
              <a:avLst/>
            </a:prstGeom>
          </p:spPr>
        </p:pic>
        <p:pic>
          <p:nvPicPr>
            <p:cNvPr id="58" name="Picture 24" descr="A close up of a device&#10;&#10;Description automatically generated">
              <a:extLst>
                <a:ext uri="{FF2B5EF4-FFF2-40B4-BE49-F238E27FC236}">
                  <a16:creationId xmlns:a16="http://schemas.microsoft.com/office/drawing/2014/main" id="{D653AFCC-DA8E-47FF-9E87-C04A88382237}"/>
                </a:ext>
              </a:extLst>
            </p:cNvPr>
            <p:cNvPicPr>
              <a:picLocks noChangeAspect="1"/>
            </p:cNvPicPr>
            <p:nvPr/>
          </p:nvPicPr>
          <p:blipFill>
            <a:blip r:embed="rId14"/>
            <a:stretch>
              <a:fillRect/>
            </a:stretch>
          </p:blipFill>
          <p:spPr>
            <a:xfrm>
              <a:off x="709880" y="8130682"/>
              <a:ext cx="484263" cy="484263"/>
            </a:xfrm>
            <a:prstGeom prst="rect">
              <a:avLst/>
            </a:prstGeom>
          </p:spPr>
        </p:pic>
        <p:pic>
          <p:nvPicPr>
            <p:cNvPr id="59" name="図 276">
              <a:extLst>
                <a:ext uri="{FF2B5EF4-FFF2-40B4-BE49-F238E27FC236}">
                  <a16:creationId xmlns:a16="http://schemas.microsoft.com/office/drawing/2014/main" id="{EE14E9BB-CE5C-4C24-9291-362286821B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017" y="8126567"/>
              <a:ext cx="492494" cy="492494"/>
            </a:xfrm>
            <a:prstGeom prst="rect">
              <a:avLst/>
            </a:prstGeom>
          </p:spPr>
        </p:pic>
      </p:grpSp>
      <p:sp>
        <p:nvSpPr>
          <p:cNvPr id="62" name="正方形/長方形 61">
            <a:extLst>
              <a:ext uri="{FF2B5EF4-FFF2-40B4-BE49-F238E27FC236}">
                <a16:creationId xmlns:a16="http://schemas.microsoft.com/office/drawing/2014/main" id="{278DD517-F5EC-4723-9DC8-C44332DBCE7D}"/>
              </a:ext>
            </a:extLst>
          </p:cNvPr>
          <p:cNvSpPr/>
          <p:nvPr/>
        </p:nvSpPr>
        <p:spPr>
          <a:xfrm>
            <a:off x="5077107" y="4816543"/>
            <a:ext cx="675655" cy="80076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15D90389-CBDF-41E8-B744-1EC824CAAB40}"/>
              </a:ext>
            </a:extLst>
          </p:cNvPr>
          <p:cNvSpPr txBox="1"/>
          <p:nvPr/>
        </p:nvSpPr>
        <p:spPr>
          <a:xfrm>
            <a:off x="2707042" y="7938129"/>
            <a:ext cx="4231197" cy="338554"/>
          </a:xfrm>
          <a:prstGeom prst="rect">
            <a:avLst/>
          </a:prstGeom>
          <a:noFill/>
        </p:spPr>
        <p:txBody>
          <a:bodyPr wrap="square" rtlCol="0">
            <a:spAutoFit/>
          </a:bodyPr>
          <a:lstStyle/>
          <a:p>
            <a:r>
              <a:rPr lang="ja-JP" altLang="en-US" sz="1600" b="1" dirty="0"/>
              <a:t>◎</a:t>
            </a:r>
            <a:r>
              <a:rPr lang="en-US" altLang="ja-JP" sz="1600" b="1" dirty="0"/>
              <a:t>Official reports creation man-hours reduction</a:t>
            </a:r>
            <a:endParaRPr kumimoji="1" lang="ja-JP" altLang="en-US" sz="1600" b="1" dirty="0"/>
          </a:p>
        </p:txBody>
      </p:sp>
      <p:sp>
        <p:nvSpPr>
          <p:cNvPr id="64" name="テキスト ボックス 63">
            <a:extLst>
              <a:ext uri="{FF2B5EF4-FFF2-40B4-BE49-F238E27FC236}">
                <a16:creationId xmlns:a16="http://schemas.microsoft.com/office/drawing/2014/main" id="{BDA84CAB-8998-455E-9CD1-0B3CC302F84F}"/>
              </a:ext>
            </a:extLst>
          </p:cNvPr>
          <p:cNvSpPr txBox="1"/>
          <p:nvPr/>
        </p:nvSpPr>
        <p:spPr>
          <a:xfrm>
            <a:off x="4084736" y="7029481"/>
            <a:ext cx="789522" cy="338554"/>
          </a:xfrm>
          <a:prstGeom prst="rect">
            <a:avLst/>
          </a:prstGeom>
          <a:noFill/>
        </p:spPr>
        <p:txBody>
          <a:bodyPr wrap="square" rtlCol="0">
            <a:spAutoFit/>
          </a:bodyPr>
          <a:lstStyle/>
          <a:p>
            <a:r>
              <a:rPr lang="en-US" altLang="ja-JP" sz="1600" dirty="0"/>
              <a:t>Output</a:t>
            </a:r>
            <a:endParaRPr kumimoji="1" lang="ja-JP" altLang="en-US" sz="1600" dirty="0"/>
          </a:p>
        </p:txBody>
      </p:sp>
      <p:sp>
        <p:nvSpPr>
          <p:cNvPr id="65" name="四角形吹き出し 19">
            <a:extLst>
              <a:ext uri="{FF2B5EF4-FFF2-40B4-BE49-F238E27FC236}">
                <a16:creationId xmlns:a16="http://schemas.microsoft.com/office/drawing/2014/main" id="{C0584EDD-2D18-4886-AAD5-40979A0705E6}"/>
              </a:ext>
            </a:extLst>
          </p:cNvPr>
          <p:cNvSpPr/>
          <p:nvPr/>
        </p:nvSpPr>
        <p:spPr>
          <a:xfrm>
            <a:off x="3429000" y="5262609"/>
            <a:ext cx="1414360" cy="338555"/>
          </a:xfrm>
          <a:prstGeom prst="wedgeRectCallout">
            <a:avLst>
              <a:gd name="adj1" fmla="val 71194"/>
              <a:gd name="adj2" fmla="val -31900"/>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200" b="1" dirty="0"/>
              <a:t>Inspection/Report</a:t>
            </a:r>
          </a:p>
        </p:txBody>
      </p:sp>
    </p:spTree>
    <p:extLst>
      <p:ext uri="{BB962C8B-B14F-4D97-AF65-F5344CB8AC3E}">
        <p14:creationId xmlns:p14="http://schemas.microsoft.com/office/powerpoint/2010/main" val="857934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69A47AC-BCA0-45E4-928C-FED6AEA0DA06}"/>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en-US" sz="1400" b="1" dirty="0">
                <a:solidFill>
                  <a:schemeClr val="bg1"/>
                </a:solidFill>
                <a:latin typeface="メイリオ" panose="020B0604030504040204" pitchFamily="50" charset="-128"/>
                <a:ea typeface="メイリオ" panose="020B0604030504040204" pitchFamily="50" charset="-128"/>
              </a:rPr>
              <a:t>Records and medical records creation for visiting dental practice</a:t>
            </a:r>
          </a:p>
        </p:txBody>
      </p:sp>
      <p:sp>
        <p:nvSpPr>
          <p:cNvPr id="6" name="正方形/長方形 5">
            <a:extLst>
              <a:ext uri="{FF2B5EF4-FFF2-40B4-BE49-F238E27FC236}">
                <a16:creationId xmlns:a16="http://schemas.microsoft.com/office/drawing/2014/main" id="{C1D26DE3-E36C-482B-8AC4-08A889E0FF6D}"/>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lumMod val="75000"/>
                  <a:lumOff val="25000"/>
                </a:schemeClr>
              </a:solidFill>
            </a:endParaRPr>
          </a:p>
        </p:txBody>
      </p:sp>
      <p:sp>
        <p:nvSpPr>
          <p:cNvPr id="7" name="テキスト ボックス 6">
            <a:extLst>
              <a:ext uri="{FF2B5EF4-FFF2-40B4-BE49-F238E27FC236}">
                <a16:creationId xmlns:a16="http://schemas.microsoft.com/office/drawing/2014/main" id="{10750093-9068-4AE6-8410-1E9687D3A956}"/>
              </a:ext>
            </a:extLst>
          </p:cNvPr>
          <p:cNvSpPr txBox="1"/>
          <p:nvPr/>
        </p:nvSpPr>
        <p:spPr>
          <a:xfrm>
            <a:off x="-4370" y="1221018"/>
            <a:ext cx="6858000" cy="465516"/>
          </a:xfrm>
          <a:prstGeom prst="rect">
            <a:avLst/>
          </a:prstGeom>
          <a:noFill/>
        </p:spPr>
        <p:txBody>
          <a:bodyPr wrap="square" tIns="54000" bIns="0" rtlCol="0" anchor="ctr">
            <a:noAutofit/>
          </a:bodyPr>
          <a:lstStyle/>
          <a:p>
            <a:pPr marL="133350"/>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現品所在地のリアルタイム把握</a:t>
            </a:r>
          </a:p>
        </p:txBody>
      </p:sp>
      <p:sp>
        <p:nvSpPr>
          <p:cNvPr id="8" name="矢印: 五方向 7">
            <a:extLst>
              <a:ext uri="{FF2B5EF4-FFF2-40B4-BE49-F238E27FC236}">
                <a16:creationId xmlns:a16="http://schemas.microsoft.com/office/drawing/2014/main" id="{3BB36CE8-486B-464F-B344-86C049B3B107}"/>
              </a:ext>
            </a:extLst>
          </p:cNvPr>
          <p:cNvSpPr/>
          <p:nvPr/>
        </p:nvSpPr>
        <p:spPr>
          <a:xfrm>
            <a:off x="255477" y="99256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テキスト ボックス 8">
            <a:extLst>
              <a:ext uri="{FF2B5EF4-FFF2-40B4-BE49-F238E27FC236}">
                <a16:creationId xmlns:a16="http://schemas.microsoft.com/office/drawing/2014/main" id="{D6E15F37-75A6-42C7-8403-1780093A2981}"/>
              </a:ext>
            </a:extLst>
          </p:cNvPr>
          <p:cNvSpPr txBox="1"/>
          <p:nvPr/>
        </p:nvSpPr>
        <p:spPr>
          <a:xfrm>
            <a:off x="294927" y="704528"/>
            <a:ext cx="1596784" cy="338554"/>
          </a:xfrm>
          <a:prstGeom prst="rect">
            <a:avLst/>
          </a:prstGeom>
          <a:noFill/>
        </p:spPr>
        <p:txBody>
          <a:bodyPr wrap="none" rtlCol="0">
            <a:spAutoFit/>
          </a:bodyPr>
          <a:lstStyle/>
          <a:p>
            <a:r>
              <a:rPr lang="en-US" altLang="ja-JP" sz="1600" dirty="0"/>
              <a:t>Current</a:t>
            </a:r>
            <a:r>
              <a:rPr lang="ja-JP" altLang="en-US" sz="1600" dirty="0"/>
              <a:t> </a:t>
            </a:r>
            <a:r>
              <a:rPr lang="en-US" altLang="ja-JP" sz="1600" dirty="0"/>
              <a:t>situation</a:t>
            </a:r>
            <a:endParaRPr lang="ja-JP" altLang="en-US" sz="1600" dirty="0"/>
          </a:p>
        </p:txBody>
      </p:sp>
      <p:sp>
        <p:nvSpPr>
          <p:cNvPr id="10" name="正方形/長方形 9">
            <a:extLst>
              <a:ext uri="{FF2B5EF4-FFF2-40B4-BE49-F238E27FC236}">
                <a16:creationId xmlns:a16="http://schemas.microsoft.com/office/drawing/2014/main" id="{FFFA89F0-736E-4284-91F5-735863836C34}"/>
              </a:ext>
            </a:extLst>
          </p:cNvPr>
          <p:cNvSpPr/>
          <p:nvPr/>
        </p:nvSpPr>
        <p:spPr>
          <a:xfrm>
            <a:off x="255477" y="1046566"/>
            <a:ext cx="6347046" cy="1126056"/>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a:t>
            </a:r>
            <a:r>
              <a:rPr lang="en-US" sz="1100" dirty="0">
                <a:solidFill>
                  <a:schemeClr val="tx1"/>
                </a:solidFill>
              </a:rPr>
              <a:t>There is a risk of taking personal information when bringing a patient's paper chart.</a:t>
            </a:r>
            <a:endParaRPr lang="en-US" altLang="ja-JP" sz="1100" dirty="0">
              <a:solidFill>
                <a:schemeClr val="tx1"/>
              </a:solidFill>
            </a:endParaRPr>
          </a:p>
          <a:p>
            <a:r>
              <a:rPr lang="ja-JP" altLang="en-US" sz="1100" dirty="0">
                <a:solidFill>
                  <a:schemeClr val="tx1"/>
                </a:solidFill>
              </a:rPr>
              <a:t>・</a:t>
            </a:r>
            <a:r>
              <a:rPr lang="en-US" sz="1100" dirty="0">
                <a:solidFill>
                  <a:schemeClr val="tx1"/>
                </a:solidFill>
              </a:rPr>
              <a:t>How to fill in charts varies depending on the doctor. It’s difficult to standardize the accuracy of medical </a:t>
            </a:r>
          </a:p>
          <a:p>
            <a:r>
              <a:rPr lang="en-US" sz="1100" dirty="0">
                <a:solidFill>
                  <a:schemeClr val="tx1"/>
                </a:solidFill>
              </a:rPr>
              <a:t>  treatment.</a:t>
            </a:r>
          </a:p>
          <a:p>
            <a:r>
              <a:rPr lang="ja-JP" altLang="en-US" sz="1100" dirty="0">
                <a:solidFill>
                  <a:schemeClr val="tx1"/>
                </a:solidFill>
              </a:rPr>
              <a:t>・</a:t>
            </a:r>
            <a:r>
              <a:rPr lang="en-US" sz="1100" dirty="0">
                <a:solidFill>
                  <a:schemeClr val="tx1"/>
                </a:solidFill>
              </a:rPr>
              <a:t>If there are omissions, medical requests cannot be made and reconfirmation took time.</a:t>
            </a:r>
            <a:endParaRPr lang="en-US" altLang="ja-JP" sz="1100" dirty="0">
              <a:solidFill>
                <a:schemeClr val="tx1"/>
              </a:solidFill>
            </a:endParaRPr>
          </a:p>
          <a:p>
            <a:r>
              <a:rPr lang="ja-JP" altLang="en-US" sz="1100" dirty="0">
                <a:solidFill>
                  <a:schemeClr val="tx1"/>
                </a:solidFill>
              </a:rPr>
              <a:t>・</a:t>
            </a:r>
            <a:r>
              <a:rPr lang="en-US" sz="1100" dirty="0">
                <a:solidFill>
                  <a:schemeClr val="tx1"/>
                </a:solidFill>
              </a:rPr>
              <a:t>During an emergency response, the patient's medical records are not at hand and cannot be shared with </a:t>
            </a:r>
          </a:p>
          <a:p>
            <a:r>
              <a:rPr lang="en-US" sz="1100" dirty="0">
                <a:solidFill>
                  <a:schemeClr val="tx1"/>
                </a:solidFill>
              </a:rPr>
              <a:t>  the doctor in charge.</a:t>
            </a:r>
          </a:p>
        </p:txBody>
      </p:sp>
      <p:sp>
        <p:nvSpPr>
          <p:cNvPr id="11" name="矢印: 五方向 10">
            <a:extLst>
              <a:ext uri="{FF2B5EF4-FFF2-40B4-BE49-F238E27FC236}">
                <a16:creationId xmlns:a16="http://schemas.microsoft.com/office/drawing/2014/main" id="{D61ACA12-1162-4926-943E-B1CA0A684436}"/>
              </a:ext>
            </a:extLst>
          </p:cNvPr>
          <p:cNvSpPr/>
          <p:nvPr/>
        </p:nvSpPr>
        <p:spPr>
          <a:xfrm>
            <a:off x="255477" y="2427806"/>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テキスト ボックス 11">
            <a:extLst>
              <a:ext uri="{FF2B5EF4-FFF2-40B4-BE49-F238E27FC236}">
                <a16:creationId xmlns:a16="http://schemas.microsoft.com/office/drawing/2014/main" id="{05F667F5-E476-46A5-9F0D-6348F60D887D}"/>
              </a:ext>
            </a:extLst>
          </p:cNvPr>
          <p:cNvSpPr txBox="1"/>
          <p:nvPr/>
        </p:nvSpPr>
        <p:spPr>
          <a:xfrm>
            <a:off x="270891" y="2176752"/>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
        <p:nvSpPr>
          <p:cNvPr id="13" name="正方形/長方形 12">
            <a:extLst>
              <a:ext uri="{FF2B5EF4-FFF2-40B4-BE49-F238E27FC236}">
                <a16:creationId xmlns:a16="http://schemas.microsoft.com/office/drawing/2014/main" id="{CEE4207C-6170-414D-BDEA-5C1C88729C19}"/>
              </a:ext>
            </a:extLst>
          </p:cNvPr>
          <p:cNvSpPr/>
          <p:nvPr/>
        </p:nvSpPr>
        <p:spPr>
          <a:xfrm>
            <a:off x="255477" y="2499606"/>
            <a:ext cx="6347046" cy="1157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Since medical records stored on the server can be searched quickly from the destination, </a:t>
            </a:r>
          </a:p>
          <a:p>
            <a:r>
              <a:rPr lang="en-US" sz="1200" dirty="0">
                <a:solidFill>
                  <a:schemeClr val="tx1"/>
                </a:solidFill>
              </a:rPr>
              <a:t>  information can be shared and there is no risk of taking the information out.</a:t>
            </a:r>
            <a:endParaRPr lang="en-US" altLang="ja-JP" sz="1200" dirty="0">
              <a:solidFill>
                <a:schemeClr val="tx1"/>
              </a:solidFill>
            </a:endParaRPr>
          </a:p>
          <a:p>
            <a:r>
              <a:rPr lang="ja-JP" altLang="en-US" sz="1200" dirty="0">
                <a:solidFill>
                  <a:schemeClr val="tx1"/>
                </a:solidFill>
              </a:rPr>
              <a:t>・</a:t>
            </a:r>
            <a:r>
              <a:rPr lang="en-US" sz="1200" dirty="0">
                <a:solidFill>
                  <a:schemeClr val="tx1"/>
                </a:solidFill>
              </a:rPr>
              <a:t>A large number of necessary items in multiple documents can be quickly filled out, without</a:t>
            </a:r>
          </a:p>
          <a:p>
            <a:r>
              <a:rPr lang="en-US" sz="1200" dirty="0">
                <a:solidFill>
                  <a:schemeClr val="tx1"/>
                </a:solidFill>
              </a:rPr>
              <a:t>   mistakes or omissions.</a:t>
            </a:r>
          </a:p>
          <a:p>
            <a:r>
              <a:rPr lang="ja-JP" altLang="en-US" sz="1200" dirty="0">
                <a:solidFill>
                  <a:schemeClr val="tx1"/>
                </a:solidFill>
              </a:rPr>
              <a:t>・</a:t>
            </a:r>
            <a:r>
              <a:rPr lang="en-US" sz="1200" dirty="0">
                <a:solidFill>
                  <a:schemeClr val="tx1"/>
                </a:solidFill>
              </a:rPr>
              <a:t>Reports including photos and oral diagrams can be realized on iPad, and a paper chart </a:t>
            </a:r>
          </a:p>
          <a:p>
            <a:r>
              <a:rPr lang="en-US" sz="1200" dirty="0">
                <a:solidFill>
                  <a:schemeClr val="tx1"/>
                </a:solidFill>
              </a:rPr>
              <a:t>  immediately transplanted.</a:t>
            </a:r>
          </a:p>
          <a:p>
            <a:endParaRPr lang="en-US" altLang="ja-JP" sz="1200" dirty="0">
              <a:solidFill>
                <a:schemeClr val="tx1"/>
              </a:solidFill>
            </a:endParaRPr>
          </a:p>
        </p:txBody>
      </p:sp>
      <p:sp>
        <p:nvSpPr>
          <p:cNvPr id="14" name="テキスト ボックス 13">
            <a:extLst>
              <a:ext uri="{FF2B5EF4-FFF2-40B4-BE49-F238E27FC236}">
                <a16:creationId xmlns:a16="http://schemas.microsoft.com/office/drawing/2014/main" id="{283CA305-59AF-4243-852D-AE71897C02FA}"/>
              </a:ext>
            </a:extLst>
          </p:cNvPr>
          <p:cNvSpPr txBox="1"/>
          <p:nvPr/>
        </p:nvSpPr>
        <p:spPr>
          <a:xfrm>
            <a:off x="419827" y="3855303"/>
            <a:ext cx="2126929" cy="338554"/>
          </a:xfrm>
          <a:prstGeom prst="rect">
            <a:avLst/>
          </a:prstGeom>
          <a:noFill/>
        </p:spPr>
        <p:txBody>
          <a:bodyPr wrap="none" rtlCol="0">
            <a:spAutoFit/>
          </a:bodyPr>
          <a:lstStyle/>
          <a:p>
            <a:r>
              <a:rPr lang="en-US" altLang="ja-JP" sz="1600" dirty="0"/>
              <a:t>Dental/medical</a:t>
            </a:r>
            <a:r>
              <a:rPr lang="ja-JP" altLang="en-US" sz="1600" dirty="0"/>
              <a:t> </a:t>
            </a:r>
            <a:r>
              <a:rPr lang="en-US" altLang="ja-JP" sz="1600" dirty="0"/>
              <a:t>records</a:t>
            </a:r>
            <a:endParaRPr kumimoji="1" lang="ja-JP" altLang="en-US" sz="1600" dirty="0"/>
          </a:p>
        </p:txBody>
      </p:sp>
      <p:pic>
        <p:nvPicPr>
          <p:cNvPr id="15" name="Picture 8" descr="https://4.bp.blogspot.com/-pX3VDqFvrOs/VCkbv5VSShI/AAAAAAAAnL8/dMnwQHL1X5s/s800/yajirushi04_hayai.png">
            <a:extLst>
              <a:ext uri="{FF2B5EF4-FFF2-40B4-BE49-F238E27FC236}">
                <a16:creationId xmlns:a16="http://schemas.microsoft.com/office/drawing/2014/main" id="{A540B695-071D-4DEF-9862-7178C15A4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33998" y="7894210"/>
            <a:ext cx="488965" cy="310286"/>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C7525E1E-105C-47E9-A5F1-2851A0AB21E2}"/>
              </a:ext>
            </a:extLst>
          </p:cNvPr>
          <p:cNvPicPr>
            <a:picLocks noChangeAspect="1"/>
          </p:cNvPicPr>
          <p:nvPr/>
        </p:nvPicPr>
        <p:blipFill>
          <a:blip r:embed="rId3"/>
          <a:stretch>
            <a:fillRect/>
          </a:stretch>
        </p:blipFill>
        <p:spPr>
          <a:xfrm>
            <a:off x="1006559" y="8293835"/>
            <a:ext cx="1097490" cy="1097490"/>
          </a:xfrm>
          <a:prstGeom prst="rect">
            <a:avLst/>
          </a:prstGeom>
        </p:spPr>
      </p:pic>
      <p:pic>
        <p:nvPicPr>
          <p:cNvPr id="17" name="図 16">
            <a:extLst>
              <a:ext uri="{FF2B5EF4-FFF2-40B4-BE49-F238E27FC236}">
                <a16:creationId xmlns:a16="http://schemas.microsoft.com/office/drawing/2014/main" id="{D51051B7-9D94-4E6A-8AE9-12ED95CFEEDA}"/>
              </a:ext>
            </a:extLst>
          </p:cNvPr>
          <p:cNvPicPr>
            <a:picLocks noChangeAspect="1"/>
          </p:cNvPicPr>
          <p:nvPr/>
        </p:nvPicPr>
        <p:blipFill>
          <a:blip r:embed="rId4"/>
          <a:stretch>
            <a:fillRect/>
          </a:stretch>
        </p:blipFill>
        <p:spPr>
          <a:xfrm>
            <a:off x="1304694" y="8484733"/>
            <a:ext cx="476981" cy="545733"/>
          </a:xfrm>
          <a:prstGeom prst="rect">
            <a:avLst/>
          </a:prstGeom>
        </p:spPr>
      </p:pic>
      <p:pic>
        <p:nvPicPr>
          <p:cNvPr id="1032" name="Picture 8" descr="健康な歯のお爺さんのイラスト">
            <a:extLst>
              <a:ext uri="{FF2B5EF4-FFF2-40B4-BE49-F238E27FC236}">
                <a16:creationId xmlns:a16="http://schemas.microsoft.com/office/drawing/2014/main" id="{F7B8DFF3-C285-4463-A027-E514122B2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9849" y="5839191"/>
            <a:ext cx="788820" cy="788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健康な歯のお婆さんのイラスト">
            <a:extLst>
              <a:ext uri="{FF2B5EF4-FFF2-40B4-BE49-F238E27FC236}">
                <a16:creationId xmlns:a16="http://schemas.microsoft.com/office/drawing/2014/main" id="{DAF40DA4-EEB7-4CC9-86D4-0BEA3277D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029" y="5839191"/>
            <a:ext cx="788820" cy="7888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介護施設のイラスト">
            <a:extLst>
              <a:ext uri="{FF2B5EF4-FFF2-40B4-BE49-F238E27FC236}">
                <a16:creationId xmlns:a16="http://schemas.microsoft.com/office/drawing/2014/main" id="{DAC24096-C3DB-42B1-B61E-B8E29DFC6B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4684" y="3919476"/>
            <a:ext cx="1858658" cy="1858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402D002-D7B4-4374-9238-46CCFD1E6D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383" y="4250070"/>
            <a:ext cx="2314026" cy="30853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歯医者のイラスト「治療中」">
            <a:extLst>
              <a:ext uri="{FF2B5EF4-FFF2-40B4-BE49-F238E27FC236}">
                <a16:creationId xmlns:a16="http://schemas.microsoft.com/office/drawing/2014/main" id="{9952B12D-8D3C-4583-8765-565BD046D9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4984" y="5470748"/>
            <a:ext cx="1486014" cy="14860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口の中のイラスト">
            <a:extLst>
              <a:ext uri="{FF2B5EF4-FFF2-40B4-BE49-F238E27FC236}">
                <a16:creationId xmlns:a16="http://schemas.microsoft.com/office/drawing/2014/main" id="{382B514F-090A-425D-AA60-A01AF4AFD2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3506" y="5922586"/>
            <a:ext cx="1257225" cy="12572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s://4.bp.blogspot.com/-pX3VDqFvrOs/VCkbv5VSShI/AAAAAAAAnL8/dMnwQHL1X5s/s800/yajirushi04_hayai.png">
            <a:extLst>
              <a:ext uri="{FF2B5EF4-FFF2-40B4-BE49-F238E27FC236}">
                <a16:creationId xmlns:a16="http://schemas.microsoft.com/office/drawing/2014/main" id="{50349A99-95E8-4ADF-A6F9-DCE49CFB2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44521">
            <a:off x="3929220" y="8203407"/>
            <a:ext cx="981901" cy="376759"/>
          </a:xfrm>
          <a:prstGeom prst="rect">
            <a:avLst/>
          </a:prstGeom>
          <a:noFill/>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EA745AE7-89D1-43CE-BBCB-EFF8F0FDED82}"/>
              </a:ext>
            </a:extLst>
          </p:cNvPr>
          <p:cNvSpPr/>
          <p:nvPr/>
        </p:nvSpPr>
        <p:spPr>
          <a:xfrm>
            <a:off x="1876765" y="8909326"/>
            <a:ext cx="1123321" cy="33362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Database</a:t>
            </a:r>
            <a:endParaRPr kumimoji="1" lang="ja-JP" altLang="en-US" sz="1200" b="1" dirty="0"/>
          </a:p>
        </p:txBody>
      </p:sp>
      <p:grpSp>
        <p:nvGrpSpPr>
          <p:cNvPr id="3" name="グループ化 2">
            <a:extLst>
              <a:ext uri="{FF2B5EF4-FFF2-40B4-BE49-F238E27FC236}">
                <a16:creationId xmlns:a16="http://schemas.microsoft.com/office/drawing/2014/main" id="{117AFC45-467D-4D15-B592-DC45AA391247}"/>
              </a:ext>
            </a:extLst>
          </p:cNvPr>
          <p:cNvGrpSpPr/>
          <p:nvPr/>
        </p:nvGrpSpPr>
        <p:grpSpPr>
          <a:xfrm>
            <a:off x="2863395" y="4036769"/>
            <a:ext cx="788820" cy="1097501"/>
            <a:chOff x="2735784" y="7580319"/>
            <a:chExt cx="1222807" cy="1697331"/>
          </a:xfrm>
        </p:grpSpPr>
        <p:pic>
          <p:nvPicPr>
            <p:cNvPr id="26" name="Picture 2" descr="https://3.bp.blogspot.com/-swZ71wjMAE8/XGjxvbZeGAI/AAAAAAABRbU/UrY2q58Xur0xbMHS0nZXh9_N_bGJnfG_QCLcBGAs/s800/computer_tablet1_blank.png">
              <a:extLst>
                <a:ext uri="{FF2B5EF4-FFF2-40B4-BE49-F238E27FC236}">
                  <a16:creationId xmlns:a16="http://schemas.microsoft.com/office/drawing/2014/main" id="{41D71261-42B6-4B4C-8039-E7BAD4965E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5784" y="7580319"/>
              <a:ext cx="1222807" cy="16973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6D3D954F-D3D0-44AC-ABB3-EF06D3CFE89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0053" t="11253" r="6013" b="46772"/>
            <a:stretch/>
          </p:blipFill>
          <p:spPr bwMode="auto">
            <a:xfrm>
              <a:off x="2789793" y="7711752"/>
              <a:ext cx="1092206" cy="143663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Eメールのイラスト">
            <a:extLst>
              <a:ext uri="{FF2B5EF4-FFF2-40B4-BE49-F238E27FC236}">
                <a16:creationId xmlns:a16="http://schemas.microsoft.com/office/drawing/2014/main" id="{73E03968-A2FE-4AAA-9DB6-EFBA9E0D6A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2762" y="7382987"/>
            <a:ext cx="798740" cy="79874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パソコンを使う家族のイラスト">
            <a:extLst>
              <a:ext uri="{FF2B5EF4-FFF2-40B4-BE49-F238E27FC236}">
                <a16:creationId xmlns:a16="http://schemas.microsoft.com/office/drawing/2014/main" id="{22DA584C-1B3D-40D1-B80B-511334F1C1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17236" y="7950052"/>
            <a:ext cx="1450534" cy="145053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7A0B40CC-E0CE-46FA-AB45-C1C85B9E4B22}"/>
              </a:ext>
            </a:extLst>
          </p:cNvPr>
          <p:cNvCxnSpPr/>
          <p:nvPr/>
        </p:nvCxnSpPr>
        <p:spPr>
          <a:xfrm flipH="1">
            <a:off x="2636912" y="4121754"/>
            <a:ext cx="244482" cy="12831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77BA723-A2E5-4B5F-9E7D-3D136A852881}"/>
              </a:ext>
            </a:extLst>
          </p:cNvPr>
          <p:cNvCxnSpPr>
            <a:cxnSpLocks/>
          </p:cNvCxnSpPr>
          <p:nvPr/>
        </p:nvCxnSpPr>
        <p:spPr>
          <a:xfrm flipH="1">
            <a:off x="2593046" y="5084324"/>
            <a:ext cx="329020" cy="210092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3D17CC9D-E7CA-45C1-9EA0-F9F2CA305FAB}"/>
              </a:ext>
            </a:extLst>
          </p:cNvPr>
          <p:cNvSpPr txBox="1"/>
          <p:nvPr/>
        </p:nvSpPr>
        <p:spPr>
          <a:xfrm>
            <a:off x="3941502" y="7666795"/>
            <a:ext cx="2661021" cy="307777"/>
          </a:xfrm>
          <a:prstGeom prst="rect">
            <a:avLst/>
          </a:prstGeom>
          <a:noFill/>
        </p:spPr>
        <p:txBody>
          <a:bodyPr wrap="square" rtlCol="0">
            <a:spAutoFit/>
          </a:bodyPr>
          <a:lstStyle/>
          <a:p>
            <a:r>
              <a:rPr lang="ja-JP" altLang="en-US" sz="1400" b="1" dirty="0"/>
              <a:t>◎</a:t>
            </a:r>
            <a:r>
              <a:rPr lang="en-US" altLang="ja-JP" sz="1400" b="1" dirty="0"/>
              <a:t> Email report to family</a:t>
            </a:r>
            <a:endParaRPr kumimoji="1" lang="ja-JP" altLang="en-US" sz="1400" b="1" dirty="0"/>
          </a:p>
        </p:txBody>
      </p:sp>
      <p:sp>
        <p:nvSpPr>
          <p:cNvPr id="40" name="テキスト ボックス 39">
            <a:extLst>
              <a:ext uri="{FF2B5EF4-FFF2-40B4-BE49-F238E27FC236}">
                <a16:creationId xmlns:a16="http://schemas.microsoft.com/office/drawing/2014/main" id="{FFD880AE-A801-47B1-9855-E339ED1A3769}"/>
              </a:ext>
            </a:extLst>
          </p:cNvPr>
          <p:cNvSpPr txBox="1"/>
          <p:nvPr/>
        </p:nvSpPr>
        <p:spPr>
          <a:xfrm>
            <a:off x="2959048" y="5134270"/>
            <a:ext cx="1916138" cy="307777"/>
          </a:xfrm>
          <a:prstGeom prst="rect">
            <a:avLst/>
          </a:prstGeom>
          <a:noFill/>
        </p:spPr>
        <p:txBody>
          <a:bodyPr wrap="square" rtlCol="0">
            <a:spAutoFit/>
          </a:bodyPr>
          <a:lstStyle/>
          <a:p>
            <a:r>
              <a:rPr lang="en-US" altLang="ja-JP" sz="1400" b="1" dirty="0"/>
              <a:t>Fill in chart using  iPad</a:t>
            </a:r>
            <a:endParaRPr kumimoji="1" lang="ja-JP" altLang="en-US" sz="1400" b="1" dirty="0"/>
          </a:p>
        </p:txBody>
      </p:sp>
      <p:pic>
        <p:nvPicPr>
          <p:cNvPr id="41" name="Picture 8" descr="https://4.bp.blogspot.com/-pX3VDqFvrOs/VCkbv5VSShI/AAAAAAAAnL8/dMnwQHL1X5s/s800/yajirushi04_hayai.png">
            <a:extLst>
              <a:ext uri="{FF2B5EF4-FFF2-40B4-BE49-F238E27FC236}">
                <a16:creationId xmlns:a16="http://schemas.microsoft.com/office/drawing/2014/main" id="{850CA26A-8E0B-4263-8D30-FE6C39517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423271" y="7894210"/>
            <a:ext cx="488965" cy="310286"/>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78E2AEB2-79D9-4119-8138-18212ED8B17E}"/>
              </a:ext>
            </a:extLst>
          </p:cNvPr>
          <p:cNvSpPr txBox="1"/>
          <p:nvPr/>
        </p:nvSpPr>
        <p:spPr>
          <a:xfrm>
            <a:off x="359241" y="7382987"/>
            <a:ext cx="2208602" cy="307777"/>
          </a:xfrm>
          <a:prstGeom prst="rect">
            <a:avLst/>
          </a:prstGeom>
          <a:noFill/>
        </p:spPr>
        <p:txBody>
          <a:bodyPr wrap="square" rtlCol="0">
            <a:spAutoFit/>
          </a:bodyPr>
          <a:lstStyle/>
          <a:p>
            <a:r>
              <a:rPr lang="en-US" altLang="ja-JP" sz="1400" b="1" dirty="0"/>
              <a:t>View past medical records</a:t>
            </a:r>
            <a:endParaRPr kumimoji="1" lang="ja-JP" altLang="en-US" sz="1400" b="1" dirty="0"/>
          </a:p>
        </p:txBody>
      </p:sp>
    </p:spTree>
    <p:extLst>
      <p:ext uri="{BB962C8B-B14F-4D97-AF65-F5344CB8AC3E}">
        <p14:creationId xmlns:p14="http://schemas.microsoft.com/office/powerpoint/2010/main" val="2055790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グラフィックス 28" descr="タブレット">
            <a:extLst>
              <a:ext uri="{FF2B5EF4-FFF2-40B4-BE49-F238E27FC236}">
                <a16:creationId xmlns:a16="http://schemas.microsoft.com/office/drawing/2014/main" id="{9230D76D-BBDA-4DAD-BEC2-F556AC0530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8158" y="5790916"/>
            <a:ext cx="2118536" cy="4130636"/>
          </a:xfrm>
          <a:prstGeom prst="rect">
            <a:avLst/>
          </a:prstGeom>
        </p:spPr>
      </p:pic>
      <p:sp>
        <p:nvSpPr>
          <p:cNvPr id="93" name="正方形/長方形 92">
            <a:extLst>
              <a:ext uri="{FF2B5EF4-FFF2-40B4-BE49-F238E27FC236}">
                <a16:creationId xmlns:a16="http://schemas.microsoft.com/office/drawing/2014/main" id="{031B6099-FB70-4A9A-A78B-78F87A9D56C2}"/>
              </a:ext>
            </a:extLst>
          </p:cNvPr>
          <p:cNvSpPr/>
          <p:nvPr/>
        </p:nvSpPr>
        <p:spPr>
          <a:xfrm>
            <a:off x="3122334" y="8016827"/>
            <a:ext cx="460083" cy="15368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rgbClr val="FF0000"/>
                </a:solidFill>
              </a:rPr>
              <a:t>２</a:t>
            </a:r>
            <a:r>
              <a:rPr lang="en-US" altLang="ja-JP" sz="1050" dirty="0">
                <a:solidFill>
                  <a:srgbClr val="FF0000"/>
                </a:solidFill>
              </a:rPr>
              <a:t>:</a:t>
            </a:r>
            <a:endParaRPr kumimoji="1" lang="ja-JP" altLang="en-US" sz="1050" dirty="0">
              <a:solidFill>
                <a:srgbClr val="FF0000"/>
              </a:solidFill>
            </a:endParaRPr>
          </a:p>
        </p:txBody>
      </p:sp>
      <p:sp>
        <p:nvSpPr>
          <p:cNvPr id="36" name="正方形/長方形 35">
            <a:extLst>
              <a:ext uri="{FF2B5EF4-FFF2-40B4-BE49-F238E27FC236}">
                <a16:creationId xmlns:a16="http://schemas.microsoft.com/office/drawing/2014/main" id="{4A888456-1748-4919-9EC1-0EDF16096369}"/>
              </a:ext>
            </a:extLst>
          </p:cNvPr>
          <p:cNvSpPr/>
          <p:nvPr/>
        </p:nvSpPr>
        <p:spPr>
          <a:xfrm>
            <a:off x="3116314" y="7806687"/>
            <a:ext cx="460083" cy="15368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１：</a:t>
            </a:r>
            <a:endParaRPr kumimoji="1" lang="ja-JP" altLang="en-US" sz="1050" dirty="0">
              <a:solidFill>
                <a:schemeClr val="tx1"/>
              </a:solidFill>
            </a:endParaRPr>
          </a:p>
        </p:txBody>
      </p:sp>
      <p:sp>
        <p:nvSpPr>
          <p:cNvPr id="94" name="正方形/長方形 93">
            <a:extLst>
              <a:ext uri="{FF2B5EF4-FFF2-40B4-BE49-F238E27FC236}">
                <a16:creationId xmlns:a16="http://schemas.microsoft.com/office/drawing/2014/main" id="{5DAA6E65-0B43-4DED-80D2-F41B1DB50C97}"/>
              </a:ext>
            </a:extLst>
          </p:cNvPr>
          <p:cNvSpPr/>
          <p:nvPr/>
        </p:nvSpPr>
        <p:spPr>
          <a:xfrm>
            <a:off x="3123942" y="8241504"/>
            <a:ext cx="460083" cy="15368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１：</a:t>
            </a:r>
            <a:endParaRPr kumimoji="1" lang="ja-JP" altLang="en-US" sz="1050" dirty="0">
              <a:solidFill>
                <a:schemeClr val="tx1"/>
              </a:solidFill>
            </a:endParaRPr>
          </a:p>
        </p:txBody>
      </p:sp>
      <p:sp>
        <p:nvSpPr>
          <p:cNvPr id="95" name="正方形/長方形 94">
            <a:extLst>
              <a:ext uri="{FF2B5EF4-FFF2-40B4-BE49-F238E27FC236}">
                <a16:creationId xmlns:a16="http://schemas.microsoft.com/office/drawing/2014/main" id="{80DA7F02-8CBC-4980-8748-DE33693BC5C1}"/>
              </a:ext>
            </a:extLst>
          </p:cNvPr>
          <p:cNvSpPr/>
          <p:nvPr/>
        </p:nvSpPr>
        <p:spPr>
          <a:xfrm>
            <a:off x="3122333" y="8455638"/>
            <a:ext cx="460083" cy="15368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２：</a:t>
            </a:r>
            <a:endParaRPr kumimoji="1" lang="ja-JP" altLang="en-US" sz="1050" dirty="0">
              <a:solidFill>
                <a:schemeClr val="tx1"/>
              </a:solidFill>
            </a:endParaRPr>
          </a:p>
        </p:txBody>
      </p:sp>
      <p:sp>
        <p:nvSpPr>
          <p:cNvPr id="19" name="テキスト ボックス 18"/>
          <p:cNvSpPr txBox="1"/>
          <p:nvPr/>
        </p:nvSpPr>
        <p:spPr>
          <a:xfrm>
            <a:off x="-4370" y="2381250"/>
            <a:ext cx="6858000" cy="465516"/>
          </a:xfrm>
          <a:prstGeom prst="rect">
            <a:avLst/>
          </a:prstGeom>
          <a:noFill/>
        </p:spPr>
        <p:txBody>
          <a:bodyPr wrap="square" tIns="54000" bIns="0" rtlCol="0" anchor="ctr">
            <a:noAutofit/>
          </a:bodyPr>
          <a:lstStyle/>
          <a:p>
            <a:pPr marL="133350"/>
            <a:r>
              <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データの一元管理と活用で品質管理の向上！</a:t>
            </a:r>
          </a:p>
        </p:txBody>
      </p:sp>
      <p:sp>
        <p:nvSpPr>
          <p:cNvPr id="3" name="矢印: 五方向 2">
            <a:extLst>
              <a:ext uri="{FF2B5EF4-FFF2-40B4-BE49-F238E27FC236}">
                <a16:creationId xmlns:a16="http://schemas.microsoft.com/office/drawing/2014/main" id="{98EF7760-83FF-4B26-B24C-9368B1CB1ACB}"/>
              </a:ext>
            </a:extLst>
          </p:cNvPr>
          <p:cNvSpPr/>
          <p:nvPr/>
        </p:nvSpPr>
        <p:spPr>
          <a:xfrm>
            <a:off x="255477" y="2152792"/>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096F764B-0648-4450-94F9-136FBBF0ECF4}"/>
              </a:ext>
            </a:extLst>
          </p:cNvPr>
          <p:cNvSpPr/>
          <p:nvPr/>
        </p:nvSpPr>
        <p:spPr>
          <a:xfrm>
            <a:off x="255477" y="2206798"/>
            <a:ext cx="6347046" cy="115725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a:t>
            </a:r>
            <a:r>
              <a:rPr lang="en-US" altLang="ja-JP" sz="1100" dirty="0">
                <a:solidFill>
                  <a:schemeClr val="tx1"/>
                </a:solidFill>
              </a:rPr>
              <a:t> Checking the tightening torque value before and after the endurance test (to check for looseness)</a:t>
            </a:r>
            <a:r>
              <a:rPr lang="en-US" sz="1100" dirty="0">
                <a:solidFill>
                  <a:schemeClr val="tx1"/>
                </a:solidFill>
              </a:rPr>
              <a:t>. The paper endurance test instruction and report sometimes does not match to the actual product.</a:t>
            </a:r>
            <a:endParaRPr lang="en-US" altLang="ja-JP" sz="1100" dirty="0">
              <a:solidFill>
                <a:schemeClr val="tx1"/>
              </a:solidFill>
            </a:endParaRPr>
          </a:p>
          <a:p>
            <a:r>
              <a:rPr lang="ja-JP" altLang="en-US" sz="1100" dirty="0">
                <a:solidFill>
                  <a:schemeClr val="tx1"/>
                </a:solidFill>
              </a:rPr>
              <a:t>・</a:t>
            </a:r>
            <a:r>
              <a:rPr lang="en-US" sz="1100" dirty="0">
                <a:solidFill>
                  <a:schemeClr val="tx1"/>
                </a:solidFill>
              </a:rPr>
              <a:t>There are times when a normal value is determined to be abnormal and an abnormal one normal, due to the threshold of the abnormal value being misread.</a:t>
            </a:r>
            <a:endParaRPr lang="en-US" altLang="ja-JP" sz="1100" dirty="0">
              <a:solidFill>
                <a:schemeClr val="tx1"/>
              </a:solidFill>
            </a:endParaRPr>
          </a:p>
          <a:p>
            <a:r>
              <a:rPr lang="ja-JP" altLang="en-US" sz="1100" dirty="0">
                <a:solidFill>
                  <a:schemeClr val="tx1"/>
                </a:solidFill>
              </a:rPr>
              <a:t>・</a:t>
            </a:r>
            <a:r>
              <a:rPr lang="en-US" altLang="ja-JP" sz="1100" dirty="0">
                <a:solidFill>
                  <a:schemeClr val="tx1"/>
                </a:solidFill>
              </a:rPr>
              <a:t>When </a:t>
            </a:r>
            <a:r>
              <a:rPr lang="en-US" sz="1100" dirty="0">
                <a:solidFill>
                  <a:schemeClr val="tx1"/>
                </a:solidFill>
              </a:rPr>
              <a:t>the endurance test results are inputted to a management system, double postings frequently occur and wasteful operations increase due to the paper report.</a:t>
            </a:r>
          </a:p>
        </p:txBody>
      </p:sp>
      <p:sp>
        <p:nvSpPr>
          <p:cNvPr id="6" name="矢印: 五方向 5">
            <a:extLst>
              <a:ext uri="{FF2B5EF4-FFF2-40B4-BE49-F238E27FC236}">
                <a16:creationId xmlns:a16="http://schemas.microsoft.com/office/drawing/2014/main" id="{8461D8A7-4973-4073-B0D7-621F463747A8}"/>
              </a:ext>
            </a:extLst>
          </p:cNvPr>
          <p:cNvSpPr/>
          <p:nvPr/>
        </p:nvSpPr>
        <p:spPr>
          <a:xfrm>
            <a:off x="255477" y="3674858"/>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80E2D0F1-27E2-4398-B489-02D00D289AD9}"/>
              </a:ext>
            </a:extLst>
          </p:cNvPr>
          <p:cNvSpPr/>
          <p:nvPr/>
        </p:nvSpPr>
        <p:spPr>
          <a:xfrm>
            <a:off x="255477" y="3739736"/>
            <a:ext cx="6347046" cy="17373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Succeeded in improving the accuracy of reporting and that of endurance test products and reports.</a:t>
            </a:r>
          </a:p>
          <a:p>
            <a:endParaRPr lang="ja-JP" altLang="en-US" sz="1050" dirty="0">
              <a:solidFill>
                <a:schemeClr val="tx1"/>
              </a:solidFill>
            </a:endParaRPr>
          </a:p>
          <a:p>
            <a:r>
              <a:rPr lang="ja-JP" altLang="en-US" sz="1050" dirty="0">
                <a:solidFill>
                  <a:schemeClr val="tx1"/>
                </a:solidFill>
              </a:rPr>
              <a:t> ▽ </a:t>
            </a:r>
            <a:r>
              <a:rPr lang="en-US" altLang="ja-JP" sz="1050" dirty="0">
                <a:solidFill>
                  <a:schemeClr val="tx1"/>
                </a:solidFill>
              </a:rPr>
              <a:t>How?</a:t>
            </a:r>
            <a:endParaRPr lang="ja-JP" altLang="en-US" sz="1050" dirty="0">
              <a:solidFill>
                <a:schemeClr val="tx1"/>
              </a:solidFill>
            </a:endParaRPr>
          </a:p>
          <a:p>
            <a:r>
              <a:rPr lang="en-US" sz="1050" dirty="0">
                <a:solidFill>
                  <a:schemeClr val="tx1"/>
                </a:solidFill>
              </a:rPr>
              <a:t>QR codes are pasted on the product or in places where endurance testing, and the corresponding check sheet is read from a custom menu to prevent inconsistencies between the actual endurance test and check sheet.</a:t>
            </a:r>
          </a:p>
          <a:p>
            <a:r>
              <a:rPr lang="en-US" sz="1050" dirty="0">
                <a:solidFill>
                  <a:schemeClr val="tx1"/>
                </a:solidFill>
              </a:rPr>
              <a:t>Abnormal values are also automatically determined by the numerical cluster in each test, and the color changes or an error  sign is shown. Therefore, abnormal values are easily noticed.</a:t>
            </a:r>
          </a:p>
          <a:p>
            <a:r>
              <a:rPr lang="en-US" sz="1050" dirty="0">
                <a:solidFill>
                  <a:schemeClr val="tx1"/>
                </a:solidFill>
              </a:rPr>
              <a:t>Endurance checkpoints can also be represented as schematics on the form, making it easy to grasp the checkpoints graphically. </a:t>
            </a:r>
            <a:r>
              <a:rPr lang="en-US" altLang="ja-JP" sz="1050" dirty="0">
                <a:solidFill>
                  <a:schemeClr val="tx1"/>
                </a:solidFill>
              </a:rPr>
              <a:t>The entered data is automatically converted to a database by PostgreSQL.</a:t>
            </a:r>
          </a:p>
        </p:txBody>
      </p:sp>
      <p:sp>
        <p:nvSpPr>
          <p:cNvPr id="9" name="四角形: 角を丸くする 8">
            <a:extLst>
              <a:ext uri="{FF2B5EF4-FFF2-40B4-BE49-F238E27FC236}">
                <a16:creationId xmlns:a16="http://schemas.microsoft.com/office/drawing/2014/main" id="{A5C6503C-BB0F-4525-AC08-E2A10E3E1A33}"/>
              </a:ext>
            </a:extLst>
          </p:cNvPr>
          <p:cNvSpPr/>
          <p:nvPr/>
        </p:nvSpPr>
        <p:spPr>
          <a:xfrm>
            <a:off x="255477" y="1140282"/>
            <a:ext cx="6347046" cy="585236"/>
          </a:xfrm>
          <a:prstGeom prst="roundRect">
            <a:avLst/>
          </a:prstGeom>
          <a:solidFill>
            <a:schemeClr val="bg1"/>
          </a:solidFill>
          <a:ln w="57150">
            <a:solidFill>
              <a:srgbClr val="E56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50" dirty="0">
                <a:solidFill>
                  <a:schemeClr val="tx1"/>
                </a:solidFill>
              </a:rPr>
              <a:t>【Applied</a:t>
            </a:r>
            <a:r>
              <a:rPr lang="ja-JP" altLang="en-US" sz="1350" dirty="0">
                <a:solidFill>
                  <a:schemeClr val="tx1"/>
                </a:solidFill>
              </a:rPr>
              <a:t> </a:t>
            </a:r>
            <a:r>
              <a:rPr lang="en-US" altLang="ja-JP" sz="1350" dirty="0">
                <a:solidFill>
                  <a:schemeClr val="tx1"/>
                </a:solidFill>
              </a:rPr>
              <a:t>work】</a:t>
            </a:r>
          </a:p>
          <a:p>
            <a:r>
              <a:rPr lang="en-US" sz="1350" dirty="0">
                <a:solidFill>
                  <a:schemeClr val="tx1"/>
                </a:solidFill>
              </a:rPr>
              <a:t>Endurance testing of products</a:t>
            </a:r>
          </a:p>
        </p:txBody>
      </p:sp>
      <p:pic>
        <p:nvPicPr>
          <p:cNvPr id="30" name="図 29">
            <a:extLst>
              <a:ext uri="{FF2B5EF4-FFF2-40B4-BE49-F238E27FC236}">
                <a16:creationId xmlns:a16="http://schemas.microsoft.com/office/drawing/2014/main" id="{F30569AA-35F5-4D05-B1F4-1B4FF848C5CD}"/>
              </a:ext>
            </a:extLst>
          </p:cNvPr>
          <p:cNvPicPr>
            <a:picLocks noChangeAspect="1"/>
          </p:cNvPicPr>
          <p:nvPr/>
        </p:nvPicPr>
        <p:blipFill>
          <a:blip r:embed="rId6"/>
          <a:stretch>
            <a:fillRect/>
          </a:stretch>
        </p:blipFill>
        <p:spPr>
          <a:xfrm>
            <a:off x="3884174" y="6755793"/>
            <a:ext cx="408825" cy="467753"/>
          </a:xfrm>
          <a:prstGeom prst="rect">
            <a:avLst/>
          </a:prstGeom>
        </p:spPr>
      </p:pic>
      <p:sp>
        <p:nvSpPr>
          <p:cNvPr id="37" name="正方形/長方形 36">
            <a:extLst>
              <a:ext uri="{FF2B5EF4-FFF2-40B4-BE49-F238E27FC236}">
                <a16:creationId xmlns:a16="http://schemas.microsoft.com/office/drawing/2014/main" id="{6CFDBAA7-FEFE-48B8-A581-80D59C81B55A}"/>
              </a:ext>
            </a:extLst>
          </p:cNvPr>
          <p:cNvSpPr/>
          <p:nvPr/>
        </p:nvSpPr>
        <p:spPr>
          <a:xfrm>
            <a:off x="2800789" y="7370073"/>
            <a:ext cx="618657" cy="2336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Exam</a:t>
            </a:r>
            <a:r>
              <a:rPr kumimoji="1" lang="ja-JP" altLang="en-US" sz="800" dirty="0">
                <a:solidFill>
                  <a:schemeClr val="tx1"/>
                </a:solidFill>
              </a:rPr>
              <a:t> </a:t>
            </a:r>
            <a:r>
              <a:rPr kumimoji="1" lang="en-US" altLang="ja-JP" sz="800" dirty="0">
                <a:solidFill>
                  <a:schemeClr val="tx1"/>
                </a:solidFill>
              </a:rPr>
              <a:t>name</a:t>
            </a:r>
            <a:endParaRPr kumimoji="1" lang="ja-JP" altLang="en-US" sz="800" dirty="0">
              <a:solidFill>
                <a:schemeClr val="tx1"/>
              </a:solidFill>
            </a:endParaRPr>
          </a:p>
        </p:txBody>
      </p:sp>
      <p:sp>
        <p:nvSpPr>
          <p:cNvPr id="39" name="正方形/長方形 38">
            <a:extLst>
              <a:ext uri="{FF2B5EF4-FFF2-40B4-BE49-F238E27FC236}">
                <a16:creationId xmlns:a16="http://schemas.microsoft.com/office/drawing/2014/main" id="{12526CA4-4916-4A53-90A4-38F87A743EB6}"/>
              </a:ext>
            </a:extLst>
          </p:cNvPr>
          <p:cNvSpPr/>
          <p:nvPr/>
        </p:nvSpPr>
        <p:spPr>
          <a:xfrm>
            <a:off x="2806435" y="7035930"/>
            <a:ext cx="607367" cy="24595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rPr>
              <a:t>Product</a:t>
            </a:r>
            <a:r>
              <a:rPr lang="ja-JP" altLang="en-US" sz="800" dirty="0">
                <a:solidFill>
                  <a:schemeClr val="tx1"/>
                </a:solidFill>
              </a:rPr>
              <a:t> </a:t>
            </a:r>
            <a:r>
              <a:rPr lang="en-US" altLang="ja-JP" sz="800" dirty="0">
                <a:solidFill>
                  <a:schemeClr val="tx1"/>
                </a:solidFill>
              </a:rPr>
              <a:t>name</a:t>
            </a:r>
            <a:endParaRPr kumimoji="1" lang="ja-JP" altLang="en-US" sz="800" dirty="0">
              <a:solidFill>
                <a:schemeClr val="tx1"/>
              </a:solidFill>
            </a:endParaRPr>
          </a:p>
        </p:txBody>
      </p:sp>
      <p:sp>
        <p:nvSpPr>
          <p:cNvPr id="40" name="テキスト ボックス 39">
            <a:extLst>
              <a:ext uri="{FF2B5EF4-FFF2-40B4-BE49-F238E27FC236}">
                <a16:creationId xmlns:a16="http://schemas.microsoft.com/office/drawing/2014/main" id="{D7B88631-DF95-4BEF-9E9D-16F12100C6AD}"/>
              </a:ext>
            </a:extLst>
          </p:cNvPr>
          <p:cNvSpPr txBox="1"/>
          <p:nvPr/>
        </p:nvSpPr>
        <p:spPr>
          <a:xfrm>
            <a:off x="2348880" y="5583894"/>
            <a:ext cx="2205993" cy="938719"/>
          </a:xfrm>
          <a:prstGeom prst="rect">
            <a:avLst/>
          </a:prstGeom>
          <a:noFill/>
        </p:spPr>
        <p:txBody>
          <a:bodyPr wrap="square" rtlCol="0">
            <a:spAutoFit/>
          </a:bodyPr>
          <a:lstStyle/>
          <a:p>
            <a:r>
              <a:rPr lang="en-US" altLang="ja-JP" sz="1100" dirty="0"/>
              <a:t>② At the point shown on the drawing, check and enter numerical values so that there are no mistakes. (Abnormal values change color.)</a:t>
            </a:r>
          </a:p>
        </p:txBody>
      </p:sp>
      <p:sp>
        <p:nvSpPr>
          <p:cNvPr id="63" name="矢印: 下 62">
            <a:extLst>
              <a:ext uri="{FF2B5EF4-FFF2-40B4-BE49-F238E27FC236}">
                <a16:creationId xmlns:a16="http://schemas.microsoft.com/office/drawing/2014/main" id="{17A2846D-D36C-4F89-85E6-3FC43DB282B7}"/>
              </a:ext>
            </a:extLst>
          </p:cNvPr>
          <p:cNvSpPr/>
          <p:nvPr/>
        </p:nvSpPr>
        <p:spPr>
          <a:xfrm rot="16200000">
            <a:off x="1831021" y="7396444"/>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64" name="テキスト ボックス 63">
            <a:extLst>
              <a:ext uri="{FF2B5EF4-FFF2-40B4-BE49-F238E27FC236}">
                <a16:creationId xmlns:a16="http://schemas.microsoft.com/office/drawing/2014/main" id="{143DA8FC-9117-4ED9-A298-CCA503507A49}"/>
              </a:ext>
            </a:extLst>
          </p:cNvPr>
          <p:cNvSpPr txBox="1"/>
          <p:nvPr/>
        </p:nvSpPr>
        <p:spPr>
          <a:xfrm>
            <a:off x="4437113" y="5519984"/>
            <a:ext cx="2429840" cy="1384995"/>
          </a:xfrm>
          <a:prstGeom prst="rect">
            <a:avLst/>
          </a:prstGeom>
          <a:noFill/>
        </p:spPr>
        <p:txBody>
          <a:bodyPr wrap="square" rtlCol="0">
            <a:spAutoFit/>
          </a:bodyPr>
          <a:lstStyle/>
          <a:p>
            <a:r>
              <a:rPr kumimoji="1" lang="ja-JP" altLang="en-US" sz="1100" dirty="0"/>
              <a:t>③</a:t>
            </a:r>
            <a:r>
              <a:rPr lang="en-US" dirty="0"/>
              <a:t> </a:t>
            </a:r>
            <a:r>
              <a:rPr lang="en-US" sz="1100" dirty="0"/>
              <a:t>The checking contents are managed in the database and transfer to other system automatically. Since it is possible to search and find necessary data in DB, it is also possible to refer to the results of endurance tests of similar products.</a:t>
            </a:r>
          </a:p>
        </p:txBody>
      </p:sp>
      <p:pic>
        <p:nvPicPr>
          <p:cNvPr id="55" name="グラフィックス 54" descr="工場">
            <a:extLst>
              <a:ext uri="{FF2B5EF4-FFF2-40B4-BE49-F238E27FC236}">
                <a16:creationId xmlns:a16="http://schemas.microsoft.com/office/drawing/2014/main" id="{E5910873-8E34-45AC-8A28-D3BA4B9C0B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950" y="6514819"/>
            <a:ext cx="1228926" cy="1228926"/>
          </a:xfrm>
          <a:prstGeom prst="rect">
            <a:avLst/>
          </a:prstGeom>
        </p:spPr>
      </p:pic>
      <p:pic>
        <p:nvPicPr>
          <p:cNvPr id="20" name="グラフィックス 19" descr="建設作業員">
            <a:extLst>
              <a:ext uri="{FF2B5EF4-FFF2-40B4-BE49-F238E27FC236}">
                <a16:creationId xmlns:a16="http://schemas.microsoft.com/office/drawing/2014/main" id="{29B51D36-1E96-42B0-915D-99D0D5879E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717" y="6849796"/>
            <a:ext cx="719978" cy="719978"/>
          </a:xfrm>
          <a:prstGeom prst="rect">
            <a:avLst/>
          </a:prstGeom>
        </p:spPr>
      </p:pic>
      <p:sp>
        <p:nvSpPr>
          <p:cNvPr id="60" name="テキスト ボックス 59">
            <a:extLst>
              <a:ext uri="{FF2B5EF4-FFF2-40B4-BE49-F238E27FC236}">
                <a16:creationId xmlns:a16="http://schemas.microsoft.com/office/drawing/2014/main" id="{DB194D48-EF38-4675-B5C9-09D3E6D21F5D}"/>
              </a:ext>
            </a:extLst>
          </p:cNvPr>
          <p:cNvSpPr txBox="1"/>
          <p:nvPr/>
        </p:nvSpPr>
        <p:spPr>
          <a:xfrm>
            <a:off x="58971" y="5585787"/>
            <a:ext cx="2205993" cy="1107996"/>
          </a:xfrm>
          <a:prstGeom prst="rect">
            <a:avLst/>
          </a:prstGeom>
          <a:noFill/>
        </p:spPr>
        <p:txBody>
          <a:bodyPr wrap="square" rtlCol="0">
            <a:spAutoFit/>
          </a:bodyPr>
          <a:lstStyle/>
          <a:p>
            <a:r>
              <a:rPr kumimoji="1" lang="ja-JP" altLang="en-US" sz="1100" dirty="0"/>
              <a:t>①</a:t>
            </a:r>
            <a:r>
              <a:rPr lang="en-US" altLang="ja-JP" sz="1100" dirty="0"/>
              <a:t>When reading the QR code that is attached to the product, an endurance check report is launched. Product names, endurance check items, and drawing information are entered in advance.</a:t>
            </a:r>
            <a:endParaRPr kumimoji="1" lang="en-US" altLang="ja-JP" sz="1100" dirty="0"/>
          </a:p>
        </p:txBody>
      </p:sp>
      <p:sp>
        <p:nvSpPr>
          <p:cNvPr id="18" name="正方形/長方形 17">
            <a:extLst>
              <a:ext uri="{FF2B5EF4-FFF2-40B4-BE49-F238E27FC236}">
                <a16:creationId xmlns:a16="http://schemas.microsoft.com/office/drawing/2014/main" id="{8D9535C2-2F52-4D53-96FB-510C60862FD7}"/>
              </a:ext>
            </a:extLst>
          </p:cNvPr>
          <p:cNvSpPr/>
          <p:nvPr/>
        </p:nvSpPr>
        <p:spPr>
          <a:xfrm>
            <a:off x="3655590" y="7809930"/>
            <a:ext cx="468528" cy="43088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319ED86B-610B-4B86-A8A6-CE94B8CF7AE3}"/>
              </a:ext>
            </a:extLst>
          </p:cNvPr>
          <p:cNvSpPr/>
          <p:nvPr/>
        </p:nvSpPr>
        <p:spPr>
          <a:xfrm>
            <a:off x="2864750" y="7812326"/>
            <a:ext cx="148042" cy="148042"/>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2" name="グラフィックス 51" descr="チェックマーク">
            <a:extLst>
              <a:ext uri="{FF2B5EF4-FFF2-40B4-BE49-F238E27FC236}">
                <a16:creationId xmlns:a16="http://schemas.microsoft.com/office/drawing/2014/main" id="{E11FF4F4-F902-4EB1-93D7-2DFB1B0ACB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15295" y="7674670"/>
            <a:ext cx="298409" cy="298409"/>
          </a:xfrm>
          <a:prstGeom prst="rect">
            <a:avLst/>
          </a:prstGeom>
        </p:spPr>
      </p:pic>
      <p:pic>
        <p:nvPicPr>
          <p:cNvPr id="26" name="グラフィックス 25" descr="プロセッサ">
            <a:extLst>
              <a:ext uri="{FF2B5EF4-FFF2-40B4-BE49-F238E27FC236}">
                <a16:creationId xmlns:a16="http://schemas.microsoft.com/office/drawing/2014/main" id="{655A26A0-AB8D-45EE-B9B7-CB22765F35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49754" y="7796546"/>
            <a:ext cx="468529" cy="468529"/>
          </a:xfrm>
          <a:prstGeom prst="rect">
            <a:avLst/>
          </a:prstGeom>
        </p:spPr>
      </p:pic>
      <p:pic>
        <p:nvPicPr>
          <p:cNvPr id="62" name="図 61">
            <a:extLst>
              <a:ext uri="{FF2B5EF4-FFF2-40B4-BE49-F238E27FC236}">
                <a16:creationId xmlns:a16="http://schemas.microsoft.com/office/drawing/2014/main" id="{AB749C4D-AAA0-42B9-9271-D1EA9EC069C9}"/>
              </a:ext>
            </a:extLst>
          </p:cNvPr>
          <p:cNvPicPr>
            <a:picLocks noChangeAspect="1"/>
          </p:cNvPicPr>
          <p:nvPr/>
        </p:nvPicPr>
        <p:blipFill>
          <a:blip r:embed="rId15"/>
          <a:stretch>
            <a:fillRect/>
          </a:stretch>
        </p:blipFill>
        <p:spPr>
          <a:xfrm>
            <a:off x="403389" y="8300660"/>
            <a:ext cx="351976" cy="351976"/>
          </a:xfrm>
          <a:prstGeom prst="rect">
            <a:avLst/>
          </a:prstGeom>
        </p:spPr>
      </p:pic>
      <p:pic>
        <p:nvPicPr>
          <p:cNvPr id="67" name="グラフィックス 66" descr="小槌">
            <a:extLst>
              <a:ext uri="{FF2B5EF4-FFF2-40B4-BE49-F238E27FC236}">
                <a16:creationId xmlns:a16="http://schemas.microsoft.com/office/drawing/2014/main" id="{536F9568-FA30-4B50-93DF-745234E2800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86707" y="7698186"/>
            <a:ext cx="544656" cy="544656"/>
          </a:xfrm>
          <a:prstGeom prst="rect">
            <a:avLst/>
          </a:prstGeom>
        </p:spPr>
      </p:pic>
      <p:pic>
        <p:nvPicPr>
          <p:cNvPr id="68" name="図 67">
            <a:extLst>
              <a:ext uri="{FF2B5EF4-FFF2-40B4-BE49-F238E27FC236}">
                <a16:creationId xmlns:a16="http://schemas.microsoft.com/office/drawing/2014/main" id="{DCF136ED-3060-4F19-9C5B-442AD3112B28}"/>
              </a:ext>
            </a:extLst>
          </p:cNvPr>
          <p:cNvPicPr>
            <a:picLocks noChangeAspect="1"/>
          </p:cNvPicPr>
          <p:nvPr/>
        </p:nvPicPr>
        <p:blipFill>
          <a:blip r:embed="rId15"/>
          <a:stretch>
            <a:fillRect/>
          </a:stretch>
        </p:blipFill>
        <p:spPr>
          <a:xfrm>
            <a:off x="1069769" y="8300660"/>
            <a:ext cx="351976" cy="351976"/>
          </a:xfrm>
          <a:prstGeom prst="rect">
            <a:avLst/>
          </a:prstGeom>
        </p:spPr>
      </p:pic>
      <p:pic>
        <p:nvPicPr>
          <p:cNvPr id="71" name="グラフィックス 70" descr="小槌">
            <a:extLst>
              <a:ext uri="{FF2B5EF4-FFF2-40B4-BE49-F238E27FC236}">
                <a16:creationId xmlns:a16="http://schemas.microsoft.com/office/drawing/2014/main" id="{D35F58A1-44BC-4564-9900-1E07459CA92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3087" y="7698186"/>
            <a:ext cx="544656" cy="544656"/>
          </a:xfrm>
          <a:prstGeom prst="rect">
            <a:avLst/>
          </a:prstGeom>
        </p:spPr>
      </p:pic>
      <p:pic>
        <p:nvPicPr>
          <p:cNvPr id="80" name="図 79">
            <a:extLst>
              <a:ext uri="{FF2B5EF4-FFF2-40B4-BE49-F238E27FC236}">
                <a16:creationId xmlns:a16="http://schemas.microsoft.com/office/drawing/2014/main" id="{47633ED9-0AB4-4E1D-B84C-B9897F9EE641}"/>
              </a:ext>
            </a:extLst>
          </p:cNvPr>
          <p:cNvPicPr>
            <a:picLocks noChangeAspect="1"/>
          </p:cNvPicPr>
          <p:nvPr/>
        </p:nvPicPr>
        <p:blipFill>
          <a:blip r:embed="rId15"/>
          <a:stretch>
            <a:fillRect/>
          </a:stretch>
        </p:blipFill>
        <p:spPr>
          <a:xfrm>
            <a:off x="1704882" y="8314095"/>
            <a:ext cx="351976" cy="351976"/>
          </a:xfrm>
          <a:prstGeom prst="rect">
            <a:avLst/>
          </a:prstGeom>
        </p:spPr>
      </p:pic>
      <p:pic>
        <p:nvPicPr>
          <p:cNvPr id="82" name="グラフィックス 81" descr="小槌">
            <a:extLst>
              <a:ext uri="{FF2B5EF4-FFF2-40B4-BE49-F238E27FC236}">
                <a16:creationId xmlns:a16="http://schemas.microsoft.com/office/drawing/2014/main" id="{D013A269-EC72-45C7-8D14-7E1EA483736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8200" y="7711621"/>
            <a:ext cx="544656" cy="544656"/>
          </a:xfrm>
          <a:prstGeom prst="rect">
            <a:avLst/>
          </a:prstGeom>
        </p:spPr>
      </p:pic>
      <p:sp>
        <p:nvSpPr>
          <p:cNvPr id="88" name="正方形/長方形 87">
            <a:extLst>
              <a:ext uri="{FF2B5EF4-FFF2-40B4-BE49-F238E27FC236}">
                <a16:creationId xmlns:a16="http://schemas.microsoft.com/office/drawing/2014/main" id="{968E845B-7625-4589-9158-B7BAF3E52A39}"/>
              </a:ext>
            </a:extLst>
          </p:cNvPr>
          <p:cNvSpPr/>
          <p:nvPr/>
        </p:nvSpPr>
        <p:spPr>
          <a:xfrm>
            <a:off x="3662110" y="8390285"/>
            <a:ext cx="468528" cy="43088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楕円 26">
            <a:extLst>
              <a:ext uri="{FF2B5EF4-FFF2-40B4-BE49-F238E27FC236}">
                <a16:creationId xmlns:a16="http://schemas.microsoft.com/office/drawing/2014/main" id="{7375599A-F795-4D7C-A74A-E4ED3A3D8E45}"/>
              </a:ext>
            </a:extLst>
          </p:cNvPr>
          <p:cNvSpPr/>
          <p:nvPr/>
        </p:nvSpPr>
        <p:spPr>
          <a:xfrm>
            <a:off x="3973197" y="8057498"/>
            <a:ext cx="215325" cy="19943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2</a:t>
            </a:r>
            <a:endParaRPr kumimoji="1" lang="ja-JP" altLang="en-US" sz="1050" dirty="0"/>
          </a:p>
        </p:txBody>
      </p:sp>
      <p:sp>
        <p:nvSpPr>
          <p:cNvPr id="89" name="楕円 88">
            <a:extLst>
              <a:ext uri="{FF2B5EF4-FFF2-40B4-BE49-F238E27FC236}">
                <a16:creationId xmlns:a16="http://schemas.microsoft.com/office/drawing/2014/main" id="{CA0D8FC0-B47D-4D5F-AEC9-013C20551B3B}"/>
              </a:ext>
            </a:extLst>
          </p:cNvPr>
          <p:cNvSpPr/>
          <p:nvPr/>
        </p:nvSpPr>
        <p:spPr>
          <a:xfrm>
            <a:off x="3637965" y="7773649"/>
            <a:ext cx="215325" cy="19943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1</a:t>
            </a:r>
            <a:endParaRPr kumimoji="1" lang="ja-JP" altLang="en-US" sz="1050" dirty="0"/>
          </a:p>
        </p:txBody>
      </p:sp>
      <p:sp>
        <p:nvSpPr>
          <p:cNvPr id="90" name="楕円 89">
            <a:extLst>
              <a:ext uri="{FF2B5EF4-FFF2-40B4-BE49-F238E27FC236}">
                <a16:creationId xmlns:a16="http://schemas.microsoft.com/office/drawing/2014/main" id="{4FF380ED-3D50-4335-9A69-C369E1F82CAA}"/>
              </a:ext>
            </a:extLst>
          </p:cNvPr>
          <p:cNvSpPr/>
          <p:nvPr/>
        </p:nvSpPr>
        <p:spPr>
          <a:xfrm>
            <a:off x="3556319" y="8642002"/>
            <a:ext cx="215325" cy="19943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2</a:t>
            </a:r>
            <a:endParaRPr kumimoji="1" lang="ja-JP" altLang="en-US" sz="1050" dirty="0"/>
          </a:p>
        </p:txBody>
      </p:sp>
      <p:pic>
        <p:nvPicPr>
          <p:cNvPr id="31" name="グラフィックス 30" descr="ビデオ カメラ">
            <a:extLst>
              <a:ext uri="{FF2B5EF4-FFF2-40B4-BE49-F238E27FC236}">
                <a16:creationId xmlns:a16="http://schemas.microsoft.com/office/drawing/2014/main" id="{2E0E4230-79D8-456A-B2BB-53E0EF9503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76357" y="8352398"/>
            <a:ext cx="457200" cy="457200"/>
          </a:xfrm>
          <a:prstGeom prst="rect">
            <a:avLst/>
          </a:prstGeom>
        </p:spPr>
      </p:pic>
      <p:sp>
        <p:nvSpPr>
          <p:cNvPr id="92" name="楕円 91">
            <a:extLst>
              <a:ext uri="{FF2B5EF4-FFF2-40B4-BE49-F238E27FC236}">
                <a16:creationId xmlns:a16="http://schemas.microsoft.com/office/drawing/2014/main" id="{1035B6AB-F043-4610-A926-E43911E68616}"/>
              </a:ext>
            </a:extLst>
          </p:cNvPr>
          <p:cNvSpPr/>
          <p:nvPr/>
        </p:nvSpPr>
        <p:spPr>
          <a:xfrm>
            <a:off x="3973859" y="8449960"/>
            <a:ext cx="215325" cy="19943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1</a:t>
            </a:r>
            <a:endParaRPr kumimoji="1" lang="ja-JP" altLang="en-US" sz="1050" dirty="0"/>
          </a:p>
        </p:txBody>
      </p:sp>
      <p:pic>
        <p:nvPicPr>
          <p:cNvPr id="33" name="図 32">
            <a:extLst>
              <a:ext uri="{FF2B5EF4-FFF2-40B4-BE49-F238E27FC236}">
                <a16:creationId xmlns:a16="http://schemas.microsoft.com/office/drawing/2014/main" id="{A5BE1EF8-0A2B-428A-8031-74355E1208BE}"/>
              </a:ext>
            </a:extLst>
          </p:cNvPr>
          <p:cNvPicPr>
            <a:picLocks noChangeAspect="1"/>
          </p:cNvPicPr>
          <p:nvPr/>
        </p:nvPicPr>
        <p:blipFill>
          <a:blip r:embed="rId20"/>
          <a:stretch>
            <a:fillRect/>
          </a:stretch>
        </p:blipFill>
        <p:spPr>
          <a:xfrm>
            <a:off x="4667598" y="7185248"/>
            <a:ext cx="1903695" cy="1123715"/>
          </a:xfrm>
          <a:prstGeom prst="rect">
            <a:avLst/>
          </a:prstGeom>
        </p:spPr>
      </p:pic>
      <p:sp>
        <p:nvSpPr>
          <p:cNvPr id="75" name="矢印: 下 74">
            <a:extLst>
              <a:ext uri="{FF2B5EF4-FFF2-40B4-BE49-F238E27FC236}">
                <a16:creationId xmlns:a16="http://schemas.microsoft.com/office/drawing/2014/main" id="{842D71C9-9DC4-4407-AF66-3A19FD56A98D}"/>
              </a:ext>
            </a:extLst>
          </p:cNvPr>
          <p:cNvSpPr/>
          <p:nvPr/>
        </p:nvSpPr>
        <p:spPr>
          <a:xfrm rot="16200000">
            <a:off x="4414204" y="7432077"/>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43" name="正方形/長方形 42">
            <a:extLst>
              <a:ext uri="{FF2B5EF4-FFF2-40B4-BE49-F238E27FC236}">
                <a16:creationId xmlns:a16="http://schemas.microsoft.com/office/drawing/2014/main" id="{311BDF14-F1C9-46F7-B423-DB7B05DBFC6A}"/>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55A53039-64B7-4405-B0C7-97C5E8237266}"/>
              </a:ext>
            </a:extLst>
          </p:cNvPr>
          <p:cNvSpPr txBox="1"/>
          <p:nvPr/>
        </p:nvSpPr>
        <p:spPr>
          <a:xfrm>
            <a:off x="4370" y="273222"/>
            <a:ext cx="6853630" cy="409632"/>
          </a:xfrm>
          <a:prstGeom prst="rect">
            <a:avLst/>
          </a:prstGeom>
          <a:noFill/>
        </p:spPr>
        <p:txBody>
          <a:bodyPr wrap="square" tIns="54000" bIns="0" rtlCol="0" anchor="ctr">
            <a:noAutofit/>
          </a:bodyPr>
          <a:lstStyle/>
          <a:p>
            <a:pPr marL="177800" lvl="0" algn="ctr"/>
            <a:r>
              <a:rPr lang="en-US" altLang="ja-JP"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Prevent mistakes when checking endurance tests</a:t>
            </a:r>
            <a:endParaRPr lang="ja-JP" altLang="en-US"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a:extLst>
              <a:ext uri="{FF2B5EF4-FFF2-40B4-BE49-F238E27FC236}">
                <a16:creationId xmlns:a16="http://schemas.microsoft.com/office/drawing/2014/main" id="{6288EA64-186D-47B0-98DE-25DE14C0D1FB}"/>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Professional</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Production</a:t>
            </a:r>
            <a:endParaRPr kumimoji="1" lang="ja-JP" altLang="en-US" sz="1400" dirty="0">
              <a:solidFill>
                <a:schemeClr val="tx1">
                  <a:lumMod val="75000"/>
                  <a:lumOff val="25000"/>
                </a:schemeClr>
              </a:solidFill>
            </a:endParaRPr>
          </a:p>
        </p:txBody>
      </p:sp>
      <p:sp>
        <p:nvSpPr>
          <p:cNvPr id="46" name="テキスト ボックス 3">
            <a:extLst>
              <a:ext uri="{FF2B5EF4-FFF2-40B4-BE49-F238E27FC236}">
                <a16:creationId xmlns:a16="http://schemas.microsoft.com/office/drawing/2014/main" id="{A0532D62-63D7-4B02-B706-6AFC2FD4A913}"/>
              </a:ext>
            </a:extLst>
          </p:cNvPr>
          <p:cNvSpPr txBox="1"/>
          <p:nvPr/>
        </p:nvSpPr>
        <p:spPr>
          <a:xfrm>
            <a:off x="294927" y="1824262"/>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47" name="テキスト ボックス 6">
            <a:extLst>
              <a:ext uri="{FF2B5EF4-FFF2-40B4-BE49-F238E27FC236}">
                <a16:creationId xmlns:a16="http://schemas.microsoft.com/office/drawing/2014/main" id="{22AFE384-30E6-480A-BA58-B12DA6F12D0C}"/>
              </a:ext>
            </a:extLst>
          </p:cNvPr>
          <p:cNvSpPr txBox="1"/>
          <p:nvPr/>
        </p:nvSpPr>
        <p:spPr>
          <a:xfrm>
            <a:off x="270891" y="3382615"/>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205030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グラフィックス 52" descr="プリンター">
            <a:extLst>
              <a:ext uri="{FF2B5EF4-FFF2-40B4-BE49-F238E27FC236}">
                <a16:creationId xmlns:a16="http://schemas.microsoft.com/office/drawing/2014/main" id="{913B3940-1923-4CD8-B0DB-DF3A469EB2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4237" y="5827552"/>
            <a:ext cx="774019" cy="774019"/>
          </a:xfrm>
          <a:prstGeom prst="rect">
            <a:avLst/>
          </a:prstGeom>
        </p:spPr>
      </p:pic>
      <p:sp>
        <p:nvSpPr>
          <p:cNvPr id="19" name="テキスト ボックス 18"/>
          <p:cNvSpPr txBox="1"/>
          <p:nvPr/>
        </p:nvSpPr>
        <p:spPr>
          <a:xfrm>
            <a:off x="-4370" y="2381250"/>
            <a:ext cx="6858000" cy="465516"/>
          </a:xfrm>
          <a:prstGeom prst="rect">
            <a:avLst/>
          </a:prstGeom>
          <a:noFill/>
        </p:spPr>
        <p:txBody>
          <a:bodyPr wrap="square" tIns="54000" bIns="0" rtlCol="0" anchor="ctr">
            <a:noAutofit/>
          </a:bodyPr>
          <a:lstStyle/>
          <a:p>
            <a:pPr marL="133350"/>
            <a:r>
              <a:rPr lang="en-US" altLang="ja-JP" dirty="0">
                <a:solidFill>
                  <a:schemeClr val="bg1"/>
                </a:solidFill>
                <a:latin typeface="メイリオ" panose="020B0604030504040204" pitchFamily="50" charset="-128"/>
                <a:ea typeface="メイリオ" panose="020B0604030504040204" pitchFamily="50" charset="-128"/>
              </a:rPr>
              <a:t>VA</a:t>
            </a:r>
            <a:r>
              <a:rPr lang="ja-JP" altLang="en-US" dirty="0">
                <a:solidFill>
                  <a:schemeClr val="bg1"/>
                </a:solidFill>
                <a:latin typeface="メイリオ" panose="020B0604030504040204" pitchFamily="50" charset="-128"/>
                <a:ea typeface="メイリオ" panose="020B0604030504040204" pitchFamily="50" charset="-128"/>
              </a:rPr>
              <a:t>提案書の記入効率化、データ化工数削減</a:t>
            </a:r>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矢印: 五方向 2">
            <a:extLst>
              <a:ext uri="{FF2B5EF4-FFF2-40B4-BE49-F238E27FC236}">
                <a16:creationId xmlns:a16="http://schemas.microsoft.com/office/drawing/2014/main" id="{B7EB68B9-ECD1-4386-8BA9-C3B4CE6D1FC9}"/>
              </a:ext>
            </a:extLst>
          </p:cNvPr>
          <p:cNvSpPr/>
          <p:nvPr/>
        </p:nvSpPr>
        <p:spPr>
          <a:xfrm>
            <a:off x="255477" y="2152792"/>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493D1CC9-96F0-4149-925D-4B0169ECF74A}"/>
              </a:ext>
            </a:extLst>
          </p:cNvPr>
          <p:cNvSpPr/>
          <p:nvPr/>
        </p:nvSpPr>
        <p:spPr>
          <a:xfrm>
            <a:off x="255477" y="2206798"/>
            <a:ext cx="6347046" cy="115725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a:t>
            </a:r>
            <a:r>
              <a:rPr lang="en-US" sz="1200" dirty="0">
                <a:solidFill>
                  <a:schemeClr val="tx1"/>
                </a:solidFill>
              </a:rPr>
              <a:t>Issues at teardown study meetings with many suppliers.</a:t>
            </a:r>
            <a:endParaRPr lang="ja-JP" altLang="en-US" sz="1200" dirty="0">
              <a:solidFill>
                <a:schemeClr val="tx1"/>
              </a:solidFill>
            </a:endParaRPr>
          </a:p>
          <a:p>
            <a:r>
              <a:rPr lang="ja-JP" altLang="en-US" sz="1200" dirty="0">
                <a:solidFill>
                  <a:schemeClr val="tx1"/>
                </a:solidFill>
              </a:rPr>
              <a:t>・</a:t>
            </a:r>
            <a:r>
              <a:rPr lang="en-US" sz="1200" dirty="0">
                <a:solidFill>
                  <a:schemeClr val="tx1"/>
                </a:solidFill>
              </a:rPr>
              <a:t>Teardown of collaborative products from other companies and filling in suggestions for improvement of (our) products and parts, a considerable amount of paper is generated, taking a lot of man-hours for aggregation, conversion to electronic data, and analysis.</a:t>
            </a:r>
          </a:p>
          <a:p>
            <a:endParaRPr lang="ja-JP" altLang="en-US" sz="1200" dirty="0">
              <a:solidFill>
                <a:schemeClr val="tx1"/>
              </a:solidFill>
            </a:endParaRPr>
          </a:p>
        </p:txBody>
      </p:sp>
      <p:sp>
        <p:nvSpPr>
          <p:cNvPr id="6" name="矢印: 五方向 5">
            <a:extLst>
              <a:ext uri="{FF2B5EF4-FFF2-40B4-BE49-F238E27FC236}">
                <a16:creationId xmlns:a16="http://schemas.microsoft.com/office/drawing/2014/main" id="{CABDB595-2AEC-4635-A647-FAFC26C76718}"/>
              </a:ext>
            </a:extLst>
          </p:cNvPr>
          <p:cNvSpPr/>
          <p:nvPr/>
        </p:nvSpPr>
        <p:spPr>
          <a:xfrm>
            <a:off x="255477" y="3674858"/>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137BE78B-FD75-4E6D-ABB6-B735BB594E2F}"/>
              </a:ext>
            </a:extLst>
          </p:cNvPr>
          <p:cNvSpPr/>
          <p:nvPr/>
        </p:nvSpPr>
        <p:spPr>
          <a:xfrm>
            <a:off x="255477" y="3728864"/>
            <a:ext cx="6347046" cy="170751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b="1" dirty="0">
              <a:solidFill>
                <a:schemeClr val="tx1"/>
              </a:solidFill>
            </a:endParaRPr>
          </a:p>
          <a:p>
            <a:r>
              <a:rPr lang="en-US" sz="1000" b="1" dirty="0">
                <a:solidFill>
                  <a:schemeClr val="tx1"/>
                </a:solidFill>
              </a:rPr>
              <a:t>Proposal creation efficiency of teardown participants is markedly improved.</a:t>
            </a:r>
          </a:p>
          <a:p>
            <a:r>
              <a:rPr lang="en-US" sz="1000" b="1" dirty="0">
                <a:solidFill>
                  <a:schemeClr val="tx1"/>
                </a:solidFill>
              </a:rPr>
              <a:t>More improvement proposals are gathered than before, and the tabulation work becomes easier.</a:t>
            </a:r>
            <a:endParaRPr lang="en-US" altLang="ja-JP" sz="1000" b="1" dirty="0">
              <a:solidFill>
                <a:schemeClr val="tx1"/>
              </a:solidFill>
            </a:endParaRPr>
          </a:p>
          <a:p>
            <a:r>
              <a:rPr lang="ja-JP" altLang="en-US" sz="1000" b="1" dirty="0">
                <a:solidFill>
                  <a:schemeClr val="tx1"/>
                </a:solidFill>
              </a:rPr>
              <a:t>▽ </a:t>
            </a:r>
            <a:r>
              <a:rPr lang="en-US" altLang="ja-JP" sz="1000" b="1" dirty="0">
                <a:solidFill>
                  <a:schemeClr val="tx1"/>
                </a:solidFill>
              </a:rPr>
              <a:t>How?</a:t>
            </a:r>
            <a:endParaRPr lang="ja-JP" altLang="en-US" sz="1000" b="1" dirty="0">
              <a:solidFill>
                <a:schemeClr val="tx1"/>
              </a:solidFill>
            </a:endParaRPr>
          </a:p>
          <a:p>
            <a:r>
              <a:rPr lang="en-US" sz="1000" b="1" dirty="0">
                <a:solidFill>
                  <a:schemeClr val="tx1"/>
                </a:solidFill>
              </a:rPr>
              <a:t>QR codes for teardown participant information obtained in advance during registration.</a:t>
            </a:r>
            <a:endParaRPr lang="ja-JP" altLang="en-US" sz="1000" b="1" dirty="0">
              <a:solidFill>
                <a:schemeClr val="tx1"/>
              </a:solidFill>
            </a:endParaRPr>
          </a:p>
          <a:p>
            <a:r>
              <a:rPr lang="en-US" sz="1000" b="1" dirty="0">
                <a:solidFill>
                  <a:schemeClr val="tx1"/>
                </a:solidFill>
              </a:rPr>
              <a:t>Documents can be drafted after development by barcode reading drafts with participant information in the code in the form.</a:t>
            </a:r>
            <a:endParaRPr lang="ja-JP" altLang="en-US" sz="1000" b="1" dirty="0">
              <a:solidFill>
                <a:schemeClr val="tx1"/>
              </a:solidFill>
            </a:endParaRPr>
          </a:p>
          <a:p>
            <a:r>
              <a:rPr lang="en-US" sz="1000" b="1" dirty="0">
                <a:solidFill>
                  <a:schemeClr val="tx1"/>
                </a:solidFill>
              </a:rPr>
              <a:t>Since the same form can be launched by quoting basic information of the participants at the same time as saving after completing the entry, details can be filled in efficiently.</a:t>
            </a:r>
            <a:endParaRPr lang="en-US" altLang="ja-JP" sz="1000" b="1" dirty="0">
              <a:solidFill>
                <a:schemeClr val="tx1"/>
              </a:solidFill>
            </a:endParaRPr>
          </a:p>
          <a:p>
            <a:r>
              <a:rPr lang="en-US" sz="1000" b="1" dirty="0">
                <a:solidFill>
                  <a:schemeClr val="tx1"/>
                </a:solidFill>
              </a:rPr>
              <a:t>Basic information on the contents of the first draft (book information, participant information, and the main part of the proposal) need not be entered for the second and subsequent sheets.</a:t>
            </a:r>
            <a:endParaRPr lang="ja-JP" altLang="en-US" sz="1000" b="1" dirty="0">
              <a:solidFill>
                <a:schemeClr val="tx1"/>
              </a:solidFill>
            </a:endParaRPr>
          </a:p>
          <a:p>
            <a:r>
              <a:rPr lang="en-US" sz="1000" b="1" dirty="0">
                <a:solidFill>
                  <a:schemeClr val="tx1"/>
                </a:solidFill>
              </a:rPr>
              <a:t>You can also use CSV to batch output data and/or link to external systems for totals after filling in.</a:t>
            </a:r>
          </a:p>
          <a:p>
            <a:endParaRPr lang="ja-JP" altLang="en-US" sz="1000" b="1" dirty="0">
              <a:solidFill>
                <a:schemeClr val="tx1"/>
              </a:solidFill>
            </a:endParaRPr>
          </a:p>
        </p:txBody>
      </p:sp>
      <p:sp>
        <p:nvSpPr>
          <p:cNvPr id="9" name="四角形: 角を丸くする 8">
            <a:extLst>
              <a:ext uri="{FF2B5EF4-FFF2-40B4-BE49-F238E27FC236}">
                <a16:creationId xmlns:a16="http://schemas.microsoft.com/office/drawing/2014/main" id="{B30C316D-222A-4E74-B577-451C293272E4}"/>
              </a:ext>
            </a:extLst>
          </p:cNvPr>
          <p:cNvSpPr/>
          <p:nvPr/>
        </p:nvSpPr>
        <p:spPr>
          <a:xfrm>
            <a:off x="255477" y="1140282"/>
            <a:ext cx="6347046" cy="585236"/>
          </a:xfrm>
          <a:prstGeom prst="roundRect">
            <a:avLst/>
          </a:prstGeom>
          <a:solidFill>
            <a:schemeClr val="bg1"/>
          </a:solidFill>
          <a:ln w="57150">
            <a:solidFill>
              <a:srgbClr val="E56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50" dirty="0">
                <a:solidFill>
                  <a:schemeClr val="tx1"/>
                </a:solidFill>
              </a:rPr>
              <a:t>【Applied</a:t>
            </a:r>
            <a:r>
              <a:rPr lang="ja-JP" altLang="en-US" sz="1350" dirty="0">
                <a:solidFill>
                  <a:schemeClr val="tx1"/>
                </a:solidFill>
              </a:rPr>
              <a:t> </a:t>
            </a:r>
            <a:r>
              <a:rPr lang="en-US" altLang="ja-JP" sz="1350" dirty="0">
                <a:solidFill>
                  <a:schemeClr val="tx1"/>
                </a:solidFill>
              </a:rPr>
              <a:t>work】</a:t>
            </a:r>
          </a:p>
          <a:p>
            <a:r>
              <a:rPr lang="en-US" altLang="ja-JP" sz="1350" dirty="0">
                <a:solidFill>
                  <a:schemeClr val="tx1"/>
                </a:solidFill>
              </a:rPr>
              <a:t>Completion of Teardown Review Form</a:t>
            </a:r>
          </a:p>
        </p:txBody>
      </p:sp>
      <p:pic>
        <p:nvPicPr>
          <p:cNvPr id="23" name="グラフィックス 22" descr="分岐図">
            <a:extLst>
              <a:ext uri="{FF2B5EF4-FFF2-40B4-BE49-F238E27FC236}">
                <a16:creationId xmlns:a16="http://schemas.microsoft.com/office/drawing/2014/main" id="{EFC9A2CB-D809-48EB-89E7-7F1660D360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451532" y="8410666"/>
            <a:ext cx="914400" cy="914400"/>
          </a:xfrm>
          <a:prstGeom prst="rect">
            <a:avLst/>
          </a:prstGeom>
        </p:spPr>
      </p:pic>
      <p:sp>
        <p:nvSpPr>
          <p:cNvPr id="24" name="矢印: 下 23">
            <a:extLst>
              <a:ext uri="{FF2B5EF4-FFF2-40B4-BE49-F238E27FC236}">
                <a16:creationId xmlns:a16="http://schemas.microsoft.com/office/drawing/2014/main" id="{45BBB265-FC71-4B49-B8B1-F92A7397A751}"/>
              </a:ext>
            </a:extLst>
          </p:cNvPr>
          <p:cNvSpPr/>
          <p:nvPr/>
        </p:nvSpPr>
        <p:spPr>
          <a:xfrm>
            <a:off x="1083193" y="7027197"/>
            <a:ext cx="292189" cy="55527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pic>
        <p:nvPicPr>
          <p:cNvPr id="36" name="グラフィックス 35" descr="タブレット">
            <a:extLst>
              <a:ext uri="{FF2B5EF4-FFF2-40B4-BE49-F238E27FC236}">
                <a16:creationId xmlns:a16="http://schemas.microsoft.com/office/drawing/2014/main" id="{BB97C226-702A-40DE-B555-BF6FACC615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40496" y="5793512"/>
            <a:ext cx="2180392" cy="2104143"/>
          </a:xfrm>
          <a:prstGeom prst="rect">
            <a:avLst/>
          </a:prstGeom>
        </p:spPr>
      </p:pic>
      <p:pic>
        <p:nvPicPr>
          <p:cNvPr id="38" name="グラフィックス 37" descr="工場">
            <a:extLst>
              <a:ext uri="{FF2B5EF4-FFF2-40B4-BE49-F238E27FC236}">
                <a16:creationId xmlns:a16="http://schemas.microsoft.com/office/drawing/2014/main" id="{6F3CFFB9-7E1D-46DE-B706-350F21A595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8159" y="7416379"/>
            <a:ext cx="1228926" cy="1228926"/>
          </a:xfrm>
          <a:prstGeom prst="rect">
            <a:avLst/>
          </a:prstGeom>
        </p:spPr>
      </p:pic>
      <p:pic>
        <p:nvPicPr>
          <p:cNvPr id="40" name="グラフィックス 39" descr="モニター">
            <a:extLst>
              <a:ext uri="{FF2B5EF4-FFF2-40B4-BE49-F238E27FC236}">
                <a16:creationId xmlns:a16="http://schemas.microsoft.com/office/drawing/2014/main" id="{B99579C1-0428-4900-8234-2F1B3CD93B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5933" y="5955685"/>
            <a:ext cx="774018" cy="774018"/>
          </a:xfrm>
          <a:prstGeom prst="rect">
            <a:avLst/>
          </a:prstGeom>
        </p:spPr>
      </p:pic>
      <p:sp>
        <p:nvSpPr>
          <p:cNvPr id="41" name="テキスト ボックス 40">
            <a:extLst>
              <a:ext uri="{FF2B5EF4-FFF2-40B4-BE49-F238E27FC236}">
                <a16:creationId xmlns:a16="http://schemas.microsoft.com/office/drawing/2014/main" id="{61AA6714-3EE9-4AE6-8C4C-4219280713C6}"/>
              </a:ext>
            </a:extLst>
          </p:cNvPr>
          <p:cNvSpPr txBox="1"/>
          <p:nvPr/>
        </p:nvSpPr>
        <p:spPr>
          <a:xfrm>
            <a:off x="836079" y="6039653"/>
            <a:ext cx="646658" cy="523220"/>
          </a:xfrm>
          <a:prstGeom prst="rect">
            <a:avLst/>
          </a:prstGeom>
          <a:noFill/>
        </p:spPr>
        <p:txBody>
          <a:bodyPr wrap="square" rtlCol="0">
            <a:spAutoFit/>
          </a:bodyPr>
          <a:lstStyle/>
          <a:p>
            <a:pPr algn="ctr"/>
            <a:r>
              <a:rPr lang="en-US" altLang="ja-JP" sz="700" dirty="0"/>
              <a:t>Study</a:t>
            </a:r>
            <a:r>
              <a:rPr lang="ja-JP" altLang="en-US" sz="700" dirty="0"/>
              <a:t> </a:t>
            </a:r>
            <a:r>
              <a:rPr lang="en-US" altLang="ja-JP" sz="700" dirty="0"/>
              <a:t>meeting</a:t>
            </a:r>
            <a:r>
              <a:rPr lang="ja-JP" altLang="en-US" sz="700" dirty="0"/>
              <a:t> </a:t>
            </a:r>
            <a:r>
              <a:rPr lang="en-US" altLang="ja-JP" sz="700" dirty="0"/>
              <a:t>reception</a:t>
            </a:r>
            <a:r>
              <a:rPr lang="ja-JP" altLang="en-US" sz="700" dirty="0"/>
              <a:t> </a:t>
            </a:r>
            <a:r>
              <a:rPr lang="en-US" altLang="ja-JP" sz="700" dirty="0"/>
              <a:t>system</a:t>
            </a:r>
            <a:endParaRPr kumimoji="1" lang="ja-JP" altLang="en-US" sz="700" dirty="0"/>
          </a:p>
        </p:txBody>
      </p:sp>
      <p:sp>
        <p:nvSpPr>
          <p:cNvPr id="42" name="テキスト ボックス 41">
            <a:extLst>
              <a:ext uri="{FF2B5EF4-FFF2-40B4-BE49-F238E27FC236}">
                <a16:creationId xmlns:a16="http://schemas.microsoft.com/office/drawing/2014/main" id="{7AD1ADB0-3871-43FE-804C-5C382FD68E03}"/>
              </a:ext>
            </a:extLst>
          </p:cNvPr>
          <p:cNvSpPr txBox="1"/>
          <p:nvPr/>
        </p:nvSpPr>
        <p:spPr>
          <a:xfrm>
            <a:off x="345196" y="5675995"/>
            <a:ext cx="1472372" cy="261610"/>
          </a:xfrm>
          <a:prstGeom prst="rect">
            <a:avLst/>
          </a:prstGeom>
          <a:noFill/>
        </p:spPr>
        <p:txBody>
          <a:bodyPr wrap="square" rtlCol="0">
            <a:spAutoFit/>
          </a:bodyPr>
          <a:lstStyle/>
          <a:p>
            <a:r>
              <a:rPr kumimoji="1" lang="ja-JP" altLang="en-US" sz="1100" dirty="0"/>
              <a:t>①</a:t>
            </a:r>
            <a:r>
              <a:rPr lang="ja-JP" altLang="en-US" sz="1100" dirty="0"/>
              <a:t> </a:t>
            </a:r>
            <a:r>
              <a:rPr lang="en-US" altLang="ja-JP" sz="1100" dirty="0"/>
              <a:t>Advance</a:t>
            </a:r>
            <a:r>
              <a:rPr lang="ja-JP" altLang="en-US" sz="1100" dirty="0"/>
              <a:t> </a:t>
            </a:r>
            <a:r>
              <a:rPr lang="en-US" altLang="ja-JP" sz="1100" dirty="0"/>
              <a:t>reception</a:t>
            </a:r>
            <a:endParaRPr kumimoji="1" lang="ja-JP" altLang="en-US" sz="1100" dirty="0"/>
          </a:p>
        </p:txBody>
      </p:sp>
      <p:pic>
        <p:nvPicPr>
          <p:cNvPr id="26" name="グラフィックス 25" descr="建設作業員">
            <a:extLst>
              <a:ext uri="{FF2B5EF4-FFF2-40B4-BE49-F238E27FC236}">
                <a16:creationId xmlns:a16="http://schemas.microsoft.com/office/drawing/2014/main" id="{65501763-2520-4971-BBEA-D46A6C1BFF0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5582" y="6097166"/>
            <a:ext cx="719978" cy="719978"/>
          </a:xfrm>
          <a:prstGeom prst="rect">
            <a:avLst/>
          </a:prstGeom>
        </p:spPr>
      </p:pic>
      <p:pic>
        <p:nvPicPr>
          <p:cNvPr id="44" name="図 43">
            <a:extLst>
              <a:ext uri="{FF2B5EF4-FFF2-40B4-BE49-F238E27FC236}">
                <a16:creationId xmlns:a16="http://schemas.microsoft.com/office/drawing/2014/main" id="{23238B48-7649-409F-B434-A394EB04689F}"/>
              </a:ext>
            </a:extLst>
          </p:cNvPr>
          <p:cNvPicPr>
            <a:picLocks noChangeAspect="1"/>
          </p:cNvPicPr>
          <p:nvPr/>
        </p:nvPicPr>
        <p:blipFill>
          <a:blip r:embed="rId16"/>
          <a:stretch>
            <a:fillRect/>
          </a:stretch>
        </p:blipFill>
        <p:spPr>
          <a:xfrm>
            <a:off x="1615631" y="6621172"/>
            <a:ext cx="351976" cy="351976"/>
          </a:xfrm>
          <a:prstGeom prst="rect">
            <a:avLst/>
          </a:prstGeom>
        </p:spPr>
      </p:pic>
      <p:pic>
        <p:nvPicPr>
          <p:cNvPr id="48" name="グラフィックス 47" descr="会議">
            <a:extLst>
              <a:ext uri="{FF2B5EF4-FFF2-40B4-BE49-F238E27FC236}">
                <a16:creationId xmlns:a16="http://schemas.microsoft.com/office/drawing/2014/main" id="{DC4BFC13-5CC1-4295-ACA2-8D275EB016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89871" y="5882760"/>
            <a:ext cx="914400" cy="914400"/>
          </a:xfrm>
          <a:prstGeom prst="rect">
            <a:avLst/>
          </a:prstGeom>
        </p:spPr>
      </p:pic>
      <p:sp>
        <p:nvSpPr>
          <p:cNvPr id="49" name="テキスト ボックス 48">
            <a:extLst>
              <a:ext uri="{FF2B5EF4-FFF2-40B4-BE49-F238E27FC236}">
                <a16:creationId xmlns:a16="http://schemas.microsoft.com/office/drawing/2014/main" id="{96302D3C-A8A1-4981-84FB-D70E8FBEBB45}"/>
              </a:ext>
            </a:extLst>
          </p:cNvPr>
          <p:cNvSpPr txBox="1"/>
          <p:nvPr/>
        </p:nvSpPr>
        <p:spPr>
          <a:xfrm>
            <a:off x="1817568" y="6561862"/>
            <a:ext cx="1397734" cy="707886"/>
          </a:xfrm>
          <a:prstGeom prst="rect">
            <a:avLst/>
          </a:prstGeom>
          <a:noFill/>
        </p:spPr>
        <p:txBody>
          <a:bodyPr wrap="square" rtlCol="0">
            <a:spAutoFit/>
          </a:bodyPr>
          <a:lstStyle/>
          <a:p>
            <a:pPr lvl="0"/>
            <a:r>
              <a:rPr kumimoji="1" lang="ja-JP" altLang="en-US" sz="1100" dirty="0"/>
              <a:t>②</a:t>
            </a:r>
            <a:r>
              <a:rPr lang="en-US" dirty="0"/>
              <a:t> </a:t>
            </a:r>
            <a:r>
              <a:rPr lang="en-US" sz="1100" dirty="0"/>
              <a:t>QR code included</a:t>
            </a:r>
          </a:p>
          <a:p>
            <a:r>
              <a:rPr lang="en-US" sz="1100" dirty="0"/>
              <a:t>Participation slip printing</a:t>
            </a:r>
          </a:p>
        </p:txBody>
      </p:sp>
      <p:sp>
        <p:nvSpPr>
          <p:cNvPr id="54" name="テキスト ボックス 53">
            <a:extLst>
              <a:ext uri="{FF2B5EF4-FFF2-40B4-BE49-F238E27FC236}">
                <a16:creationId xmlns:a16="http://schemas.microsoft.com/office/drawing/2014/main" id="{EF220166-F7C2-4E61-A64C-C949D26B19B6}"/>
              </a:ext>
            </a:extLst>
          </p:cNvPr>
          <p:cNvSpPr txBox="1"/>
          <p:nvPr/>
        </p:nvSpPr>
        <p:spPr>
          <a:xfrm>
            <a:off x="321570" y="7728718"/>
            <a:ext cx="2825506" cy="746358"/>
          </a:xfrm>
          <a:prstGeom prst="rect">
            <a:avLst/>
          </a:prstGeom>
          <a:noFill/>
        </p:spPr>
        <p:txBody>
          <a:bodyPr wrap="square" rtlCol="0">
            <a:spAutoFit/>
          </a:bodyPr>
          <a:lstStyle/>
          <a:p>
            <a:r>
              <a:rPr kumimoji="1" lang="ja-JP" altLang="en-US" sz="1100" dirty="0"/>
              <a:t>③</a:t>
            </a:r>
            <a:r>
              <a:rPr lang="en-US" sz="1050" dirty="0"/>
              <a:t>While participating at the teardown study meeting read the QR code of </a:t>
            </a:r>
            <a:r>
              <a:rPr lang="ja-JP" altLang="en-US" sz="1050" dirty="0"/>
              <a:t>②</a:t>
            </a:r>
            <a:r>
              <a:rPr lang="en-US" sz="1050" dirty="0"/>
              <a:t> with </a:t>
            </a:r>
            <a:r>
              <a:rPr lang="en-US" sz="1050" dirty="0" err="1"/>
              <a:t>i</a:t>
            </a:r>
            <a:r>
              <a:rPr lang="en-US" sz="1050" dirty="0"/>
              <a:t>-Reporter on the tablet that is given </a:t>
            </a:r>
          </a:p>
          <a:p>
            <a:endParaRPr kumimoji="1" lang="ja-JP" altLang="en-US" sz="1050" dirty="0"/>
          </a:p>
        </p:txBody>
      </p:sp>
      <p:pic>
        <p:nvPicPr>
          <p:cNvPr id="18" name="グラフィックス 17" descr="男性の集団">
            <a:extLst>
              <a:ext uri="{FF2B5EF4-FFF2-40B4-BE49-F238E27FC236}">
                <a16:creationId xmlns:a16="http://schemas.microsoft.com/office/drawing/2014/main" id="{0AFA149B-C72C-4401-9069-D043191E2B2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4396" y="8228900"/>
            <a:ext cx="914400" cy="914400"/>
          </a:xfrm>
          <a:prstGeom prst="rect">
            <a:avLst/>
          </a:prstGeom>
        </p:spPr>
      </p:pic>
      <p:pic>
        <p:nvPicPr>
          <p:cNvPr id="56" name="図 55">
            <a:extLst>
              <a:ext uri="{FF2B5EF4-FFF2-40B4-BE49-F238E27FC236}">
                <a16:creationId xmlns:a16="http://schemas.microsoft.com/office/drawing/2014/main" id="{39D10A23-BFE8-418B-904E-02C06BAE396A}"/>
              </a:ext>
            </a:extLst>
          </p:cNvPr>
          <p:cNvPicPr>
            <a:picLocks noChangeAspect="1"/>
          </p:cNvPicPr>
          <p:nvPr/>
        </p:nvPicPr>
        <p:blipFill>
          <a:blip r:embed="rId21"/>
          <a:stretch>
            <a:fillRect/>
          </a:stretch>
        </p:blipFill>
        <p:spPr>
          <a:xfrm>
            <a:off x="1716590" y="8311637"/>
            <a:ext cx="848314" cy="611879"/>
          </a:xfrm>
          <a:prstGeom prst="rect">
            <a:avLst/>
          </a:prstGeom>
        </p:spPr>
      </p:pic>
      <p:pic>
        <p:nvPicPr>
          <p:cNvPr id="58" name="図 57">
            <a:extLst>
              <a:ext uri="{FF2B5EF4-FFF2-40B4-BE49-F238E27FC236}">
                <a16:creationId xmlns:a16="http://schemas.microsoft.com/office/drawing/2014/main" id="{D92017F8-1DEF-4760-A8F8-340341C71128}"/>
              </a:ext>
            </a:extLst>
          </p:cNvPr>
          <p:cNvPicPr>
            <a:picLocks noChangeAspect="1"/>
          </p:cNvPicPr>
          <p:nvPr/>
        </p:nvPicPr>
        <p:blipFill>
          <a:blip r:embed="rId22"/>
          <a:stretch>
            <a:fillRect/>
          </a:stretch>
        </p:blipFill>
        <p:spPr>
          <a:xfrm>
            <a:off x="5749612" y="5950254"/>
            <a:ext cx="595562" cy="681406"/>
          </a:xfrm>
          <a:prstGeom prst="rect">
            <a:avLst/>
          </a:prstGeom>
        </p:spPr>
      </p:pic>
      <p:sp>
        <p:nvSpPr>
          <p:cNvPr id="59" name="矢印: 下 58">
            <a:extLst>
              <a:ext uri="{FF2B5EF4-FFF2-40B4-BE49-F238E27FC236}">
                <a16:creationId xmlns:a16="http://schemas.microsoft.com/office/drawing/2014/main" id="{33630D0D-9486-492D-9354-8E824C0FD2AD}"/>
              </a:ext>
            </a:extLst>
          </p:cNvPr>
          <p:cNvSpPr/>
          <p:nvPr/>
        </p:nvSpPr>
        <p:spPr>
          <a:xfrm rot="13566480">
            <a:off x="3135488" y="7127398"/>
            <a:ext cx="275015" cy="65915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60" name="テキスト ボックス 59">
            <a:extLst>
              <a:ext uri="{FF2B5EF4-FFF2-40B4-BE49-F238E27FC236}">
                <a16:creationId xmlns:a16="http://schemas.microsoft.com/office/drawing/2014/main" id="{EF0798E7-6F7E-4073-AE2D-7D40FE2C00C9}"/>
              </a:ext>
            </a:extLst>
          </p:cNvPr>
          <p:cNvSpPr txBox="1"/>
          <p:nvPr/>
        </p:nvSpPr>
        <p:spPr>
          <a:xfrm>
            <a:off x="4320203" y="6397693"/>
            <a:ext cx="2205141" cy="415498"/>
          </a:xfrm>
          <a:prstGeom prst="rect">
            <a:avLst/>
          </a:prstGeom>
          <a:noFill/>
        </p:spPr>
        <p:txBody>
          <a:bodyPr wrap="square" rtlCol="0">
            <a:spAutoFit/>
          </a:bodyPr>
          <a:lstStyle/>
          <a:p>
            <a:r>
              <a:rPr lang="en-US" sz="1050" dirty="0"/>
              <a:t>CIMTOPS Corporation</a:t>
            </a:r>
          </a:p>
          <a:p>
            <a:r>
              <a:rPr lang="en-US" sz="1050" dirty="0"/>
              <a:t>1111 Cimtops Taro</a:t>
            </a:r>
          </a:p>
        </p:txBody>
      </p:sp>
      <p:sp>
        <p:nvSpPr>
          <p:cNvPr id="61" name="テキスト ボックス 60">
            <a:extLst>
              <a:ext uri="{FF2B5EF4-FFF2-40B4-BE49-F238E27FC236}">
                <a16:creationId xmlns:a16="http://schemas.microsoft.com/office/drawing/2014/main" id="{7820EA7D-E173-4F94-B93D-A218B2F1B1D1}"/>
              </a:ext>
            </a:extLst>
          </p:cNvPr>
          <p:cNvSpPr txBox="1"/>
          <p:nvPr/>
        </p:nvSpPr>
        <p:spPr>
          <a:xfrm>
            <a:off x="3587924" y="5618030"/>
            <a:ext cx="2747390" cy="415498"/>
          </a:xfrm>
          <a:prstGeom prst="rect">
            <a:avLst/>
          </a:prstGeom>
          <a:noFill/>
        </p:spPr>
        <p:txBody>
          <a:bodyPr wrap="square" rtlCol="0">
            <a:spAutoFit/>
          </a:bodyPr>
          <a:lstStyle/>
          <a:p>
            <a:r>
              <a:rPr kumimoji="1" lang="ja-JP" altLang="en-US" sz="1050" dirty="0"/>
              <a:t>④</a:t>
            </a:r>
            <a:r>
              <a:rPr lang="en-US" altLang="ja-JP" sz="1050" dirty="0"/>
              <a:t> </a:t>
            </a:r>
            <a:r>
              <a:rPr lang="en-US" sz="1050" dirty="0"/>
              <a:t>Read the study form just before preparation for drafting by QR linkage</a:t>
            </a:r>
            <a:endParaRPr lang="ja-JP" altLang="en-US" sz="1050" dirty="0"/>
          </a:p>
        </p:txBody>
      </p:sp>
      <p:sp>
        <p:nvSpPr>
          <p:cNvPr id="62" name="正方形/長方形 61">
            <a:extLst>
              <a:ext uri="{FF2B5EF4-FFF2-40B4-BE49-F238E27FC236}">
                <a16:creationId xmlns:a16="http://schemas.microsoft.com/office/drawing/2014/main" id="{DE04A377-0CCA-4788-B086-3FA6884DA121}"/>
              </a:ext>
            </a:extLst>
          </p:cNvPr>
          <p:cNvSpPr/>
          <p:nvPr/>
        </p:nvSpPr>
        <p:spPr>
          <a:xfrm>
            <a:off x="4438640" y="6872899"/>
            <a:ext cx="669074" cy="11571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正方形/長方形 62">
            <a:extLst>
              <a:ext uri="{FF2B5EF4-FFF2-40B4-BE49-F238E27FC236}">
                <a16:creationId xmlns:a16="http://schemas.microsoft.com/office/drawing/2014/main" id="{2B36729B-724B-4B63-81D2-EF3868DDE939}"/>
              </a:ext>
            </a:extLst>
          </p:cNvPr>
          <p:cNvSpPr/>
          <p:nvPr/>
        </p:nvSpPr>
        <p:spPr>
          <a:xfrm>
            <a:off x="5165532" y="6872899"/>
            <a:ext cx="669074" cy="11571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a:extLst>
              <a:ext uri="{FF2B5EF4-FFF2-40B4-BE49-F238E27FC236}">
                <a16:creationId xmlns:a16="http://schemas.microsoft.com/office/drawing/2014/main" id="{9F11A3F1-9D80-4FEF-905E-33D2F0819ED3}"/>
              </a:ext>
            </a:extLst>
          </p:cNvPr>
          <p:cNvSpPr/>
          <p:nvPr/>
        </p:nvSpPr>
        <p:spPr>
          <a:xfrm>
            <a:off x="4438640" y="7069532"/>
            <a:ext cx="669074" cy="11571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正方形/長方形 64">
            <a:extLst>
              <a:ext uri="{FF2B5EF4-FFF2-40B4-BE49-F238E27FC236}">
                <a16:creationId xmlns:a16="http://schemas.microsoft.com/office/drawing/2014/main" id="{9B7542DB-C576-4120-AFC5-968E2401533B}"/>
              </a:ext>
            </a:extLst>
          </p:cNvPr>
          <p:cNvSpPr/>
          <p:nvPr/>
        </p:nvSpPr>
        <p:spPr>
          <a:xfrm>
            <a:off x="5165532" y="7067449"/>
            <a:ext cx="669074" cy="11571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矢印: 下 65">
            <a:extLst>
              <a:ext uri="{FF2B5EF4-FFF2-40B4-BE49-F238E27FC236}">
                <a16:creationId xmlns:a16="http://schemas.microsoft.com/office/drawing/2014/main" id="{ECF0249A-E9B2-48BD-BB9C-5C80F023708D}"/>
              </a:ext>
            </a:extLst>
          </p:cNvPr>
          <p:cNvSpPr/>
          <p:nvPr/>
        </p:nvSpPr>
        <p:spPr>
          <a:xfrm>
            <a:off x="5276678" y="7692226"/>
            <a:ext cx="292189" cy="233313"/>
          </a:xfrm>
          <a:prstGeom prst="downArrow">
            <a:avLst/>
          </a:prstGeom>
          <a:solidFill>
            <a:srgbClr val="E8766A"/>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67" name="テキスト ボックス 66">
            <a:extLst>
              <a:ext uri="{FF2B5EF4-FFF2-40B4-BE49-F238E27FC236}">
                <a16:creationId xmlns:a16="http://schemas.microsoft.com/office/drawing/2014/main" id="{6C26A941-B009-4B03-8C40-3261D9B4A382}"/>
              </a:ext>
            </a:extLst>
          </p:cNvPr>
          <p:cNvSpPr txBox="1"/>
          <p:nvPr/>
        </p:nvSpPr>
        <p:spPr>
          <a:xfrm>
            <a:off x="3625773" y="7928818"/>
            <a:ext cx="3030349" cy="600164"/>
          </a:xfrm>
          <a:prstGeom prst="rect">
            <a:avLst/>
          </a:prstGeom>
          <a:noFill/>
        </p:spPr>
        <p:txBody>
          <a:bodyPr wrap="square" rtlCol="0">
            <a:spAutoFit/>
          </a:bodyPr>
          <a:lstStyle/>
          <a:p>
            <a:r>
              <a:rPr lang="ja-JP" altLang="en-US" sz="1100" dirty="0"/>
              <a:t>⑤ </a:t>
            </a:r>
            <a:r>
              <a:rPr lang="en-US" sz="1100" dirty="0"/>
              <a:t>After you complete drafting, CSV data can be directly output from ConMas Server (DB: PostgreSQL) and linked to external systems.</a:t>
            </a:r>
            <a:endParaRPr lang="ja-JP" altLang="en-US" sz="1100" dirty="0"/>
          </a:p>
        </p:txBody>
      </p:sp>
      <p:sp>
        <p:nvSpPr>
          <p:cNvPr id="68" name="テキスト ボックス 67">
            <a:extLst>
              <a:ext uri="{FF2B5EF4-FFF2-40B4-BE49-F238E27FC236}">
                <a16:creationId xmlns:a16="http://schemas.microsoft.com/office/drawing/2014/main" id="{5A3AD8B6-15F7-4139-A1C0-8ED549BC6FB7}"/>
              </a:ext>
            </a:extLst>
          </p:cNvPr>
          <p:cNvSpPr txBox="1"/>
          <p:nvPr/>
        </p:nvSpPr>
        <p:spPr>
          <a:xfrm>
            <a:off x="4282010" y="8481392"/>
            <a:ext cx="2747390" cy="253916"/>
          </a:xfrm>
          <a:prstGeom prst="rect">
            <a:avLst/>
          </a:prstGeom>
          <a:noFill/>
        </p:spPr>
        <p:txBody>
          <a:bodyPr wrap="square" rtlCol="0">
            <a:spAutoFit/>
          </a:bodyPr>
          <a:lstStyle/>
          <a:p>
            <a:r>
              <a:rPr lang="en-US" altLang="ja-JP" sz="1050" dirty="0"/>
              <a:t>CSV</a:t>
            </a:r>
            <a:endParaRPr kumimoji="1" lang="ja-JP" altLang="en-US" sz="1050" dirty="0"/>
          </a:p>
        </p:txBody>
      </p:sp>
      <p:sp>
        <p:nvSpPr>
          <p:cNvPr id="69" name="テキスト ボックス 68">
            <a:extLst>
              <a:ext uri="{FF2B5EF4-FFF2-40B4-BE49-F238E27FC236}">
                <a16:creationId xmlns:a16="http://schemas.microsoft.com/office/drawing/2014/main" id="{6435B1DC-77EB-4B53-BEA1-589F29AE1FE1}"/>
              </a:ext>
            </a:extLst>
          </p:cNvPr>
          <p:cNvSpPr txBox="1"/>
          <p:nvPr/>
        </p:nvSpPr>
        <p:spPr>
          <a:xfrm>
            <a:off x="4282010" y="8728103"/>
            <a:ext cx="2747390" cy="415498"/>
          </a:xfrm>
          <a:prstGeom prst="rect">
            <a:avLst/>
          </a:prstGeom>
          <a:noFill/>
        </p:spPr>
        <p:txBody>
          <a:bodyPr wrap="square" rtlCol="0">
            <a:spAutoFit/>
          </a:bodyPr>
          <a:lstStyle/>
          <a:p>
            <a:r>
              <a:rPr lang="en-US" sz="1050" dirty="0"/>
              <a:t>Link to internal database</a:t>
            </a:r>
          </a:p>
          <a:p>
            <a:endParaRPr kumimoji="1" lang="ja-JP" altLang="en-US" sz="1050" dirty="0"/>
          </a:p>
        </p:txBody>
      </p:sp>
      <p:sp>
        <p:nvSpPr>
          <p:cNvPr id="70" name="テキスト ボックス 69">
            <a:extLst>
              <a:ext uri="{FF2B5EF4-FFF2-40B4-BE49-F238E27FC236}">
                <a16:creationId xmlns:a16="http://schemas.microsoft.com/office/drawing/2014/main" id="{651FB0BB-836C-4243-BEA9-57B4A97CFB49}"/>
              </a:ext>
            </a:extLst>
          </p:cNvPr>
          <p:cNvSpPr txBox="1"/>
          <p:nvPr/>
        </p:nvSpPr>
        <p:spPr>
          <a:xfrm>
            <a:off x="4282010" y="8985448"/>
            <a:ext cx="2747390" cy="415498"/>
          </a:xfrm>
          <a:prstGeom prst="rect">
            <a:avLst/>
          </a:prstGeom>
          <a:noFill/>
        </p:spPr>
        <p:txBody>
          <a:bodyPr wrap="square" rtlCol="0">
            <a:spAutoFit/>
          </a:bodyPr>
          <a:lstStyle/>
          <a:p>
            <a:r>
              <a:rPr lang="en-US" sz="1050" dirty="0"/>
              <a:t>Link to business intelligence tools</a:t>
            </a:r>
          </a:p>
          <a:p>
            <a:endParaRPr kumimoji="1" lang="ja-JP" altLang="en-US" sz="1050" dirty="0"/>
          </a:p>
        </p:txBody>
      </p:sp>
      <p:sp>
        <p:nvSpPr>
          <p:cNvPr id="73" name="テキスト ボックス 72">
            <a:extLst>
              <a:ext uri="{FF2B5EF4-FFF2-40B4-BE49-F238E27FC236}">
                <a16:creationId xmlns:a16="http://schemas.microsoft.com/office/drawing/2014/main" id="{7A87B9BB-027D-43C0-9238-42A7854FFCDE}"/>
              </a:ext>
            </a:extLst>
          </p:cNvPr>
          <p:cNvSpPr txBox="1"/>
          <p:nvPr/>
        </p:nvSpPr>
        <p:spPr>
          <a:xfrm>
            <a:off x="3605839" y="7461394"/>
            <a:ext cx="3072540" cy="461665"/>
          </a:xfrm>
          <a:prstGeom prst="rect">
            <a:avLst/>
          </a:prstGeom>
          <a:noFill/>
        </p:spPr>
        <p:txBody>
          <a:bodyPr wrap="square" rtlCol="0">
            <a:spAutoFit/>
          </a:bodyPr>
          <a:lstStyle/>
          <a:p>
            <a:r>
              <a:rPr lang="en-US" sz="800" dirty="0"/>
              <a:t>* The basic part of the proposal is taken over and copied. Multiple proposals can also be easily made.</a:t>
            </a:r>
          </a:p>
          <a:p>
            <a:endParaRPr kumimoji="1" lang="ja-JP" altLang="en-US" sz="800" dirty="0"/>
          </a:p>
        </p:txBody>
      </p:sp>
      <p:sp>
        <p:nvSpPr>
          <p:cNvPr id="43" name="正方形/長方形 42">
            <a:extLst>
              <a:ext uri="{FF2B5EF4-FFF2-40B4-BE49-F238E27FC236}">
                <a16:creationId xmlns:a16="http://schemas.microsoft.com/office/drawing/2014/main" id="{230F3D3D-10E6-4047-A887-E9E3B74ED7ED}"/>
              </a:ext>
            </a:extLst>
          </p:cNvPr>
          <p:cNvSpPr/>
          <p:nvPr/>
        </p:nvSpPr>
        <p:spPr>
          <a:xfrm>
            <a:off x="0" y="-2454"/>
            <a:ext cx="6853630" cy="689720"/>
          </a:xfrm>
          <a:prstGeom prst="rect">
            <a:avLst/>
          </a:prstGeom>
          <a:solidFill>
            <a:srgbClr val="F27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F547FC9A-B4D5-4355-AD2E-1F05C9BAFB02}"/>
              </a:ext>
            </a:extLst>
          </p:cNvPr>
          <p:cNvSpPr txBox="1"/>
          <p:nvPr/>
        </p:nvSpPr>
        <p:spPr>
          <a:xfrm>
            <a:off x="24717" y="274129"/>
            <a:ext cx="6853630" cy="409632"/>
          </a:xfrm>
          <a:prstGeom prst="rect">
            <a:avLst/>
          </a:prstGeom>
          <a:noFill/>
        </p:spPr>
        <p:txBody>
          <a:bodyPr wrap="square" tIns="54000" bIns="0" rtlCol="0" anchor="ctr">
            <a:noAutofit/>
          </a:bodyPr>
          <a:lstStyle/>
          <a:p>
            <a:pPr marL="177800" algn="ctr"/>
            <a:r>
              <a:rPr lang="en-US" altLang="ja-JP" sz="2000" b="1" dirty="0">
                <a:solidFill>
                  <a:schemeClr val="bg1"/>
                </a:solidFill>
                <a:latin typeface="メイリオ" panose="020B0604030504040204" pitchFamily="50" charset="-128"/>
                <a:ea typeface="メイリオ" panose="020B0604030504040204" pitchFamily="50" charset="-128"/>
              </a:rPr>
              <a:t>Streamlined teardown operations</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a:extLst>
              <a:ext uri="{FF2B5EF4-FFF2-40B4-BE49-F238E27FC236}">
                <a16:creationId xmlns:a16="http://schemas.microsoft.com/office/drawing/2014/main" id="{4663E827-7232-4579-B53B-A382BF4DE9C6}"/>
              </a:ext>
            </a:extLst>
          </p:cNvPr>
          <p:cNvSpPr/>
          <p:nvPr/>
        </p:nvSpPr>
        <p:spPr>
          <a:xfrm>
            <a:off x="-4370" y="-24327"/>
            <a:ext cx="6858000" cy="29754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lumMod val="75000"/>
                    <a:lumOff val="25000"/>
                  </a:schemeClr>
                </a:solidFill>
              </a:rPr>
              <a:t>Professional</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Production</a:t>
            </a:r>
            <a:endParaRPr kumimoji="1" lang="ja-JP" altLang="en-US" sz="1400" dirty="0">
              <a:solidFill>
                <a:schemeClr val="tx1">
                  <a:lumMod val="75000"/>
                  <a:lumOff val="25000"/>
                </a:schemeClr>
              </a:solidFill>
            </a:endParaRPr>
          </a:p>
        </p:txBody>
      </p:sp>
      <p:sp>
        <p:nvSpPr>
          <p:cNvPr id="50" name="テキスト ボックス 3">
            <a:extLst>
              <a:ext uri="{FF2B5EF4-FFF2-40B4-BE49-F238E27FC236}">
                <a16:creationId xmlns:a16="http://schemas.microsoft.com/office/drawing/2014/main" id="{8AA2C8BB-C7A2-40E4-A5A2-8BFC5897897E}"/>
              </a:ext>
            </a:extLst>
          </p:cNvPr>
          <p:cNvSpPr txBox="1"/>
          <p:nvPr/>
        </p:nvSpPr>
        <p:spPr>
          <a:xfrm>
            <a:off x="294927" y="1824262"/>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1" name="テキスト ボックス 6">
            <a:extLst>
              <a:ext uri="{FF2B5EF4-FFF2-40B4-BE49-F238E27FC236}">
                <a16:creationId xmlns:a16="http://schemas.microsoft.com/office/drawing/2014/main" id="{2357A151-2631-45EC-8501-A3071B68A405}"/>
              </a:ext>
            </a:extLst>
          </p:cNvPr>
          <p:cNvSpPr txBox="1"/>
          <p:nvPr/>
        </p:nvSpPr>
        <p:spPr>
          <a:xfrm>
            <a:off x="270891" y="3382615"/>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220463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6477D4-844B-4909-BAD0-481CD1E72F5F}"/>
              </a:ext>
            </a:extLst>
          </p:cNvPr>
          <p:cNvSpPr txBox="1"/>
          <p:nvPr/>
        </p:nvSpPr>
        <p:spPr>
          <a:xfrm>
            <a:off x="-9906" y="1934070"/>
            <a:ext cx="6858000" cy="2585323"/>
          </a:xfrm>
          <a:prstGeom prst="rect">
            <a:avLst/>
          </a:prstGeom>
          <a:noFill/>
        </p:spPr>
        <p:txBody>
          <a:bodyPr wrap="square" rtlCol="0">
            <a:spAutoFit/>
          </a:bodyPr>
          <a:lstStyle/>
          <a:p>
            <a:pPr algn="ctr"/>
            <a:r>
              <a:rPr lang="en-US" sz="5400" dirty="0">
                <a:solidFill>
                  <a:schemeClr val="tx1">
                    <a:lumMod val="90000"/>
                    <a:lumOff val="10000"/>
                  </a:schemeClr>
                </a:solidFill>
              </a:rPr>
              <a:t>Quality Management</a:t>
            </a:r>
          </a:p>
          <a:p>
            <a:pPr algn="ctr"/>
            <a:r>
              <a:rPr lang="en-US" sz="5400" dirty="0">
                <a:solidFill>
                  <a:schemeClr val="tx1">
                    <a:lumMod val="90000"/>
                    <a:lumOff val="10000"/>
                  </a:schemeClr>
                </a:solidFill>
              </a:rPr>
              <a:t>Inspection</a:t>
            </a:r>
          </a:p>
          <a:p>
            <a:pPr algn="ctr"/>
            <a:r>
              <a:rPr lang="en-US" sz="5400" dirty="0">
                <a:solidFill>
                  <a:schemeClr val="tx1">
                    <a:lumMod val="90000"/>
                    <a:lumOff val="10000"/>
                  </a:schemeClr>
                </a:solidFill>
              </a:rPr>
              <a:t>Traceability</a:t>
            </a:r>
          </a:p>
        </p:txBody>
      </p:sp>
    </p:spTree>
    <p:extLst>
      <p:ext uri="{BB962C8B-B14F-4D97-AF65-F5344CB8AC3E}">
        <p14:creationId xmlns:p14="http://schemas.microsoft.com/office/powerpoint/2010/main" val="53990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矢印: 五方向 2">
            <a:extLst>
              <a:ext uri="{FF2B5EF4-FFF2-40B4-BE49-F238E27FC236}">
                <a16:creationId xmlns:a16="http://schemas.microsoft.com/office/drawing/2014/main" id="{B66DBD8D-5644-4A40-A17F-2A3DC11D4A59}"/>
              </a:ext>
            </a:extLst>
          </p:cNvPr>
          <p:cNvSpPr/>
          <p:nvPr/>
        </p:nvSpPr>
        <p:spPr>
          <a:xfrm>
            <a:off x="255477" y="1354280"/>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55477" y="1408286"/>
            <a:ext cx="6347046" cy="86331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a:t>
            </a:r>
            <a:r>
              <a:rPr lang="en-US" altLang="ja-JP" sz="1400" dirty="0">
                <a:solidFill>
                  <a:schemeClr val="tx1"/>
                </a:solidFill>
              </a:rPr>
              <a:t>Due </a:t>
            </a:r>
            <a:r>
              <a:rPr lang="en-US" sz="1400" dirty="0">
                <a:solidFill>
                  <a:schemeClr val="tx1"/>
                </a:solidFill>
              </a:rPr>
              <a:t>to inspection omissions discovered after reporting, </a:t>
            </a:r>
            <a:r>
              <a:rPr lang="ja-JP" altLang="en-US" sz="1400" dirty="0">
                <a:solidFill>
                  <a:schemeClr val="tx1"/>
                </a:solidFill>
              </a:rPr>
              <a:t>ｒ</a:t>
            </a:r>
            <a:r>
              <a:rPr lang="en-US" sz="1400" dirty="0">
                <a:solidFill>
                  <a:schemeClr val="tx1"/>
                </a:solidFill>
              </a:rPr>
              <a:t>e-moving and re-inspection have occurred.</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Slow to inform and take measures to parties concerned in the event of an abnormality</a:t>
            </a:r>
          </a:p>
          <a:p>
            <a:endParaRPr lang="en-US" altLang="ja-JP" sz="1400" dirty="0">
              <a:solidFill>
                <a:schemeClr val="tx1"/>
              </a:solidFill>
            </a:endParaRP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0"/>
            <a:ext cx="6347046" cy="93338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a:t>
            </a:r>
            <a:r>
              <a:rPr lang="en-US" sz="1400" dirty="0">
                <a:solidFill>
                  <a:schemeClr val="tx1"/>
                </a:solidFill>
              </a:rPr>
              <a:t>Work leakage has disappeared.</a:t>
            </a:r>
            <a:endParaRPr lang="en-US" altLang="ja-JP" sz="1400" dirty="0">
              <a:solidFill>
                <a:schemeClr val="tx1"/>
              </a:solidFill>
            </a:endParaRPr>
          </a:p>
          <a:p>
            <a:r>
              <a:rPr lang="ja-JP" altLang="en-US" sz="1400" dirty="0">
                <a:solidFill>
                  <a:schemeClr val="tx1"/>
                </a:solidFill>
              </a:rPr>
              <a:t>・</a:t>
            </a:r>
            <a:r>
              <a:rPr lang="en-US" sz="1400" dirty="0">
                <a:solidFill>
                  <a:schemeClr val="tx1"/>
                </a:solidFill>
              </a:rPr>
              <a:t>Has become possible to immediately notify and respond to abnormalities.</a:t>
            </a:r>
            <a:r>
              <a:rPr lang="en-US" sz="1400" dirty="0"/>
              <a:t>.</a:t>
            </a:r>
            <a:endParaRPr lang="en-US" altLang="ja-JP" sz="1400" dirty="0">
              <a:solidFill>
                <a:schemeClr val="tx1"/>
              </a:solidFill>
            </a:endParaRP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276999"/>
          </a:xfrm>
          <a:prstGeom prst="rect">
            <a:avLst/>
          </a:prstGeom>
          <a:noFill/>
        </p:spPr>
        <p:txBody>
          <a:bodyPr wrap="square" rtlCol="0">
            <a:spAutoFit/>
          </a:bodyPr>
          <a:lstStyle/>
          <a:p>
            <a:r>
              <a:rPr lang="en-US" altLang="ja-JP" sz="1200" dirty="0"/>
              <a:t>i-Reporter functions to be used</a:t>
            </a:r>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5477"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a:t>
            </a:r>
            <a:r>
              <a:rPr lang="en-US" altLang="ja-JP" sz="1000" b="1" dirty="0">
                <a:solidFill>
                  <a:schemeClr val="tx1"/>
                </a:solidFill>
              </a:rPr>
              <a:t>Mandatory input/</a:t>
            </a:r>
            <a:r>
              <a:rPr lang="ja-JP" altLang="en-US" sz="1000" b="1" dirty="0">
                <a:solidFill>
                  <a:schemeClr val="tx1"/>
                </a:solidFill>
              </a:rPr>
              <a:t>＃</a:t>
            </a:r>
            <a:r>
              <a:rPr lang="en-US" altLang="ja-JP" sz="1000" b="1" dirty="0">
                <a:solidFill>
                  <a:schemeClr val="tx1"/>
                </a:solidFill>
              </a:rPr>
              <a:t>Numerical value cluster/</a:t>
            </a:r>
            <a:r>
              <a:rPr lang="ja-JP" altLang="en-US" sz="1000" b="1" dirty="0">
                <a:solidFill>
                  <a:schemeClr val="tx1"/>
                </a:solidFill>
              </a:rPr>
              <a:t>＃</a:t>
            </a:r>
            <a:r>
              <a:rPr lang="en-US" altLang="ja-JP" sz="1000" b="1" dirty="0">
                <a:solidFill>
                  <a:schemeClr val="tx1"/>
                </a:solidFill>
              </a:rPr>
              <a:t>Normal maximum/minimum value setting/</a:t>
            </a:r>
            <a:r>
              <a:rPr lang="ja-JP" altLang="en-US" sz="1000" b="1" dirty="0">
                <a:solidFill>
                  <a:schemeClr val="tx1"/>
                </a:solidFill>
              </a:rPr>
              <a:t>＃</a:t>
            </a:r>
            <a:r>
              <a:rPr lang="en-US" altLang="ja-JP" sz="1000" b="1" dirty="0">
                <a:solidFill>
                  <a:schemeClr val="tx1"/>
                </a:solidFill>
              </a:rPr>
              <a:t>Mail notification</a:t>
            </a:r>
            <a:endParaRPr lang="ja-JP" altLang="en-US" sz="1000" b="1" dirty="0">
              <a:solidFill>
                <a:schemeClr val="tx1"/>
              </a:solidFill>
            </a:endParaRPr>
          </a:p>
        </p:txBody>
      </p:sp>
      <p:grpSp>
        <p:nvGrpSpPr>
          <p:cNvPr id="29" name="グループ化 28">
            <a:extLst>
              <a:ext uri="{FF2B5EF4-FFF2-40B4-BE49-F238E27FC236}">
                <a16:creationId xmlns:a16="http://schemas.microsoft.com/office/drawing/2014/main" id="{9078F081-84CB-4ED4-86DD-6E79936BBD3C}"/>
              </a:ext>
            </a:extLst>
          </p:cNvPr>
          <p:cNvGrpSpPr/>
          <p:nvPr/>
        </p:nvGrpSpPr>
        <p:grpSpPr>
          <a:xfrm>
            <a:off x="273594" y="5098369"/>
            <a:ext cx="1222807" cy="1697331"/>
            <a:chOff x="620688" y="5817096"/>
            <a:chExt cx="1222807" cy="1697331"/>
          </a:xfrm>
        </p:grpSpPr>
        <p:grpSp>
          <p:nvGrpSpPr>
            <p:cNvPr id="42" name="グループ化 41">
              <a:extLst>
                <a:ext uri="{FF2B5EF4-FFF2-40B4-BE49-F238E27FC236}">
                  <a16:creationId xmlns:a16="http://schemas.microsoft.com/office/drawing/2014/main" id="{CE6F15B3-953B-40D8-94BA-5742F7B140F9}"/>
                </a:ext>
              </a:extLst>
            </p:cNvPr>
            <p:cNvGrpSpPr/>
            <p:nvPr/>
          </p:nvGrpSpPr>
          <p:grpSpPr>
            <a:xfrm>
              <a:off x="620688" y="5817096"/>
              <a:ext cx="1222807" cy="1697331"/>
              <a:chOff x="2060849" y="6698449"/>
              <a:chExt cx="1440160" cy="2057371"/>
            </a:xfrm>
          </p:grpSpPr>
          <p:pic>
            <p:nvPicPr>
              <p:cNvPr id="45" name="Picture 2" descr="https://3.bp.blogspot.com/-swZ71wjMAE8/XGjxvbZeGAI/AAAAAAABRbU/UrY2q58Xur0xbMHS0nZXh9_N_bGJnfG_QCLcBGAs/s800/computer_tablet1_blank.png">
                <a:extLst>
                  <a:ext uri="{FF2B5EF4-FFF2-40B4-BE49-F238E27FC236}">
                    <a16:creationId xmlns:a16="http://schemas.microsoft.com/office/drawing/2014/main" id="{90A5375D-D18F-4139-85F1-C32F1C844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849" y="6698449"/>
                <a:ext cx="1440160" cy="2057371"/>
              </a:xfrm>
              <a:prstGeom prst="rect">
                <a:avLst/>
              </a:prstGeom>
              <a:noFill/>
              <a:extLst>
                <a:ext uri="{909E8E84-426E-40DD-AFC4-6F175D3DCCD1}">
                  <a14:hiddenFill xmlns:a14="http://schemas.microsoft.com/office/drawing/2010/main">
                    <a:solidFill>
                      <a:srgbClr val="FFFFFF"/>
                    </a:solidFill>
                  </a14:hiddenFill>
                </a:ext>
              </a:extLst>
            </p:spPr>
          </p:pic>
          <p:pic>
            <p:nvPicPr>
              <p:cNvPr id="46" name="図 45">
                <a:extLst>
                  <a:ext uri="{FF2B5EF4-FFF2-40B4-BE49-F238E27FC236}">
                    <a16:creationId xmlns:a16="http://schemas.microsoft.com/office/drawing/2014/main" id="{FFC404BE-668B-4D1E-9D99-5B319F60E6E7}"/>
                  </a:ext>
                </a:extLst>
              </p:cNvPr>
              <p:cNvPicPr>
                <a:picLocks noChangeAspect="1"/>
              </p:cNvPicPr>
              <p:nvPr/>
            </p:nvPicPr>
            <p:blipFill>
              <a:blip r:embed="rId5"/>
              <a:stretch>
                <a:fillRect/>
              </a:stretch>
            </p:blipFill>
            <p:spPr>
              <a:xfrm>
                <a:off x="2132878" y="6886016"/>
                <a:ext cx="1285941" cy="1714588"/>
              </a:xfrm>
              <a:prstGeom prst="rect">
                <a:avLst/>
              </a:prstGeom>
            </p:spPr>
          </p:pic>
        </p:grpSp>
        <p:sp>
          <p:nvSpPr>
            <p:cNvPr id="44" name="正方形/長方形 43">
              <a:extLst>
                <a:ext uri="{FF2B5EF4-FFF2-40B4-BE49-F238E27FC236}">
                  <a16:creationId xmlns:a16="http://schemas.microsoft.com/office/drawing/2014/main" id="{FFE533A2-0A67-47E0-965E-B18D06A6F5E4}"/>
                </a:ext>
              </a:extLst>
            </p:cNvPr>
            <p:cNvSpPr/>
            <p:nvPr/>
          </p:nvSpPr>
          <p:spPr>
            <a:xfrm>
              <a:off x="908720" y="6249144"/>
              <a:ext cx="720080" cy="360040"/>
            </a:xfrm>
            <a:prstGeom prst="rect">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39CCF5E2-316F-4523-AD33-33C4A3092884}"/>
              </a:ext>
            </a:extLst>
          </p:cNvPr>
          <p:cNvSpPr txBox="1"/>
          <p:nvPr/>
        </p:nvSpPr>
        <p:spPr>
          <a:xfrm>
            <a:off x="255477" y="3890257"/>
            <a:ext cx="1941109" cy="276999"/>
          </a:xfrm>
          <a:prstGeom prst="rect">
            <a:avLst/>
          </a:prstGeom>
          <a:noFill/>
        </p:spPr>
        <p:txBody>
          <a:bodyPr wrap="none" rtlCol="0">
            <a:spAutoFit/>
          </a:bodyPr>
          <a:lstStyle/>
          <a:p>
            <a:r>
              <a:rPr kumimoji="1" lang="ja-JP" altLang="en-US" sz="1200" b="1" dirty="0"/>
              <a:t>◎</a:t>
            </a:r>
            <a:r>
              <a:rPr lang="en-US" altLang="ja-JP" sz="1200" b="1" dirty="0"/>
              <a:t>Work</a:t>
            </a:r>
            <a:r>
              <a:rPr lang="ja-JP" altLang="en-US" sz="1200" b="1" dirty="0"/>
              <a:t> </a:t>
            </a:r>
            <a:r>
              <a:rPr lang="en-US" altLang="ja-JP" sz="1200" b="1" dirty="0"/>
              <a:t>leakage prevention</a:t>
            </a:r>
            <a:endParaRPr kumimoji="1" lang="ja-JP" altLang="en-US" sz="1200" b="1" dirty="0"/>
          </a:p>
        </p:txBody>
      </p:sp>
      <p:pic>
        <p:nvPicPr>
          <p:cNvPr id="53" name="図 52">
            <a:extLst>
              <a:ext uri="{FF2B5EF4-FFF2-40B4-BE49-F238E27FC236}">
                <a16:creationId xmlns:a16="http://schemas.microsoft.com/office/drawing/2014/main" id="{112F33ED-A5E4-4DB5-BA9F-835CAF9B9E8C}"/>
              </a:ext>
            </a:extLst>
          </p:cNvPr>
          <p:cNvPicPr>
            <a:picLocks noChangeAspect="1"/>
          </p:cNvPicPr>
          <p:nvPr/>
        </p:nvPicPr>
        <p:blipFill>
          <a:blip r:embed="rId6"/>
          <a:stretch>
            <a:fillRect/>
          </a:stretch>
        </p:blipFill>
        <p:spPr>
          <a:xfrm>
            <a:off x="2587414" y="5348895"/>
            <a:ext cx="1429199" cy="1429199"/>
          </a:xfrm>
          <a:prstGeom prst="rect">
            <a:avLst/>
          </a:prstGeom>
        </p:spPr>
      </p:pic>
      <p:pic>
        <p:nvPicPr>
          <p:cNvPr id="54" name="Picture 8" descr="https://4.bp.blogspot.com/-pX3VDqFvrOs/VCkbv5VSShI/AAAAAAAAnL8/dMnwQHL1X5s/s800/yajirushi04_hayai.png">
            <a:extLst>
              <a:ext uri="{FF2B5EF4-FFF2-40B4-BE49-F238E27FC236}">
                <a16:creationId xmlns:a16="http://schemas.microsoft.com/office/drawing/2014/main" id="{55A39B67-A479-4960-A81E-2C2FA7C429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053" y="5727789"/>
            <a:ext cx="968697" cy="47554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https://3.bp.blogspot.com/-EFGKYlncIrA/V5NEK8mRY3I/AAAAAAAA8hU/s94FGMFPIGAnMxaY1T6uvhc_dz6QGSicACLcB/s800/job_sagyouin_tablet_man.png">
            <a:extLst>
              <a:ext uri="{FF2B5EF4-FFF2-40B4-BE49-F238E27FC236}">
                <a16:creationId xmlns:a16="http://schemas.microsoft.com/office/drawing/2014/main" id="{F86CD95D-4A9E-4467-9F7F-FEC8C4C004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877" y="5348895"/>
            <a:ext cx="1006783" cy="1313909"/>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15853257-C33D-4D47-9AB4-FF4EAC667E42}"/>
              </a:ext>
            </a:extLst>
          </p:cNvPr>
          <p:cNvSpPr txBox="1"/>
          <p:nvPr/>
        </p:nvSpPr>
        <p:spPr>
          <a:xfrm>
            <a:off x="1828978" y="6194926"/>
            <a:ext cx="727772" cy="307777"/>
          </a:xfrm>
          <a:prstGeom prst="rect">
            <a:avLst/>
          </a:prstGeom>
          <a:noFill/>
        </p:spPr>
        <p:txBody>
          <a:bodyPr wrap="square" rtlCol="0">
            <a:spAutoFit/>
          </a:bodyPr>
          <a:lstStyle/>
          <a:p>
            <a:r>
              <a:rPr lang="en-US" altLang="ja-JP" sz="1400" dirty="0"/>
              <a:t>Report</a:t>
            </a:r>
            <a:endParaRPr kumimoji="1" lang="ja-JP" altLang="en-US" sz="1400" dirty="0"/>
          </a:p>
        </p:txBody>
      </p:sp>
      <p:pic>
        <p:nvPicPr>
          <p:cNvPr id="57" name="Picture 12" descr="https://4.bp.blogspot.com/-4ew2IFYmQ24/U5l4o8FrA0I/AAAAAAAAhPs/mVuU_7QlAHE/s800/computer_tethering.png">
            <a:extLst>
              <a:ext uri="{FF2B5EF4-FFF2-40B4-BE49-F238E27FC236}">
                <a16:creationId xmlns:a16="http://schemas.microsoft.com/office/drawing/2014/main" id="{36BD931B-DB78-4CAA-861B-FF9EA5923A0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095" t="15127" r="32546" b="60239"/>
          <a:stretch/>
        </p:blipFill>
        <p:spPr bwMode="auto">
          <a:xfrm rot="19622477">
            <a:off x="3980438" y="5658117"/>
            <a:ext cx="668675" cy="6734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https://1.bp.blogspot.com/-pZcWhFrQmpM/UbVvNt6t0WI/AAAAAAAAUr8/PbrfWJI0Ylg/s800/computer_mail.png">
            <a:extLst>
              <a:ext uri="{FF2B5EF4-FFF2-40B4-BE49-F238E27FC236}">
                <a16:creationId xmlns:a16="http://schemas.microsoft.com/office/drawing/2014/main" id="{D7882CBB-6A52-48B0-9B31-61589432BB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0061" b="51322"/>
          <a:stretch/>
        </p:blipFill>
        <p:spPr bwMode="auto">
          <a:xfrm>
            <a:off x="4338658" y="4831760"/>
            <a:ext cx="610654" cy="5926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ttps://3.bp.blogspot.com/-7piWhU9AIvc/W6DTskcP0NI/AAAAAAABO-g/fek57O5qOAcS_TSWrK8rba3YrAljsP7OQCLcBGAs/s800/run_sagyouin_man_aseru_helmet.png">
            <a:extLst>
              <a:ext uri="{FF2B5EF4-FFF2-40B4-BE49-F238E27FC236}">
                <a16:creationId xmlns:a16="http://schemas.microsoft.com/office/drawing/2014/main" id="{78746FBC-EBEF-4802-9C5E-30DCD3D97D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5257" y="6738746"/>
            <a:ext cx="827750" cy="11658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https://4.bp.blogspot.com/-n39YthHIJDY/Wn1VskGy9MI/AAAAAAABKEU/600dCV5x4uINvIyB_1a2xI82mxzA5kOZACLcBGAs/s800/computer_businessman1_smile.png">
            <a:extLst>
              <a:ext uri="{FF2B5EF4-FFF2-40B4-BE49-F238E27FC236}">
                <a16:creationId xmlns:a16="http://schemas.microsoft.com/office/drawing/2014/main" id="{A59F2F80-975C-4FB1-8FBD-A6BE400095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2040" y="5516318"/>
            <a:ext cx="796798" cy="11589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https://1.bp.blogspot.com/-pZcWhFrQmpM/UbVvNt6t0WI/AAAAAAAAUr8/PbrfWJI0Ylg/s800/computer_mail.png">
            <a:extLst>
              <a:ext uri="{FF2B5EF4-FFF2-40B4-BE49-F238E27FC236}">
                <a16:creationId xmlns:a16="http://schemas.microsoft.com/office/drawing/2014/main" id="{EF386E52-EF32-4F25-8CBB-9347418D3B8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0061" b="51322"/>
          <a:stretch/>
        </p:blipFill>
        <p:spPr bwMode="auto">
          <a:xfrm>
            <a:off x="5219249" y="4922138"/>
            <a:ext cx="610654" cy="59261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https://3.bp.blogspot.com/-3cOGSIHePlg/VCkbx5ilcpI/AAAAAAAAnMc/M_1fTZ5EMxM/s800/yajirushi10_kyusenkai.png">
            <a:extLst>
              <a:ext uri="{FF2B5EF4-FFF2-40B4-BE49-F238E27FC236}">
                <a16:creationId xmlns:a16="http://schemas.microsoft.com/office/drawing/2014/main" id="{D4D2D5D6-37F2-4E1D-B1C1-0FEA20F86B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480648">
            <a:off x="4044219" y="6856899"/>
            <a:ext cx="1091787" cy="896749"/>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683A188E-97BF-468E-8BE4-91C82B9E4DF7}"/>
              </a:ext>
            </a:extLst>
          </p:cNvPr>
          <p:cNvSpPr txBox="1"/>
          <p:nvPr/>
        </p:nvSpPr>
        <p:spPr>
          <a:xfrm>
            <a:off x="4568215" y="4552446"/>
            <a:ext cx="2317622" cy="276999"/>
          </a:xfrm>
          <a:prstGeom prst="rect">
            <a:avLst/>
          </a:prstGeom>
          <a:noFill/>
        </p:spPr>
        <p:txBody>
          <a:bodyPr wrap="none" rtlCol="0">
            <a:spAutoFit/>
          </a:bodyPr>
          <a:lstStyle/>
          <a:p>
            <a:r>
              <a:rPr kumimoji="1" lang="ja-JP" altLang="en-US" sz="1200" b="1" dirty="0"/>
              <a:t>◎</a:t>
            </a:r>
            <a:r>
              <a:rPr kumimoji="1" lang="en-US" altLang="ja-JP" sz="1200" b="1" dirty="0"/>
              <a:t>Real-time</a:t>
            </a:r>
            <a:r>
              <a:rPr kumimoji="1" lang="ja-JP" altLang="en-US" sz="1200" b="1" dirty="0"/>
              <a:t> </a:t>
            </a:r>
            <a:r>
              <a:rPr kumimoji="1" lang="en-US" altLang="ja-JP" sz="1200" b="1" dirty="0"/>
              <a:t>sharing of anomalies</a:t>
            </a:r>
            <a:endParaRPr kumimoji="1" lang="ja-JP" altLang="en-US" sz="1200" b="1" dirty="0"/>
          </a:p>
        </p:txBody>
      </p:sp>
      <p:sp>
        <p:nvSpPr>
          <p:cNvPr id="65" name="テキスト ボックス 64">
            <a:extLst>
              <a:ext uri="{FF2B5EF4-FFF2-40B4-BE49-F238E27FC236}">
                <a16:creationId xmlns:a16="http://schemas.microsoft.com/office/drawing/2014/main" id="{B4D7895D-E2F9-4A56-8147-866BDC7E4315}"/>
              </a:ext>
            </a:extLst>
          </p:cNvPr>
          <p:cNvSpPr txBox="1"/>
          <p:nvPr/>
        </p:nvSpPr>
        <p:spPr>
          <a:xfrm>
            <a:off x="2638422" y="7823486"/>
            <a:ext cx="1353127" cy="461665"/>
          </a:xfrm>
          <a:prstGeom prst="rect">
            <a:avLst/>
          </a:prstGeom>
          <a:noFill/>
        </p:spPr>
        <p:txBody>
          <a:bodyPr wrap="none" rtlCol="0">
            <a:spAutoFit/>
          </a:bodyPr>
          <a:lstStyle/>
          <a:p>
            <a:r>
              <a:rPr kumimoji="1" lang="ja-JP" altLang="en-US" sz="1200" b="1" dirty="0"/>
              <a:t>◎</a:t>
            </a:r>
            <a:r>
              <a:rPr lang="ja-JP" altLang="en-US" sz="1200" b="1" dirty="0"/>
              <a:t> </a:t>
            </a:r>
            <a:r>
              <a:rPr lang="en-US" sz="1200" b="1" dirty="0"/>
              <a:t>Quick response</a:t>
            </a:r>
          </a:p>
          <a:p>
            <a:endParaRPr kumimoji="1" lang="ja-JP" altLang="en-US" sz="1200" b="1" dirty="0"/>
          </a:p>
        </p:txBody>
      </p:sp>
      <p:sp>
        <p:nvSpPr>
          <p:cNvPr id="66" name="四角形吹き出し 19">
            <a:extLst>
              <a:ext uri="{FF2B5EF4-FFF2-40B4-BE49-F238E27FC236}">
                <a16:creationId xmlns:a16="http://schemas.microsoft.com/office/drawing/2014/main" id="{572F3841-B4BA-4CA0-BD8C-A8AAFD04089F}"/>
              </a:ext>
            </a:extLst>
          </p:cNvPr>
          <p:cNvSpPr/>
          <p:nvPr/>
        </p:nvSpPr>
        <p:spPr>
          <a:xfrm>
            <a:off x="401063" y="4374415"/>
            <a:ext cx="1651983" cy="475489"/>
          </a:xfrm>
          <a:prstGeom prst="wedgeRectCallout">
            <a:avLst>
              <a:gd name="adj1" fmla="val -28565"/>
              <a:gd name="adj2" fmla="val 134638"/>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Cannot send to the server if not checked</a:t>
            </a:r>
            <a:endParaRPr lang="ja-JP" altLang="en-US" sz="1100" b="1" dirty="0">
              <a:latin typeface="ヒラギノ角ゴ ProN W3" pitchFamily="34" charset="-128"/>
              <a:ea typeface="ヒラギノ角ゴ ProN W3" pitchFamily="34" charset="-128"/>
            </a:endParaRPr>
          </a:p>
        </p:txBody>
      </p:sp>
      <p:sp>
        <p:nvSpPr>
          <p:cNvPr id="67" name="四角形吹き出し 19">
            <a:extLst>
              <a:ext uri="{FF2B5EF4-FFF2-40B4-BE49-F238E27FC236}">
                <a16:creationId xmlns:a16="http://schemas.microsoft.com/office/drawing/2014/main" id="{2418A37B-8245-486B-AFF6-31288D790B2B}"/>
              </a:ext>
            </a:extLst>
          </p:cNvPr>
          <p:cNvSpPr/>
          <p:nvPr/>
        </p:nvSpPr>
        <p:spPr>
          <a:xfrm>
            <a:off x="286853" y="6957811"/>
            <a:ext cx="1933976" cy="475489"/>
          </a:xfrm>
          <a:prstGeom prst="wedgeRectCallout">
            <a:avLst>
              <a:gd name="adj1" fmla="val 2058"/>
              <a:gd name="adj2" fmla="val -182822"/>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Alert display for abnormal values</a:t>
            </a:r>
            <a:endParaRPr lang="ja-JP" altLang="en-US" sz="1100" b="1" dirty="0">
              <a:latin typeface="ヒラギノ角ゴ ProN W3" pitchFamily="34" charset="-128"/>
              <a:ea typeface="ヒラギノ角ゴ ProN W3" pitchFamily="34" charset="-128"/>
            </a:endParaRPr>
          </a:p>
        </p:txBody>
      </p:sp>
      <p:pic>
        <p:nvPicPr>
          <p:cNvPr id="2050" name="Picture 2" descr="https://3.bp.blogspot.com/-9Lc_1jc9wzI/UNbkHj7AtPI/AAAAAAAAJTg/NyzlsbHc2B4/s1600/mark_exclamation.png">
            <a:extLst>
              <a:ext uri="{FF2B5EF4-FFF2-40B4-BE49-F238E27FC236}">
                <a16:creationId xmlns:a16="http://schemas.microsoft.com/office/drawing/2014/main" id="{A6B42363-2FCA-44A7-A7D5-30DFD43A56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1054" y="5029514"/>
            <a:ext cx="369956" cy="52437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3.bp.blogspot.com/-9Lc_1jc9wzI/UNbkHj7AtPI/AAAAAAAAJTg/NyzlsbHc2B4/s1600/mark_exclamation.png">
            <a:extLst>
              <a:ext uri="{FF2B5EF4-FFF2-40B4-BE49-F238E27FC236}">
                <a16:creationId xmlns:a16="http://schemas.microsoft.com/office/drawing/2014/main" id="{AFD529FC-61D5-46A4-8B71-5430407E64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99475" y="4803335"/>
            <a:ext cx="369956" cy="524373"/>
          </a:xfrm>
          <a:prstGeom prst="rect">
            <a:avLst/>
          </a:prstGeom>
          <a:noFill/>
          <a:extLst>
            <a:ext uri="{909E8E84-426E-40DD-AFC4-6F175D3DCCD1}">
              <a14:hiddenFill xmlns:a14="http://schemas.microsoft.com/office/drawing/2010/main">
                <a:solidFill>
                  <a:srgbClr val="FFFFFF"/>
                </a:solidFill>
              </a14:hiddenFill>
            </a:ext>
          </a:extLst>
        </p:spPr>
      </p:pic>
      <p:sp>
        <p:nvSpPr>
          <p:cNvPr id="69" name="四角形吹き出し 19">
            <a:extLst>
              <a:ext uri="{FF2B5EF4-FFF2-40B4-BE49-F238E27FC236}">
                <a16:creationId xmlns:a16="http://schemas.microsoft.com/office/drawing/2014/main" id="{F2688FAD-2623-466D-8817-A878B98426C6}"/>
              </a:ext>
            </a:extLst>
          </p:cNvPr>
          <p:cNvSpPr/>
          <p:nvPr/>
        </p:nvSpPr>
        <p:spPr>
          <a:xfrm>
            <a:off x="3664637" y="4182712"/>
            <a:ext cx="2227717" cy="299281"/>
          </a:xfrm>
          <a:prstGeom prst="wedgeRectCallout">
            <a:avLst>
              <a:gd name="adj1" fmla="val -11268"/>
              <a:gd name="adj2" fmla="val 169260"/>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1100" b="1" dirty="0">
                <a:latin typeface="ヒラギノ角ゴ ProN W3" pitchFamily="34" charset="-128"/>
                <a:ea typeface="ヒラギノ角ゴ ProN W3" pitchFamily="34" charset="-128"/>
              </a:rPr>
              <a:t>Notification of abnormalities</a:t>
            </a:r>
            <a:endParaRPr lang="ja-JP" altLang="en-US" sz="1100" b="1" dirty="0">
              <a:latin typeface="ヒラギノ角ゴ ProN W3" pitchFamily="34" charset="-128"/>
              <a:ea typeface="ヒラギノ角ゴ ProN W3" pitchFamily="34" charset="-128"/>
            </a:endParaRPr>
          </a:p>
        </p:txBody>
      </p:sp>
      <p:sp>
        <p:nvSpPr>
          <p:cNvPr id="70" name="テキスト ボックス 69">
            <a:extLst>
              <a:ext uri="{FF2B5EF4-FFF2-40B4-BE49-F238E27FC236}">
                <a16:creationId xmlns:a16="http://schemas.microsoft.com/office/drawing/2014/main" id="{52E45DB3-967B-4C44-98A2-1CA4B2D7E132}"/>
              </a:ext>
            </a:extLst>
          </p:cNvPr>
          <p:cNvSpPr txBox="1"/>
          <p:nvPr/>
        </p:nvSpPr>
        <p:spPr>
          <a:xfrm>
            <a:off x="246005" y="7582475"/>
            <a:ext cx="2071401" cy="461665"/>
          </a:xfrm>
          <a:prstGeom prst="rect">
            <a:avLst/>
          </a:prstGeom>
          <a:noFill/>
        </p:spPr>
        <p:txBody>
          <a:bodyPr wrap="square" rtlCol="0">
            <a:spAutoFit/>
          </a:bodyPr>
          <a:lstStyle/>
          <a:p>
            <a:r>
              <a:rPr kumimoji="1" lang="ja-JP" altLang="en-US" sz="1200" b="1" dirty="0"/>
              <a:t>◎</a:t>
            </a:r>
            <a:r>
              <a:rPr lang="ja-JP" altLang="en-US" sz="1200" b="1" dirty="0"/>
              <a:t> </a:t>
            </a:r>
            <a:r>
              <a:rPr lang="en-US" sz="1200" b="1" dirty="0"/>
              <a:t>Abnormal values</a:t>
            </a:r>
          </a:p>
          <a:p>
            <a:r>
              <a:rPr lang="en-US" sz="1200" b="1" dirty="0"/>
              <a:t>     noticed on-site</a:t>
            </a:r>
          </a:p>
        </p:txBody>
      </p:sp>
      <p:pic>
        <p:nvPicPr>
          <p:cNvPr id="38" name="図 37">
            <a:extLst>
              <a:ext uri="{FF2B5EF4-FFF2-40B4-BE49-F238E27FC236}">
                <a16:creationId xmlns:a16="http://schemas.microsoft.com/office/drawing/2014/main" id="{FAEDD669-B5E4-45B9-BB60-7597B49910D4}"/>
              </a:ext>
            </a:extLst>
          </p:cNvPr>
          <p:cNvPicPr>
            <a:picLocks noChangeAspect="1"/>
          </p:cNvPicPr>
          <p:nvPr/>
        </p:nvPicPr>
        <p:blipFill>
          <a:blip r:embed="rId15"/>
          <a:stretch>
            <a:fillRect/>
          </a:stretch>
        </p:blipFill>
        <p:spPr>
          <a:xfrm>
            <a:off x="3051000" y="5846404"/>
            <a:ext cx="502025" cy="574387"/>
          </a:xfrm>
          <a:prstGeom prst="rect">
            <a:avLst/>
          </a:prstGeom>
        </p:spPr>
      </p:pic>
      <p:sp>
        <p:nvSpPr>
          <p:cNvPr id="41" name="テキスト ボックス 40">
            <a:extLst>
              <a:ext uri="{FF2B5EF4-FFF2-40B4-BE49-F238E27FC236}">
                <a16:creationId xmlns:a16="http://schemas.microsoft.com/office/drawing/2014/main" id="{647D6475-CDCD-427F-83FF-A6B52B131F65}"/>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33350"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Efficiency</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of</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inspection</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work</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EF1B68DC-6E68-4EEA-9707-6A50F0D013FD}"/>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Manufacturing: Quality Inspection</a:t>
            </a:r>
          </a:p>
          <a:p>
            <a:pPr algn="ctr"/>
            <a:endParaRPr kumimoji="1" lang="ja-JP" altLang="en-US" sz="1400" dirty="0">
              <a:solidFill>
                <a:schemeClr val="tx1">
                  <a:lumMod val="75000"/>
                  <a:lumOff val="25000"/>
                </a:schemeClr>
              </a:solidFill>
            </a:endParaRPr>
          </a:p>
        </p:txBody>
      </p:sp>
      <p:sp>
        <p:nvSpPr>
          <p:cNvPr id="39" name="テキスト ボックス 3">
            <a:extLst>
              <a:ext uri="{FF2B5EF4-FFF2-40B4-BE49-F238E27FC236}">
                <a16:creationId xmlns:a16="http://schemas.microsoft.com/office/drawing/2014/main" id="{956E2BB6-DDFE-44D8-B357-2FEEE46D3D58}"/>
              </a:ext>
            </a:extLst>
          </p:cNvPr>
          <p:cNvSpPr txBox="1"/>
          <p:nvPr/>
        </p:nvSpPr>
        <p:spPr>
          <a:xfrm>
            <a:off x="294927" y="1014046"/>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48" name="テキスト ボックス 6">
            <a:extLst>
              <a:ext uri="{FF2B5EF4-FFF2-40B4-BE49-F238E27FC236}">
                <a16:creationId xmlns:a16="http://schemas.microsoft.com/office/drawing/2014/main" id="{9AC6BAF9-646B-4088-803B-E9C7786160E8}"/>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115335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D78D10A8-FD2D-4AB1-BEC9-D6608BB7BC00}"/>
              </a:ext>
            </a:extLst>
          </p:cNvPr>
          <p:cNvSpPr/>
          <p:nvPr/>
        </p:nvSpPr>
        <p:spPr>
          <a:xfrm>
            <a:off x="150514" y="4006538"/>
            <a:ext cx="6573552" cy="1733863"/>
          </a:xfrm>
          <a:prstGeom prst="round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五方向 2">
            <a:extLst>
              <a:ext uri="{FF2B5EF4-FFF2-40B4-BE49-F238E27FC236}">
                <a16:creationId xmlns:a16="http://schemas.microsoft.com/office/drawing/2014/main" id="{B66DBD8D-5644-4A40-A17F-2A3DC11D4A59}"/>
              </a:ext>
            </a:extLst>
          </p:cNvPr>
          <p:cNvSpPr/>
          <p:nvPr/>
        </p:nvSpPr>
        <p:spPr>
          <a:xfrm>
            <a:off x="255477" y="1188778"/>
            <a:ext cx="6347046" cy="540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a:extLst>
              <a:ext uri="{FF2B5EF4-FFF2-40B4-BE49-F238E27FC236}">
                <a16:creationId xmlns:a16="http://schemas.microsoft.com/office/drawing/2014/main" id="{78111CE0-9565-497A-8088-2D79596BAFB5}"/>
              </a:ext>
            </a:extLst>
          </p:cNvPr>
          <p:cNvSpPr/>
          <p:nvPr/>
        </p:nvSpPr>
        <p:spPr>
          <a:xfrm>
            <a:off x="270904" y="1229831"/>
            <a:ext cx="6347046" cy="99504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a:t>
            </a:r>
            <a:r>
              <a:rPr lang="en-US" altLang="ja-JP" sz="1050" dirty="0">
                <a:solidFill>
                  <a:schemeClr val="tx1"/>
                </a:solidFill>
              </a:rPr>
              <a:t>S</a:t>
            </a:r>
            <a:r>
              <a:rPr lang="en-US" sz="1050" dirty="0">
                <a:solidFill>
                  <a:schemeClr val="tx1"/>
                </a:solidFill>
              </a:rPr>
              <a:t>ome information in the quality report </a:t>
            </a:r>
            <a:r>
              <a:rPr lang="en-US" altLang="ja-JP" sz="1050" dirty="0">
                <a:solidFill>
                  <a:schemeClr val="tx1"/>
                </a:solidFill>
              </a:rPr>
              <a:t>at the final inspection of production line </a:t>
            </a:r>
            <a:r>
              <a:rPr lang="en-US" sz="1050" dirty="0">
                <a:solidFill>
                  <a:schemeClr val="tx1"/>
                </a:solidFill>
              </a:rPr>
              <a:t>has not been unified, such as part of the inputted into management system manually and part of the information re-entered into EXCEL.</a:t>
            </a:r>
            <a:endParaRPr lang="ja-JP" altLang="en-US" sz="1050" dirty="0">
              <a:solidFill>
                <a:schemeClr val="tx1"/>
              </a:solidFill>
            </a:endParaRPr>
          </a:p>
          <a:p>
            <a:r>
              <a:rPr lang="ja-JP" altLang="en-US" sz="1050" dirty="0">
                <a:solidFill>
                  <a:schemeClr val="tx1"/>
                </a:solidFill>
              </a:rPr>
              <a:t>・</a:t>
            </a:r>
            <a:r>
              <a:rPr lang="en-US" sz="1050" dirty="0">
                <a:solidFill>
                  <a:schemeClr val="tx1"/>
                </a:solidFill>
              </a:rPr>
              <a:t>When there is progress confirmation from another base or customer, need to look for a paper file or a record in the folder server to search for the past information , it takes a huge amount of man-hours.</a:t>
            </a:r>
            <a:endParaRPr lang="en-US" altLang="ja-JP" sz="1050" dirty="0">
              <a:solidFill>
                <a:schemeClr val="tx1"/>
              </a:solidFill>
            </a:endParaRPr>
          </a:p>
          <a:p>
            <a:r>
              <a:rPr lang="ja-JP" altLang="en-US" sz="1050" dirty="0">
                <a:solidFill>
                  <a:schemeClr val="tx1"/>
                </a:solidFill>
              </a:rPr>
              <a:t>・</a:t>
            </a:r>
            <a:r>
              <a:rPr lang="en-US" altLang="ja-JP" sz="1050" dirty="0">
                <a:solidFill>
                  <a:schemeClr val="tx1"/>
                </a:solidFill>
              </a:rPr>
              <a:t>Revision</a:t>
            </a:r>
            <a:r>
              <a:rPr lang="ja-JP" altLang="en-US" sz="1050" dirty="0">
                <a:solidFill>
                  <a:schemeClr val="tx1"/>
                </a:solidFill>
              </a:rPr>
              <a:t> </a:t>
            </a:r>
            <a:r>
              <a:rPr lang="en-US" altLang="ja-JP" sz="1050" dirty="0">
                <a:solidFill>
                  <a:schemeClr val="tx1"/>
                </a:solidFill>
              </a:rPr>
              <a:t>history</a:t>
            </a:r>
            <a:r>
              <a:rPr lang="en-US" sz="1050" dirty="0">
                <a:solidFill>
                  <a:schemeClr val="tx1"/>
                </a:solidFill>
              </a:rPr>
              <a:t> of the contents in the report is not managed. </a:t>
            </a:r>
          </a:p>
        </p:txBody>
      </p:sp>
      <p:sp>
        <p:nvSpPr>
          <p:cNvPr id="6" name="矢印: 五方向 5">
            <a:extLst>
              <a:ext uri="{FF2B5EF4-FFF2-40B4-BE49-F238E27FC236}">
                <a16:creationId xmlns:a16="http://schemas.microsoft.com/office/drawing/2014/main" id="{B28B1DF9-F8FE-4BAF-97A0-AE35A8109F34}"/>
              </a:ext>
            </a:extLst>
          </p:cNvPr>
          <p:cNvSpPr/>
          <p:nvPr/>
        </p:nvSpPr>
        <p:spPr>
          <a:xfrm>
            <a:off x="255477" y="2617925"/>
            <a:ext cx="6347046" cy="5400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正方形/長方形 7">
            <a:extLst>
              <a:ext uri="{FF2B5EF4-FFF2-40B4-BE49-F238E27FC236}">
                <a16:creationId xmlns:a16="http://schemas.microsoft.com/office/drawing/2014/main" id="{3B1045F9-0146-4D78-BC55-9711A645B32D}"/>
              </a:ext>
            </a:extLst>
          </p:cNvPr>
          <p:cNvSpPr/>
          <p:nvPr/>
        </p:nvSpPr>
        <p:spPr>
          <a:xfrm>
            <a:off x="255477" y="2671931"/>
            <a:ext cx="6347046" cy="10293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a:t>
            </a:r>
            <a:r>
              <a:rPr lang="en-US" sz="1050" dirty="0">
                <a:solidFill>
                  <a:schemeClr val="tx1"/>
                </a:solidFill>
              </a:rPr>
              <a:t>All report data is centrally managed in a database. Necessary report data can be searched immediately, and can be output in various file formats such as PDF, Excel, CSV.</a:t>
            </a:r>
            <a:endParaRPr lang="en-US" altLang="ja-JP" sz="1050" dirty="0">
              <a:solidFill>
                <a:schemeClr val="tx1"/>
              </a:solidFill>
            </a:endParaRPr>
          </a:p>
          <a:p>
            <a:r>
              <a:rPr lang="ja-JP" altLang="en-US" sz="1050" dirty="0">
                <a:solidFill>
                  <a:schemeClr val="tx1"/>
                </a:solidFill>
              </a:rPr>
              <a:t>・</a:t>
            </a:r>
            <a:r>
              <a:rPr lang="en-US" sz="1050" dirty="0">
                <a:solidFill>
                  <a:schemeClr val="tx1"/>
                </a:solidFill>
              </a:rPr>
              <a:t>Information in the database can be automatically linked with the management system, etc., and thus man-hours for transcription can be reduced to zero. </a:t>
            </a:r>
            <a:r>
              <a:rPr lang="ja-JP" altLang="en-US" sz="1050" dirty="0">
                <a:solidFill>
                  <a:schemeClr val="tx1"/>
                </a:solidFill>
              </a:rPr>
              <a:t>　</a:t>
            </a:r>
            <a:r>
              <a:rPr lang="en-US" sz="1050" dirty="0">
                <a:solidFill>
                  <a:schemeClr val="tx1"/>
                </a:solidFill>
              </a:rPr>
              <a:t>(* Requires external collaboration development)</a:t>
            </a:r>
            <a:endParaRPr lang="en-US" altLang="ja-JP" sz="1050" dirty="0">
              <a:solidFill>
                <a:schemeClr val="tx1"/>
              </a:solidFill>
            </a:endParaRPr>
          </a:p>
          <a:p>
            <a:r>
              <a:rPr lang="ja-JP" altLang="en-US" sz="1050" dirty="0">
                <a:solidFill>
                  <a:schemeClr val="tx1"/>
                </a:solidFill>
              </a:rPr>
              <a:t>・</a:t>
            </a:r>
            <a:r>
              <a:rPr lang="en-US" sz="1050" dirty="0">
                <a:solidFill>
                  <a:schemeClr val="tx1"/>
                </a:solidFill>
              </a:rPr>
              <a:t>The revision history of a form can also be checked at a glance (when, where and who has rewritten what).</a:t>
            </a:r>
          </a:p>
        </p:txBody>
      </p:sp>
      <p:sp>
        <p:nvSpPr>
          <p:cNvPr id="37" name="矢印: 五方向 36">
            <a:extLst>
              <a:ext uri="{FF2B5EF4-FFF2-40B4-BE49-F238E27FC236}">
                <a16:creationId xmlns:a16="http://schemas.microsoft.com/office/drawing/2014/main" id="{81F73BA5-8B56-46A0-BA95-9AC9FEC761F5}"/>
              </a:ext>
            </a:extLst>
          </p:cNvPr>
          <p:cNvSpPr/>
          <p:nvPr/>
        </p:nvSpPr>
        <p:spPr>
          <a:xfrm>
            <a:off x="263768" y="8729492"/>
            <a:ext cx="6347046" cy="45719"/>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CD0F9FA2-AEAD-4D46-B896-642F3B7F97A8}"/>
              </a:ext>
            </a:extLst>
          </p:cNvPr>
          <p:cNvSpPr txBox="1"/>
          <p:nvPr/>
        </p:nvSpPr>
        <p:spPr>
          <a:xfrm>
            <a:off x="255477" y="8480578"/>
            <a:ext cx="2597459" cy="461665"/>
          </a:xfrm>
          <a:prstGeom prst="rect">
            <a:avLst/>
          </a:prstGeom>
          <a:noFill/>
        </p:spPr>
        <p:txBody>
          <a:bodyPr wrap="square" rtlCol="0">
            <a:spAutoFit/>
          </a:bodyPr>
          <a:lstStyle/>
          <a:p>
            <a:r>
              <a:rPr lang="en-US" sz="1200" dirty="0"/>
              <a:t>i-Reporter function to be used</a:t>
            </a:r>
          </a:p>
          <a:p>
            <a:endParaRPr lang="ja-JP" altLang="en-US" sz="1200" dirty="0"/>
          </a:p>
        </p:txBody>
      </p:sp>
      <p:sp>
        <p:nvSpPr>
          <p:cNvPr id="43" name="正方形/長方形 42">
            <a:extLst>
              <a:ext uri="{FF2B5EF4-FFF2-40B4-BE49-F238E27FC236}">
                <a16:creationId xmlns:a16="http://schemas.microsoft.com/office/drawing/2014/main" id="{C439F925-BE4B-4467-9C24-3627E3FA2B55}"/>
              </a:ext>
            </a:extLst>
          </p:cNvPr>
          <p:cNvSpPr/>
          <p:nvPr/>
        </p:nvSpPr>
        <p:spPr>
          <a:xfrm>
            <a:off x="250306" y="8769423"/>
            <a:ext cx="6347046" cy="5528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a:t>
            </a:r>
            <a:r>
              <a:rPr lang="en-US" sz="1000" b="1" dirty="0" err="1">
                <a:solidFill>
                  <a:schemeClr val="tx1"/>
                </a:solidFill>
              </a:rPr>
              <a:t>ConMas</a:t>
            </a:r>
            <a:r>
              <a:rPr lang="en-US" sz="1000" b="1" dirty="0">
                <a:solidFill>
                  <a:schemeClr val="tx1"/>
                </a:solidFill>
              </a:rPr>
              <a:t> Manager / # Automatic file output / # External system linkage API</a:t>
            </a:r>
          </a:p>
          <a:p>
            <a:endParaRPr lang="en-US" altLang="ja-JP" sz="1000" b="1" dirty="0">
              <a:solidFill>
                <a:schemeClr val="tx1"/>
              </a:solidFill>
            </a:endParaRPr>
          </a:p>
        </p:txBody>
      </p:sp>
      <p:pic>
        <p:nvPicPr>
          <p:cNvPr id="13" name="Picture 4" descr="https://4.bp.blogspot.com/-xJ5E3SosU0k/Wb8gHG7H_xI/AAAAAAABGvM/ApPPrPHe_z0y1CF6o3Kvsd5W4kFE54FvwCLcBGAs/s800/business_icon5_koujou.png">
            <a:extLst>
              <a:ext uri="{FF2B5EF4-FFF2-40B4-BE49-F238E27FC236}">
                <a16:creationId xmlns:a16="http://schemas.microsoft.com/office/drawing/2014/main" id="{F2A56623-2578-434A-9DD8-A27FAD679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76" y="3936214"/>
            <a:ext cx="1247425" cy="1157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èªåçç£ã©ã¤ã³ã®ã¤ã©ã¹ã">
            <a:extLst>
              <a:ext uri="{FF2B5EF4-FFF2-40B4-BE49-F238E27FC236}">
                <a16:creationId xmlns:a16="http://schemas.microsoft.com/office/drawing/2014/main" id="{4520CE9D-09A6-418D-9172-EE94DC68D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746" y="4542716"/>
            <a:ext cx="1308910" cy="1023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æç¤ã®ã¤ã©ã¹ã">
            <a:extLst>
              <a:ext uri="{FF2B5EF4-FFF2-40B4-BE49-F238E27FC236}">
                <a16:creationId xmlns:a16="http://schemas.microsoft.com/office/drawing/2014/main" id="{95AE3932-94C4-46C5-8597-E13FC4189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337" y="4542724"/>
            <a:ext cx="887470" cy="88747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44">
            <a:extLst>
              <a:ext uri="{FF2B5EF4-FFF2-40B4-BE49-F238E27FC236}">
                <a16:creationId xmlns:a16="http://schemas.microsoft.com/office/drawing/2014/main" id="{97EB46BD-28B3-4156-BF38-43876414CC69}"/>
              </a:ext>
            </a:extLst>
          </p:cNvPr>
          <p:cNvSpPr txBox="1"/>
          <p:nvPr/>
        </p:nvSpPr>
        <p:spPr>
          <a:xfrm>
            <a:off x="1456399" y="4353407"/>
            <a:ext cx="740812" cy="261610"/>
          </a:xfrm>
          <a:prstGeom prst="rect">
            <a:avLst/>
          </a:prstGeom>
          <a:noFill/>
        </p:spPr>
        <p:txBody>
          <a:bodyPr wrap="square" rtlCol="0">
            <a:spAutoFit/>
          </a:bodyPr>
          <a:lstStyle/>
          <a:p>
            <a:r>
              <a:rPr lang="en-US" altLang="ja-JP" sz="1100" dirty="0"/>
              <a:t>Process</a:t>
            </a:r>
            <a:r>
              <a:rPr lang="ja-JP" altLang="en-US" sz="1100" dirty="0"/>
              <a:t> </a:t>
            </a:r>
            <a:r>
              <a:rPr lang="en-US" altLang="ja-JP" sz="1100" dirty="0"/>
              <a:t>A</a:t>
            </a:r>
          </a:p>
        </p:txBody>
      </p:sp>
      <p:pic>
        <p:nvPicPr>
          <p:cNvPr id="20" name="Picture 10" descr="å°åºæå½¢æ©ã®ã¤ã©ã¹ã">
            <a:extLst>
              <a:ext uri="{FF2B5EF4-FFF2-40B4-BE49-F238E27FC236}">
                <a16:creationId xmlns:a16="http://schemas.microsoft.com/office/drawing/2014/main" id="{4810DE53-0B5F-4831-9C37-1E7DF60F43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934" y="4498045"/>
            <a:ext cx="1395115" cy="99941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44">
            <a:extLst>
              <a:ext uri="{FF2B5EF4-FFF2-40B4-BE49-F238E27FC236}">
                <a16:creationId xmlns:a16="http://schemas.microsoft.com/office/drawing/2014/main" id="{E78E9CDC-7FA5-48B1-B500-EE250D76CE01}"/>
              </a:ext>
            </a:extLst>
          </p:cNvPr>
          <p:cNvSpPr txBox="1"/>
          <p:nvPr/>
        </p:nvSpPr>
        <p:spPr>
          <a:xfrm>
            <a:off x="3206200" y="4360711"/>
            <a:ext cx="747709" cy="261610"/>
          </a:xfrm>
          <a:prstGeom prst="rect">
            <a:avLst/>
          </a:prstGeom>
          <a:noFill/>
        </p:spPr>
        <p:txBody>
          <a:bodyPr wrap="square" rtlCol="0">
            <a:spAutoFit/>
          </a:bodyPr>
          <a:lstStyle/>
          <a:p>
            <a:r>
              <a:rPr lang="en-US" altLang="ja-JP" sz="1100" dirty="0"/>
              <a:t>Process</a:t>
            </a:r>
            <a:r>
              <a:rPr lang="ja-JP" altLang="en-US" sz="1100" dirty="0"/>
              <a:t> </a:t>
            </a:r>
            <a:r>
              <a:rPr lang="en-US" altLang="ja-JP" sz="1100" dirty="0"/>
              <a:t>B</a:t>
            </a:r>
          </a:p>
        </p:txBody>
      </p:sp>
      <p:sp>
        <p:nvSpPr>
          <p:cNvPr id="23" name="テキスト ボックス 44">
            <a:extLst>
              <a:ext uri="{FF2B5EF4-FFF2-40B4-BE49-F238E27FC236}">
                <a16:creationId xmlns:a16="http://schemas.microsoft.com/office/drawing/2014/main" id="{DA7F3071-F6C8-42D1-BCBD-392544EE9574}"/>
              </a:ext>
            </a:extLst>
          </p:cNvPr>
          <p:cNvSpPr txBox="1"/>
          <p:nvPr/>
        </p:nvSpPr>
        <p:spPr>
          <a:xfrm>
            <a:off x="5043228" y="4316706"/>
            <a:ext cx="747709" cy="261610"/>
          </a:xfrm>
          <a:prstGeom prst="rect">
            <a:avLst/>
          </a:prstGeom>
          <a:noFill/>
        </p:spPr>
        <p:txBody>
          <a:bodyPr wrap="square" rtlCol="0">
            <a:spAutoFit/>
          </a:bodyPr>
          <a:lstStyle/>
          <a:p>
            <a:r>
              <a:rPr lang="en-US" altLang="ja-JP" sz="1100" dirty="0"/>
              <a:t>Process</a:t>
            </a:r>
            <a:r>
              <a:rPr lang="ja-JP" altLang="en-US" sz="1100" dirty="0"/>
              <a:t> </a:t>
            </a:r>
            <a:r>
              <a:rPr lang="en-US" altLang="ja-JP" sz="1100" dirty="0"/>
              <a:t>C</a:t>
            </a:r>
          </a:p>
        </p:txBody>
      </p:sp>
      <p:pic>
        <p:nvPicPr>
          <p:cNvPr id="33" name="図 26">
            <a:extLst>
              <a:ext uri="{FF2B5EF4-FFF2-40B4-BE49-F238E27FC236}">
                <a16:creationId xmlns:a16="http://schemas.microsoft.com/office/drawing/2014/main" id="{14FEA59D-BF79-49BC-90A0-70A8059FF3BD}"/>
              </a:ext>
            </a:extLst>
          </p:cNvPr>
          <p:cNvPicPr>
            <a:picLocks noChangeAspect="1"/>
          </p:cNvPicPr>
          <p:nvPr/>
        </p:nvPicPr>
        <p:blipFill>
          <a:blip r:embed="rId8"/>
          <a:stretch>
            <a:fillRect/>
          </a:stretch>
        </p:blipFill>
        <p:spPr>
          <a:xfrm>
            <a:off x="2807131" y="6878981"/>
            <a:ext cx="1224618" cy="1224618"/>
          </a:xfrm>
          <a:prstGeom prst="rect">
            <a:avLst/>
          </a:prstGeom>
        </p:spPr>
      </p:pic>
      <p:pic>
        <p:nvPicPr>
          <p:cNvPr id="34" name="Picture 6" descr="https://1.bp.blogspot.com/-TKjTYaM3rk8/WLEuop1AmWI/AAAAAAABCFw/syyafF_VhcwrIjov-ieSP59D9rBsS6MUwCLcB/s800/computer05_businessman.png">
            <a:extLst>
              <a:ext uri="{FF2B5EF4-FFF2-40B4-BE49-F238E27FC236}">
                <a16:creationId xmlns:a16="http://schemas.microsoft.com/office/drawing/2014/main" id="{3C6FDF2D-7675-4FCA-AF6F-A226E064CC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169" y="6507703"/>
            <a:ext cx="1088163" cy="1094964"/>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44">
            <a:extLst>
              <a:ext uri="{FF2B5EF4-FFF2-40B4-BE49-F238E27FC236}">
                <a16:creationId xmlns:a16="http://schemas.microsoft.com/office/drawing/2014/main" id="{822CC3F6-85B9-4154-B7F9-BB2A236D4DB4}"/>
              </a:ext>
            </a:extLst>
          </p:cNvPr>
          <p:cNvSpPr txBox="1"/>
          <p:nvPr/>
        </p:nvSpPr>
        <p:spPr>
          <a:xfrm>
            <a:off x="159432" y="7564603"/>
            <a:ext cx="2528149" cy="861774"/>
          </a:xfrm>
          <a:prstGeom prst="rect">
            <a:avLst/>
          </a:prstGeom>
          <a:noFill/>
        </p:spPr>
        <p:txBody>
          <a:bodyPr wrap="square" rtlCol="0">
            <a:spAutoFit/>
          </a:bodyPr>
          <a:lstStyle/>
          <a:p>
            <a:r>
              <a:rPr lang="ja-JP" altLang="en-US" sz="1000" b="1" dirty="0"/>
              <a:t>◎</a:t>
            </a:r>
            <a:r>
              <a:rPr lang="en-US" sz="1000" b="1" dirty="0"/>
              <a:t>Improved searchability </a:t>
            </a:r>
            <a:endParaRPr lang="en-US" altLang="ja-JP" sz="1000" b="1" dirty="0"/>
          </a:p>
          <a:p>
            <a:r>
              <a:rPr lang="ja-JP" altLang="en-US" sz="1000" b="1" dirty="0"/>
              <a:t>◎</a:t>
            </a:r>
            <a:r>
              <a:rPr lang="en-US" sz="1000" b="1" dirty="0"/>
              <a:t>Can output report data in various data</a:t>
            </a:r>
          </a:p>
          <a:p>
            <a:r>
              <a:rPr lang="en-US" sz="1000" b="1" dirty="0"/>
              <a:t>     formats</a:t>
            </a:r>
            <a:endParaRPr lang="en-US" altLang="ja-JP" sz="1000" b="1" dirty="0"/>
          </a:p>
          <a:p>
            <a:r>
              <a:rPr lang="ja-JP" altLang="en-US" sz="1000" b="1" dirty="0"/>
              <a:t>◎</a:t>
            </a:r>
            <a:r>
              <a:rPr lang="en-US" altLang="ja-JP" sz="1000" b="1" dirty="0"/>
              <a:t>Revision</a:t>
            </a:r>
            <a:r>
              <a:rPr lang="en-US" sz="1000" b="1" dirty="0"/>
              <a:t> history can be checked</a:t>
            </a:r>
          </a:p>
          <a:p>
            <a:endParaRPr lang="en-US" altLang="ja-JP" sz="1000" b="1" dirty="0"/>
          </a:p>
        </p:txBody>
      </p:sp>
      <p:sp>
        <p:nvSpPr>
          <p:cNvPr id="60" name="テキスト ボックス 44">
            <a:extLst>
              <a:ext uri="{FF2B5EF4-FFF2-40B4-BE49-F238E27FC236}">
                <a16:creationId xmlns:a16="http://schemas.microsoft.com/office/drawing/2014/main" id="{7C6F66EC-186F-4E6D-8843-D7673B1ABC78}"/>
              </a:ext>
            </a:extLst>
          </p:cNvPr>
          <p:cNvSpPr txBox="1"/>
          <p:nvPr/>
        </p:nvSpPr>
        <p:spPr>
          <a:xfrm>
            <a:off x="2493530" y="8145433"/>
            <a:ext cx="1887521" cy="553998"/>
          </a:xfrm>
          <a:prstGeom prst="rect">
            <a:avLst/>
          </a:prstGeom>
          <a:noFill/>
        </p:spPr>
        <p:txBody>
          <a:bodyPr wrap="square" rtlCol="0">
            <a:spAutoFit/>
          </a:bodyPr>
          <a:lstStyle/>
          <a:p>
            <a:r>
              <a:rPr lang="ja-JP" altLang="en-US" sz="1000" b="1" dirty="0"/>
              <a:t>◎</a:t>
            </a:r>
            <a:r>
              <a:rPr lang="en-US" sz="1000" b="1" dirty="0"/>
              <a:t>Centralized management of</a:t>
            </a:r>
          </a:p>
          <a:p>
            <a:r>
              <a:rPr lang="en-US" sz="1000" b="1" dirty="0"/>
              <a:t>     all report data</a:t>
            </a:r>
          </a:p>
          <a:p>
            <a:endParaRPr lang="en-US" altLang="ja-JP" sz="1000" b="1" dirty="0"/>
          </a:p>
        </p:txBody>
      </p:sp>
      <p:pic>
        <p:nvPicPr>
          <p:cNvPr id="78" name="Picture 8" descr="https://4.bp.blogspot.com/-pX3VDqFvrOs/VCkbv5VSShI/AAAAAAAAnL8/dMnwQHL1X5s/s800/yajirushi04_hayai.png">
            <a:extLst>
              <a:ext uri="{FF2B5EF4-FFF2-40B4-BE49-F238E27FC236}">
                <a16:creationId xmlns:a16="http://schemas.microsoft.com/office/drawing/2014/main" id="{92B66ED5-F42E-466D-B8BB-EF8A8C354D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174257" y="5894052"/>
            <a:ext cx="465884" cy="32648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https://4.bp.blogspot.com/-pX3VDqFvrOs/VCkbv5VSShI/AAAAAAAAnL8/dMnwQHL1X5s/s800/yajirushi04_hayai.png">
            <a:extLst>
              <a:ext uri="{FF2B5EF4-FFF2-40B4-BE49-F238E27FC236}">
                <a16:creationId xmlns:a16="http://schemas.microsoft.com/office/drawing/2014/main" id="{B0AA3B22-FE68-439D-BB34-732913304B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28524">
            <a:off x="1570480" y="5784036"/>
            <a:ext cx="465884" cy="32648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https://4.bp.blogspot.com/-pX3VDqFvrOs/VCkbv5VSShI/AAAAAAAAnL8/dMnwQHL1X5s/s800/yajirushi04_hayai.png">
            <a:extLst>
              <a:ext uri="{FF2B5EF4-FFF2-40B4-BE49-F238E27FC236}">
                <a16:creationId xmlns:a16="http://schemas.microsoft.com/office/drawing/2014/main" id="{822AF48B-82B9-4C01-84CA-19A784AA6A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305339">
            <a:off x="4876980" y="5778571"/>
            <a:ext cx="465884" cy="326483"/>
          </a:xfrm>
          <a:prstGeom prst="rect">
            <a:avLst/>
          </a:prstGeom>
          <a:noFill/>
          <a:extLst>
            <a:ext uri="{909E8E84-426E-40DD-AFC4-6F175D3DCCD1}">
              <a14:hiddenFill xmlns:a14="http://schemas.microsoft.com/office/drawing/2010/main">
                <a:solidFill>
                  <a:srgbClr val="FFFFFF"/>
                </a:solidFill>
              </a14:hiddenFill>
            </a:ext>
          </a:extLst>
        </p:spPr>
      </p:pic>
      <p:sp>
        <p:nvSpPr>
          <p:cNvPr id="81" name="テキスト ボックス 44">
            <a:extLst>
              <a:ext uri="{FF2B5EF4-FFF2-40B4-BE49-F238E27FC236}">
                <a16:creationId xmlns:a16="http://schemas.microsoft.com/office/drawing/2014/main" id="{44AD6BE1-F675-4170-9855-471DA9F99B25}"/>
              </a:ext>
            </a:extLst>
          </p:cNvPr>
          <p:cNvSpPr txBox="1"/>
          <p:nvPr/>
        </p:nvSpPr>
        <p:spPr>
          <a:xfrm>
            <a:off x="3140968" y="6234213"/>
            <a:ext cx="720080" cy="261610"/>
          </a:xfrm>
          <a:prstGeom prst="rect">
            <a:avLst/>
          </a:prstGeom>
          <a:noFill/>
        </p:spPr>
        <p:txBody>
          <a:bodyPr wrap="square" rtlCol="0">
            <a:spAutoFit/>
          </a:bodyPr>
          <a:lstStyle/>
          <a:p>
            <a:r>
              <a:rPr lang="en-US" altLang="ja-JP" sz="1100" dirty="0"/>
              <a:t>Report</a:t>
            </a:r>
          </a:p>
        </p:txBody>
      </p:sp>
      <p:sp>
        <p:nvSpPr>
          <p:cNvPr id="82" name="正方形/長方形 81">
            <a:extLst>
              <a:ext uri="{FF2B5EF4-FFF2-40B4-BE49-F238E27FC236}">
                <a16:creationId xmlns:a16="http://schemas.microsoft.com/office/drawing/2014/main" id="{46F1F1F6-7FB0-464E-BF3F-B05C8BCC3DBA}"/>
              </a:ext>
            </a:extLst>
          </p:cNvPr>
          <p:cNvSpPr/>
          <p:nvPr/>
        </p:nvSpPr>
        <p:spPr>
          <a:xfrm>
            <a:off x="2690166" y="6466363"/>
            <a:ext cx="1485628" cy="1592144"/>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7C61800-1E2E-4E99-98E5-F1A651BF2527}"/>
              </a:ext>
            </a:extLst>
          </p:cNvPr>
          <p:cNvGrpSpPr/>
          <p:nvPr/>
        </p:nvGrpSpPr>
        <p:grpSpPr>
          <a:xfrm>
            <a:off x="3427308" y="7286976"/>
            <a:ext cx="801184" cy="776221"/>
            <a:chOff x="1275623" y="7191222"/>
            <a:chExt cx="801184" cy="776221"/>
          </a:xfrm>
        </p:grpSpPr>
        <p:pic>
          <p:nvPicPr>
            <p:cNvPr id="48" name="図 21">
              <a:extLst>
                <a:ext uri="{FF2B5EF4-FFF2-40B4-BE49-F238E27FC236}">
                  <a16:creationId xmlns:a16="http://schemas.microsoft.com/office/drawing/2014/main" id="{08436D60-2019-416C-A4DC-B568DAF25944}"/>
                </a:ext>
              </a:extLst>
            </p:cNvPr>
            <p:cNvPicPr>
              <a:picLocks noChangeAspect="1"/>
            </p:cNvPicPr>
            <p:nvPr/>
          </p:nvPicPr>
          <p:blipFill>
            <a:blip r:embed="rId11"/>
            <a:stretch>
              <a:fillRect/>
            </a:stretch>
          </p:blipFill>
          <p:spPr>
            <a:xfrm>
              <a:off x="1368195" y="7260807"/>
              <a:ext cx="708612" cy="706636"/>
            </a:xfrm>
            <a:prstGeom prst="rect">
              <a:avLst/>
            </a:prstGeom>
          </p:spPr>
        </p:pic>
        <p:pic>
          <p:nvPicPr>
            <p:cNvPr id="84" name="図 21">
              <a:extLst>
                <a:ext uri="{FF2B5EF4-FFF2-40B4-BE49-F238E27FC236}">
                  <a16:creationId xmlns:a16="http://schemas.microsoft.com/office/drawing/2014/main" id="{21122051-2B22-48D0-B000-4C8ABDA4B663}"/>
                </a:ext>
              </a:extLst>
            </p:cNvPr>
            <p:cNvPicPr>
              <a:picLocks noChangeAspect="1"/>
            </p:cNvPicPr>
            <p:nvPr/>
          </p:nvPicPr>
          <p:blipFill>
            <a:blip r:embed="rId11"/>
            <a:stretch>
              <a:fillRect/>
            </a:stretch>
          </p:blipFill>
          <p:spPr>
            <a:xfrm>
              <a:off x="1275623" y="7191222"/>
              <a:ext cx="708612" cy="706636"/>
            </a:xfrm>
            <a:prstGeom prst="rect">
              <a:avLst/>
            </a:prstGeom>
          </p:spPr>
        </p:pic>
      </p:grpSp>
      <p:pic>
        <p:nvPicPr>
          <p:cNvPr id="85" name="Picture 12" descr="https://4.bp.blogspot.com/-4ew2IFYmQ24/U5l4o8FrA0I/AAAAAAAAhPs/mVuU_7QlAHE/s800/computer_tethering.png">
            <a:extLst>
              <a:ext uri="{FF2B5EF4-FFF2-40B4-BE49-F238E27FC236}">
                <a16:creationId xmlns:a16="http://schemas.microsoft.com/office/drawing/2014/main" id="{DC21698D-AB8B-45BB-8E36-D83E761F44D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9095" t="15127" r="32546" b="60239"/>
          <a:stretch/>
        </p:blipFill>
        <p:spPr bwMode="auto">
          <a:xfrm rot="19630156">
            <a:off x="2067731" y="6845221"/>
            <a:ext cx="410662" cy="413593"/>
          </a:xfrm>
          <a:prstGeom prst="rect">
            <a:avLst/>
          </a:prstGeom>
          <a:noFill/>
          <a:extLst>
            <a:ext uri="{909E8E84-426E-40DD-AFC4-6F175D3DCCD1}">
              <a14:hiddenFill xmlns:a14="http://schemas.microsoft.com/office/drawing/2010/main">
                <a:solidFill>
                  <a:srgbClr val="FFFFFF"/>
                </a:solidFill>
              </a14:hiddenFill>
            </a:ext>
          </a:extLst>
        </p:spPr>
      </p:pic>
      <p:pic>
        <p:nvPicPr>
          <p:cNvPr id="86" name="図 85">
            <a:extLst>
              <a:ext uri="{FF2B5EF4-FFF2-40B4-BE49-F238E27FC236}">
                <a16:creationId xmlns:a16="http://schemas.microsoft.com/office/drawing/2014/main" id="{4A35E2DA-486E-4156-BC52-B6B0933739BA}"/>
              </a:ext>
            </a:extLst>
          </p:cNvPr>
          <p:cNvPicPr>
            <a:picLocks noChangeAspect="1"/>
          </p:cNvPicPr>
          <p:nvPr/>
        </p:nvPicPr>
        <p:blipFill>
          <a:blip r:embed="rId13"/>
          <a:stretch>
            <a:fillRect/>
          </a:stretch>
        </p:blipFill>
        <p:spPr>
          <a:xfrm>
            <a:off x="1838191" y="6471725"/>
            <a:ext cx="381242" cy="366930"/>
          </a:xfrm>
          <a:prstGeom prst="rect">
            <a:avLst/>
          </a:prstGeom>
        </p:spPr>
      </p:pic>
      <p:pic>
        <p:nvPicPr>
          <p:cNvPr id="58" name="Picture 62" descr="A close up of a sign&#10;&#10;Description automatically generated">
            <a:extLst>
              <a:ext uri="{FF2B5EF4-FFF2-40B4-BE49-F238E27FC236}">
                <a16:creationId xmlns:a16="http://schemas.microsoft.com/office/drawing/2014/main" id="{13F3CB03-CDEB-41F8-BDEE-23000B2FC333}"/>
              </a:ext>
            </a:extLst>
          </p:cNvPr>
          <p:cNvPicPr>
            <a:picLocks noChangeAspect="1"/>
          </p:cNvPicPr>
          <p:nvPr/>
        </p:nvPicPr>
        <p:blipFill>
          <a:blip r:embed="rId14"/>
          <a:stretch>
            <a:fillRect/>
          </a:stretch>
        </p:blipFill>
        <p:spPr>
          <a:xfrm>
            <a:off x="2197211" y="6436977"/>
            <a:ext cx="419282" cy="419282"/>
          </a:xfrm>
          <a:prstGeom prst="rect">
            <a:avLst/>
          </a:prstGeom>
        </p:spPr>
      </p:pic>
      <p:pic>
        <p:nvPicPr>
          <p:cNvPr id="11" name="図 10">
            <a:extLst>
              <a:ext uri="{FF2B5EF4-FFF2-40B4-BE49-F238E27FC236}">
                <a16:creationId xmlns:a16="http://schemas.microsoft.com/office/drawing/2014/main" id="{F763D50C-53AB-4A46-97D8-6F05810DA12B}"/>
              </a:ext>
            </a:extLst>
          </p:cNvPr>
          <p:cNvPicPr>
            <a:picLocks noChangeAspect="1"/>
          </p:cNvPicPr>
          <p:nvPr/>
        </p:nvPicPr>
        <p:blipFill>
          <a:blip r:embed="rId15"/>
          <a:stretch>
            <a:fillRect/>
          </a:stretch>
        </p:blipFill>
        <p:spPr>
          <a:xfrm>
            <a:off x="4941168" y="6601109"/>
            <a:ext cx="1371734" cy="1371734"/>
          </a:xfrm>
          <a:prstGeom prst="rect">
            <a:avLst/>
          </a:prstGeom>
        </p:spPr>
      </p:pic>
      <p:pic>
        <p:nvPicPr>
          <p:cNvPr id="87" name="Picture 12" descr="https://4.bp.blogspot.com/-4ew2IFYmQ24/U5l4o8FrA0I/AAAAAAAAhPs/mVuU_7QlAHE/s800/computer_tethering.png">
            <a:extLst>
              <a:ext uri="{FF2B5EF4-FFF2-40B4-BE49-F238E27FC236}">
                <a16:creationId xmlns:a16="http://schemas.microsoft.com/office/drawing/2014/main" id="{411EF95C-761A-40D7-B0AB-E235FC67342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9095" t="15127" r="32546" b="60239"/>
          <a:stretch/>
        </p:blipFill>
        <p:spPr bwMode="auto">
          <a:xfrm rot="19630156">
            <a:off x="4375201" y="6876128"/>
            <a:ext cx="410662" cy="413593"/>
          </a:xfrm>
          <a:prstGeom prst="rect">
            <a:avLst/>
          </a:prstGeom>
          <a:noFill/>
          <a:extLst>
            <a:ext uri="{909E8E84-426E-40DD-AFC4-6F175D3DCCD1}">
              <a14:hiddenFill xmlns:a14="http://schemas.microsoft.com/office/drawing/2010/main">
                <a:solidFill>
                  <a:srgbClr val="FFFFFF"/>
                </a:solidFill>
              </a14:hiddenFill>
            </a:ext>
          </a:extLst>
        </p:spPr>
      </p:pic>
      <p:sp>
        <p:nvSpPr>
          <p:cNvPr id="88" name="テキスト ボックス 44">
            <a:extLst>
              <a:ext uri="{FF2B5EF4-FFF2-40B4-BE49-F238E27FC236}">
                <a16:creationId xmlns:a16="http://schemas.microsoft.com/office/drawing/2014/main" id="{56BE5C1A-B305-4C9B-8833-AB4AE1D91C71}"/>
              </a:ext>
            </a:extLst>
          </p:cNvPr>
          <p:cNvSpPr txBox="1"/>
          <p:nvPr/>
        </p:nvSpPr>
        <p:spPr>
          <a:xfrm>
            <a:off x="4651549" y="8103020"/>
            <a:ext cx="2081435" cy="553998"/>
          </a:xfrm>
          <a:prstGeom prst="rect">
            <a:avLst/>
          </a:prstGeom>
          <a:noFill/>
        </p:spPr>
        <p:txBody>
          <a:bodyPr wrap="square" rtlCol="0">
            <a:spAutoFit/>
          </a:bodyPr>
          <a:lstStyle/>
          <a:p>
            <a:r>
              <a:rPr lang="ja-JP" altLang="en-US" sz="1000" b="1" dirty="0"/>
              <a:t>◎</a:t>
            </a:r>
            <a:r>
              <a:rPr lang="en-US" sz="1000" b="1" dirty="0"/>
              <a:t>In cooperation with an external systems, etc., data transfer </a:t>
            </a:r>
          </a:p>
          <a:p>
            <a:r>
              <a:rPr lang="en-US" sz="1000" b="1" dirty="0"/>
              <a:t>    man-hours can be reduced</a:t>
            </a:r>
          </a:p>
        </p:txBody>
      </p:sp>
      <p:sp>
        <p:nvSpPr>
          <p:cNvPr id="89" name="四角形: 角を丸くする 88">
            <a:extLst>
              <a:ext uri="{FF2B5EF4-FFF2-40B4-BE49-F238E27FC236}">
                <a16:creationId xmlns:a16="http://schemas.microsoft.com/office/drawing/2014/main" id="{61C8E9D3-1F7C-4238-9F03-B7504A9F2579}"/>
              </a:ext>
            </a:extLst>
          </p:cNvPr>
          <p:cNvSpPr/>
          <p:nvPr/>
        </p:nvSpPr>
        <p:spPr>
          <a:xfrm>
            <a:off x="2769709" y="6502622"/>
            <a:ext cx="1274979" cy="41421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Database</a:t>
            </a:r>
            <a:endParaRPr kumimoji="1" lang="ja-JP" altLang="en-US" sz="1400" b="1" dirty="0"/>
          </a:p>
        </p:txBody>
      </p:sp>
      <p:sp>
        <p:nvSpPr>
          <p:cNvPr id="90" name="四角形: 角を丸くする 89">
            <a:extLst>
              <a:ext uri="{FF2B5EF4-FFF2-40B4-BE49-F238E27FC236}">
                <a16:creationId xmlns:a16="http://schemas.microsoft.com/office/drawing/2014/main" id="{41C1E71B-EA05-4788-BA82-F29B8C2E98C0}"/>
              </a:ext>
            </a:extLst>
          </p:cNvPr>
          <p:cNvSpPr/>
          <p:nvPr/>
        </p:nvSpPr>
        <p:spPr>
          <a:xfrm>
            <a:off x="4989545" y="6213995"/>
            <a:ext cx="1274979" cy="414213"/>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Core system</a:t>
            </a:r>
            <a:endParaRPr kumimoji="1" lang="ja-JP" altLang="en-US" sz="1400" b="1" dirty="0"/>
          </a:p>
        </p:txBody>
      </p:sp>
      <p:pic>
        <p:nvPicPr>
          <p:cNvPr id="1026" name="Picture 2" descr="https://2.bp.blogspot.com/-ktUvoiZMCcM/VCkbkgctusI/AAAAAAAAnJM/nGH3iaIS6dQ/s800/koujou_mokushi_kensa.png">
            <a:extLst>
              <a:ext uri="{FF2B5EF4-FFF2-40B4-BE49-F238E27FC236}">
                <a16:creationId xmlns:a16="http://schemas.microsoft.com/office/drawing/2014/main" id="{4CA61411-7C33-4DE4-9D75-9A9BE21E71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5517" y="4650179"/>
            <a:ext cx="911763" cy="97909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2.bp.blogspot.com/-ktUvoiZMCcM/VCkbkgctusI/AAAAAAAAnJM/nGH3iaIS6dQ/s800/koujou_mokushi_kensa.png">
            <a:extLst>
              <a:ext uri="{FF2B5EF4-FFF2-40B4-BE49-F238E27FC236}">
                <a16:creationId xmlns:a16="http://schemas.microsoft.com/office/drawing/2014/main" id="{338E0B51-41D0-48AD-876E-8FF718D34B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2146" y="4649363"/>
            <a:ext cx="911763" cy="979090"/>
          </a:xfrm>
          <a:prstGeom prst="rect">
            <a:avLst/>
          </a:prstGeom>
          <a:noFill/>
          <a:extLst>
            <a:ext uri="{909E8E84-426E-40DD-AFC4-6F175D3DCCD1}">
              <a14:hiddenFill xmlns:a14="http://schemas.microsoft.com/office/drawing/2010/main">
                <a:solidFill>
                  <a:srgbClr val="FFFFFF"/>
                </a:solidFill>
              </a14:hiddenFill>
            </a:ext>
          </a:extLst>
        </p:spPr>
      </p:pic>
      <p:pic>
        <p:nvPicPr>
          <p:cNvPr id="73" name="図 23">
            <a:extLst>
              <a:ext uri="{FF2B5EF4-FFF2-40B4-BE49-F238E27FC236}">
                <a16:creationId xmlns:a16="http://schemas.microsoft.com/office/drawing/2014/main" id="{164DFAEF-BE08-45D5-B1F6-8B419BA5633B}"/>
              </a:ext>
            </a:extLst>
          </p:cNvPr>
          <p:cNvPicPr>
            <a:picLocks noChangeAspect="1"/>
          </p:cNvPicPr>
          <p:nvPr/>
        </p:nvPicPr>
        <p:blipFill>
          <a:blip r:embed="rId11"/>
          <a:stretch>
            <a:fillRect/>
          </a:stretch>
        </p:blipFill>
        <p:spPr>
          <a:xfrm>
            <a:off x="3661036" y="5090461"/>
            <a:ext cx="488082" cy="478168"/>
          </a:xfrm>
          <a:prstGeom prst="rect">
            <a:avLst/>
          </a:prstGeom>
        </p:spPr>
      </p:pic>
      <p:pic>
        <p:nvPicPr>
          <p:cNvPr id="68" name="Picture 2" descr="https://2.bp.blogspot.com/-ktUvoiZMCcM/VCkbkgctusI/AAAAAAAAnJM/nGH3iaIS6dQ/s800/koujou_mokushi_kensa.png">
            <a:extLst>
              <a:ext uri="{FF2B5EF4-FFF2-40B4-BE49-F238E27FC236}">
                <a16:creationId xmlns:a16="http://schemas.microsoft.com/office/drawing/2014/main" id="{A18B5D01-00EE-4658-9E23-350CA4A51C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7509" y="4655013"/>
            <a:ext cx="911763" cy="979090"/>
          </a:xfrm>
          <a:prstGeom prst="rect">
            <a:avLst/>
          </a:prstGeom>
          <a:noFill/>
          <a:extLst>
            <a:ext uri="{909E8E84-426E-40DD-AFC4-6F175D3DCCD1}">
              <a14:hiddenFill xmlns:a14="http://schemas.microsoft.com/office/drawing/2010/main">
                <a:solidFill>
                  <a:srgbClr val="FFFFFF"/>
                </a:solidFill>
              </a14:hiddenFill>
            </a:ext>
          </a:extLst>
        </p:spPr>
      </p:pic>
      <p:pic>
        <p:nvPicPr>
          <p:cNvPr id="74" name="図 23">
            <a:extLst>
              <a:ext uri="{FF2B5EF4-FFF2-40B4-BE49-F238E27FC236}">
                <a16:creationId xmlns:a16="http://schemas.microsoft.com/office/drawing/2014/main" id="{2DB8F559-6EBA-4188-B768-F009C4717C67}"/>
              </a:ext>
            </a:extLst>
          </p:cNvPr>
          <p:cNvPicPr>
            <a:picLocks noChangeAspect="1"/>
          </p:cNvPicPr>
          <p:nvPr/>
        </p:nvPicPr>
        <p:blipFill>
          <a:blip r:embed="rId11"/>
          <a:stretch>
            <a:fillRect/>
          </a:stretch>
        </p:blipFill>
        <p:spPr>
          <a:xfrm>
            <a:off x="5530499" y="5065207"/>
            <a:ext cx="488082" cy="478168"/>
          </a:xfrm>
          <a:prstGeom prst="rect">
            <a:avLst/>
          </a:prstGeom>
        </p:spPr>
      </p:pic>
      <p:pic>
        <p:nvPicPr>
          <p:cNvPr id="69" name="図 23">
            <a:extLst>
              <a:ext uri="{FF2B5EF4-FFF2-40B4-BE49-F238E27FC236}">
                <a16:creationId xmlns:a16="http://schemas.microsoft.com/office/drawing/2014/main" id="{56A54AB5-9409-4377-9A06-C8702F834DF4}"/>
              </a:ext>
            </a:extLst>
          </p:cNvPr>
          <p:cNvPicPr>
            <a:picLocks noChangeAspect="1"/>
          </p:cNvPicPr>
          <p:nvPr/>
        </p:nvPicPr>
        <p:blipFill>
          <a:blip r:embed="rId11"/>
          <a:stretch>
            <a:fillRect/>
          </a:stretch>
        </p:blipFill>
        <p:spPr>
          <a:xfrm>
            <a:off x="1836400" y="5068665"/>
            <a:ext cx="488082" cy="478168"/>
          </a:xfrm>
          <a:prstGeom prst="rect">
            <a:avLst/>
          </a:prstGeom>
        </p:spPr>
      </p:pic>
      <p:sp>
        <p:nvSpPr>
          <p:cNvPr id="70" name="テキスト ボックス 44">
            <a:extLst>
              <a:ext uri="{FF2B5EF4-FFF2-40B4-BE49-F238E27FC236}">
                <a16:creationId xmlns:a16="http://schemas.microsoft.com/office/drawing/2014/main" id="{DECD09AC-1E96-4474-8C7F-95EF3590B3F1}"/>
              </a:ext>
            </a:extLst>
          </p:cNvPr>
          <p:cNvSpPr txBox="1"/>
          <p:nvPr/>
        </p:nvSpPr>
        <p:spPr>
          <a:xfrm>
            <a:off x="159432" y="4025844"/>
            <a:ext cx="6548053" cy="261610"/>
          </a:xfrm>
          <a:prstGeom prst="rect">
            <a:avLst/>
          </a:prstGeom>
          <a:noFill/>
        </p:spPr>
        <p:txBody>
          <a:bodyPr wrap="square" rtlCol="0">
            <a:spAutoFit/>
          </a:bodyPr>
          <a:lstStyle/>
          <a:p>
            <a:pPr algn="ctr"/>
            <a:r>
              <a:rPr lang="en-US" altLang="ja-JP" sz="1100" b="1" dirty="0"/>
              <a:t>Each quality inspection process</a:t>
            </a:r>
          </a:p>
        </p:txBody>
      </p:sp>
      <p:sp>
        <p:nvSpPr>
          <p:cNvPr id="49" name="テキスト ボックス 48">
            <a:extLst>
              <a:ext uri="{FF2B5EF4-FFF2-40B4-BE49-F238E27FC236}">
                <a16:creationId xmlns:a16="http://schemas.microsoft.com/office/drawing/2014/main" id="{69C045F1-FC05-4529-8780-C0C94E295DCE}"/>
              </a:ext>
            </a:extLst>
          </p:cNvPr>
          <p:cNvSpPr txBox="1"/>
          <p:nvPr/>
        </p:nvSpPr>
        <p:spPr>
          <a:xfrm>
            <a:off x="-4370" y="260809"/>
            <a:ext cx="6862370" cy="409632"/>
          </a:xfrm>
          <a:prstGeom prst="rect">
            <a:avLst/>
          </a:prstGeom>
          <a:solidFill>
            <a:srgbClr val="0070C0"/>
          </a:solidFill>
        </p:spPr>
        <p:txBody>
          <a:bodyPr wrap="square" tIns="54000" bIns="0" rtlCol="0" anchor="ctr">
            <a:noAutofit/>
          </a:bodyPr>
          <a:lstStyle/>
          <a:p>
            <a:pPr marL="177800" algn="ctr"/>
            <a:r>
              <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品</a:t>
            </a:r>
            <a:endParaRPr lang="en-US" altLang="ja-JP"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algn="ctr"/>
            <a:r>
              <a:rPr lang="en-US" sz="2000" b="1" dirty="0">
                <a:solidFill>
                  <a:prstClr val="white"/>
                </a:solidFill>
                <a:latin typeface="メイリオ" panose="020B0604030504040204" pitchFamily="50" charset="-128"/>
                <a:ea typeface="メイリオ" panose="020B0604030504040204" pitchFamily="50" charset="-128"/>
              </a:rPr>
              <a:t>Improvement in quality control</a:t>
            </a:r>
          </a:p>
          <a:p>
            <a:pPr marL="177800" lvl="0" algn="ctr"/>
            <a:endPar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E7848E84-21E1-4114-97D5-C2E78D9E927C}"/>
              </a:ext>
            </a:extLst>
          </p:cNvPr>
          <p:cNvSpPr/>
          <p:nvPr/>
        </p:nvSpPr>
        <p:spPr>
          <a:xfrm>
            <a:off x="-4370" y="-24326"/>
            <a:ext cx="6862370" cy="2921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a:p>
            <a:pPr algn="ctr"/>
            <a:r>
              <a:rPr lang="en-US" sz="1400" dirty="0">
                <a:solidFill>
                  <a:schemeClr val="tx1">
                    <a:lumMod val="75000"/>
                    <a:lumOff val="25000"/>
                  </a:schemeClr>
                </a:solidFill>
              </a:rPr>
              <a:t>Manufacturing: Quality inspection</a:t>
            </a:r>
          </a:p>
          <a:p>
            <a:pPr algn="ctr"/>
            <a:endParaRPr kumimoji="1" lang="ja-JP" altLang="en-US" sz="1400" dirty="0">
              <a:solidFill>
                <a:schemeClr val="tx1">
                  <a:lumMod val="75000"/>
                  <a:lumOff val="25000"/>
                </a:schemeClr>
              </a:solidFill>
            </a:endParaRPr>
          </a:p>
        </p:txBody>
      </p:sp>
      <p:sp>
        <p:nvSpPr>
          <p:cNvPr id="51" name="テキスト ボックス 3">
            <a:extLst>
              <a:ext uri="{FF2B5EF4-FFF2-40B4-BE49-F238E27FC236}">
                <a16:creationId xmlns:a16="http://schemas.microsoft.com/office/drawing/2014/main" id="{F6B1AF15-216C-4952-8660-EB827A8B1075}"/>
              </a:ext>
            </a:extLst>
          </p:cNvPr>
          <p:cNvSpPr txBox="1"/>
          <p:nvPr/>
        </p:nvSpPr>
        <p:spPr>
          <a:xfrm>
            <a:off x="294927" y="848544"/>
            <a:ext cx="1362745" cy="338554"/>
          </a:xfrm>
          <a:prstGeom prst="rect">
            <a:avLst/>
          </a:prstGeom>
          <a:noFill/>
        </p:spPr>
        <p:txBody>
          <a:bodyPr wrap="none" rtlCol="0">
            <a:spAutoFit/>
          </a:bodyPr>
          <a:lstStyle/>
          <a:p>
            <a:r>
              <a:rPr lang="en-US" altLang="ja-JP" sz="1600" dirty="0"/>
              <a:t>Current status</a:t>
            </a:r>
            <a:endParaRPr lang="ja-JP" altLang="en-US" sz="1600" dirty="0"/>
          </a:p>
        </p:txBody>
      </p:sp>
      <p:sp>
        <p:nvSpPr>
          <p:cNvPr id="52" name="テキスト ボックス 6">
            <a:extLst>
              <a:ext uri="{FF2B5EF4-FFF2-40B4-BE49-F238E27FC236}">
                <a16:creationId xmlns:a16="http://schemas.microsoft.com/office/drawing/2014/main" id="{552E49E8-4CD6-471D-9B15-73C19FA54DEC}"/>
              </a:ext>
            </a:extLst>
          </p:cNvPr>
          <p:cNvSpPr txBox="1"/>
          <p:nvPr/>
        </p:nvSpPr>
        <p:spPr>
          <a:xfrm>
            <a:off x="270891" y="2310190"/>
            <a:ext cx="1782155" cy="338554"/>
          </a:xfrm>
          <a:prstGeom prst="rect">
            <a:avLst/>
          </a:prstGeom>
          <a:noFill/>
        </p:spPr>
        <p:txBody>
          <a:bodyPr wrap="none" rtlCol="0">
            <a:spAutoFit/>
          </a:bodyPr>
          <a:lstStyle/>
          <a:p>
            <a:r>
              <a:rPr lang="en-US" altLang="ja-JP" sz="1600" dirty="0"/>
              <a:t>After</a:t>
            </a:r>
            <a:r>
              <a:rPr lang="ja-JP" altLang="en-US" sz="1600" dirty="0"/>
              <a:t> </a:t>
            </a:r>
            <a:r>
              <a:rPr lang="en-US" altLang="ja-JP" sz="1600" dirty="0"/>
              <a:t>improvement</a:t>
            </a:r>
            <a:endParaRPr lang="ja-JP" altLang="en-US" sz="1600" dirty="0"/>
          </a:p>
        </p:txBody>
      </p:sp>
    </p:spTree>
    <p:custDataLst>
      <p:tags r:id="rId1"/>
    </p:custDataLst>
    <p:extLst>
      <p:ext uri="{BB962C8B-B14F-4D97-AF65-F5344CB8AC3E}">
        <p14:creationId xmlns:p14="http://schemas.microsoft.com/office/powerpoint/2010/main" val="3437395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12"/>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TIMING" val="|12"/>
</p:tagLst>
</file>

<file path=ppt/tags/tag14.xml><?xml version="1.0" encoding="utf-8"?>
<p:tagLst xmlns:a="http://schemas.openxmlformats.org/drawingml/2006/main" xmlns:r="http://schemas.openxmlformats.org/officeDocument/2006/relationships" xmlns:p="http://schemas.openxmlformats.org/presentationml/2006/main">
  <p:tag name="TIMING" val="|12"/>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TIMING" val="|12"/>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19.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20.xml><?xml version="1.0" encoding="utf-8"?>
<p:tagLst xmlns:a="http://schemas.openxmlformats.org/drawingml/2006/main" xmlns:r="http://schemas.openxmlformats.org/officeDocument/2006/relationships" xmlns:p="http://schemas.openxmlformats.org/presentationml/2006/main">
  <p:tag name="TIMING" val="|12"/>
</p:tagLst>
</file>

<file path=ppt/tags/tag21.xml><?xml version="1.0" encoding="utf-8"?>
<p:tagLst xmlns:a="http://schemas.openxmlformats.org/drawingml/2006/main" xmlns:r="http://schemas.openxmlformats.org/officeDocument/2006/relationships" xmlns:p="http://schemas.openxmlformats.org/presentationml/2006/main">
  <p:tag name="TIMING" val="|12"/>
</p:tagLst>
</file>

<file path=ppt/tags/tag22.xml><?xml version="1.0" encoding="utf-8"?>
<p:tagLst xmlns:a="http://schemas.openxmlformats.org/drawingml/2006/main" xmlns:r="http://schemas.openxmlformats.org/officeDocument/2006/relationships" xmlns:p="http://schemas.openxmlformats.org/presentationml/2006/main">
  <p:tag name="TIMING" val="|12"/>
</p:tagLst>
</file>

<file path=ppt/tags/tag23.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12"/>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12"/>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PowerPoint 2010 のご紹介">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4801</Words>
  <Application>Microsoft Office PowerPoint</Application>
  <PresentationFormat>A4 210 x 297 mm</PresentationFormat>
  <Paragraphs>717</Paragraphs>
  <Slides>46</Slides>
  <Notes>25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46</vt:i4>
      </vt:variant>
    </vt:vector>
  </HeadingPairs>
  <TitlesOfParts>
    <vt:vector size="53" baseType="lpstr">
      <vt:lpstr>Meiryo UI</vt:lpstr>
      <vt:lpstr>Myriad Pro</vt:lpstr>
      <vt:lpstr>ヒラギノ角ゴ ProN W3</vt:lpstr>
      <vt:lpstr>メイリオ</vt:lpstr>
      <vt:lpstr>Arial</vt:lpstr>
      <vt:lpstr>Calibri</vt:lpstr>
      <vt:lpstr>PowerPoint 2010 のご紹介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2012-01-24T01:18:54Z</dcterms:created>
  <dcterms:modified xsi:type="dcterms:W3CDTF">2020-06-08T04:56:13Z</dcterms:modified>
</cp:coreProperties>
</file>